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4" autoAdjust="0"/>
    <p:restoredTop sz="94660"/>
  </p:normalViewPr>
  <p:slideViewPr>
    <p:cSldViewPr>
      <p:cViewPr>
        <p:scale>
          <a:sx n="40" d="100"/>
          <a:sy n="40" d="100"/>
        </p:scale>
        <p:origin x="-86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B510-134A-4F58-842A-6AE3B2823F38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E5C-B069-415D-A379-7D3B5866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B510-134A-4F58-842A-6AE3B2823F38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E5C-B069-415D-A379-7D3B5866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B510-134A-4F58-842A-6AE3B2823F38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E5C-B069-415D-A379-7D3B5866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B510-134A-4F58-842A-6AE3B2823F38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E5C-B069-415D-A379-7D3B5866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B510-134A-4F58-842A-6AE3B2823F38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E5C-B069-415D-A379-7D3B5866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B510-134A-4F58-842A-6AE3B2823F38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E5C-B069-415D-A379-7D3B5866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B510-134A-4F58-842A-6AE3B2823F38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E5C-B069-415D-A379-7D3B5866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B510-134A-4F58-842A-6AE3B2823F38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E5C-B069-415D-A379-7D3B5866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B510-134A-4F58-842A-6AE3B2823F38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E5C-B069-415D-A379-7D3B5866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B510-134A-4F58-842A-6AE3B2823F38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E5C-B069-415D-A379-7D3B5866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B510-134A-4F58-842A-6AE3B2823F38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5E5C-B069-415D-A379-7D3B5866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7B510-134A-4F58-842A-6AE3B2823F38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45E5C-B069-415D-A379-7D3B5866C1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timesunion.com/healthcare/files/2010/12/AlbanyMed2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timesunion.com/healthcare/files/2010/12/AlbanyMed2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14422"/>
            <a:ext cx="8352928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Relationship of Clinical Departments with Clinical Hospitals: US Experience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500438"/>
            <a:ext cx="6843738" cy="2971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Louise-Anne McNutt, PhD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Заместитель директора Института Здоровья и Окружающей среды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Университет в Олбани, Государственный университет штата Нью-Йорк, США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клинического медицинского образования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Финансирование </a:t>
            </a:r>
            <a:r>
              <a:rPr lang="ru-RU" dirty="0" err="1" smtClean="0"/>
              <a:t>пост-дипломного</a:t>
            </a:r>
            <a:r>
              <a:rPr lang="ru-RU" dirty="0" smtClean="0"/>
              <a:t> медицинского образования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Федеральное правительство США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Правительство штата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Платные услуги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Другие источники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2158231" cy="215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Medicare 1965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«Образовательная деятельность способствует повышению качества медицинской помощи в учреждении, и она необходима, пока общество не обязуется нести такие расходы на образование каким-либо другим путем, так, что часть себестоимости такой деятельности (в т.ч.,  стипендии обучающимся, компенсации преподавателям и другие расходы) следует иметь в соответствующие статьи расходов программы страхования больниц»</a:t>
            </a:r>
          </a:p>
          <a:p>
            <a:r>
              <a:rPr lang="ru-RU" sz="2400" dirty="0" smtClean="0"/>
              <a:t>В 2006 году</a:t>
            </a:r>
          </a:p>
          <a:p>
            <a:pPr>
              <a:buNone/>
            </a:pPr>
            <a:r>
              <a:rPr lang="ru-RU" sz="2400" dirty="0"/>
              <a:t>	</a:t>
            </a:r>
            <a:r>
              <a:rPr lang="ru-RU" sz="2400" dirty="0" smtClean="0"/>
              <a:t>	приблизительно 5,6 биллионов долларов  было выделено  программой </a:t>
            </a:r>
            <a:r>
              <a:rPr lang="en-US" sz="2400" dirty="0" smtClean="0"/>
              <a:t>Medicare</a:t>
            </a:r>
            <a:r>
              <a:rPr lang="ru-RU" sz="2400" dirty="0" smtClean="0"/>
              <a:t>;</a:t>
            </a:r>
          </a:p>
          <a:p>
            <a:pPr>
              <a:buNone/>
            </a:pPr>
            <a:r>
              <a:rPr lang="ru-RU" sz="2400" dirty="0"/>
              <a:t>	</a:t>
            </a:r>
            <a:r>
              <a:rPr lang="ru-RU" sz="2400" dirty="0" smtClean="0"/>
              <a:t>	обучение оценивалось от 5% до 10%  стоимости медицинской помощи</a:t>
            </a:r>
          </a:p>
          <a:p>
            <a:pPr>
              <a:buNone/>
            </a:pPr>
            <a:r>
              <a:rPr lang="ru-RU" sz="2400" dirty="0"/>
              <a:t>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</a:t>
            </a:r>
            <a:r>
              <a:rPr lang="ru-RU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пост-дипломного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медицинского образования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40% финансируется из </a:t>
            </a:r>
            <a:r>
              <a:rPr lang="en-US" dirty="0" smtClean="0"/>
              <a:t>Medicare</a:t>
            </a:r>
          </a:p>
          <a:p>
            <a:r>
              <a:rPr lang="ru-RU" dirty="0" smtClean="0"/>
              <a:t>10% финансируется из </a:t>
            </a:r>
            <a:r>
              <a:rPr lang="en-US" dirty="0" smtClean="0"/>
              <a:t>Medicaid</a:t>
            </a:r>
          </a:p>
          <a:p>
            <a:r>
              <a:rPr lang="ru-RU" dirty="0" smtClean="0"/>
              <a:t>1%  Бюро Медицинских Профессий</a:t>
            </a:r>
          </a:p>
          <a:p>
            <a:r>
              <a:rPr lang="ru-RU" dirty="0" smtClean="0"/>
              <a:t>49% - другие источники (в первую очередь, оплата пациентов за лечение)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		</a:t>
            </a:r>
            <a:r>
              <a:rPr lang="ru-RU" sz="2200" i="1" dirty="0" smtClean="0"/>
              <a:t>Источник: Бюро Медицинских Профессий</a:t>
            </a:r>
            <a:endParaRPr lang="ru-RU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клинического медицинского образования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2400"/>
              </a:lnSpc>
            </a:pPr>
            <a:r>
              <a:rPr lang="ru-RU" dirty="0" smtClean="0"/>
              <a:t>Исторически оплата больниц и врачей-педагогов была минимальной</a:t>
            </a:r>
          </a:p>
          <a:p>
            <a:pPr>
              <a:lnSpc>
                <a:spcPts val="2400"/>
              </a:lnSpc>
            </a:pPr>
            <a:r>
              <a:rPr lang="ru-RU" dirty="0" smtClean="0"/>
              <a:t>Большинство клиник некоммерческие</a:t>
            </a:r>
          </a:p>
          <a:p>
            <a:pPr>
              <a:lnSpc>
                <a:spcPts val="2400"/>
              </a:lnSpc>
              <a:buNone/>
            </a:pPr>
            <a:r>
              <a:rPr lang="ru-RU" dirty="0" smtClean="0"/>
              <a:t>	Медицинское образование – это служение обществу</a:t>
            </a:r>
          </a:p>
          <a:p>
            <a:pPr>
              <a:lnSpc>
                <a:spcPts val="2400"/>
              </a:lnSpc>
            </a:pPr>
            <a:r>
              <a:rPr lang="ru-RU" dirty="0" smtClean="0"/>
              <a:t>Зарплата для администратора больницы</a:t>
            </a:r>
          </a:p>
          <a:p>
            <a:pPr>
              <a:lnSpc>
                <a:spcPts val="24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Клинический доцент (заместитель декана факультета Медицинского образования)</a:t>
            </a:r>
          </a:p>
          <a:p>
            <a:pPr>
              <a:lnSpc>
                <a:spcPts val="2400"/>
              </a:lnSpc>
            </a:pPr>
            <a:r>
              <a:rPr lang="ru-RU" dirty="0" smtClean="0"/>
              <a:t>Врачи платили за задания по клинической помощи</a:t>
            </a:r>
          </a:p>
          <a:p>
            <a:pPr>
              <a:lnSpc>
                <a:spcPts val="24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Не специально  для обучения студентов, хотя это была организационная часть клинической помощи</a:t>
            </a:r>
          </a:p>
          <a:p>
            <a:pPr>
              <a:lnSpc>
                <a:spcPts val="2400"/>
              </a:lnSpc>
            </a:pPr>
            <a:r>
              <a:rPr lang="ru-RU" dirty="0" smtClean="0"/>
              <a:t>Некоторые медицинские школы США платят больницам за обучение (практику) студентов (обычно 250 000 долларов в год)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клинического медицинского образования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2600"/>
              </a:lnSpc>
            </a:pPr>
            <a:r>
              <a:rPr lang="ru-RU" dirty="0" smtClean="0"/>
              <a:t>Больницы и врачи-наставники запрашивают большую оплату</a:t>
            </a:r>
          </a:p>
          <a:p>
            <a:pPr>
              <a:lnSpc>
                <a:spcPts val="26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	изменения финансовой структуры здравоохранения;</a:t>
            </a:r>
          </a:p>
          <a:p>
            <a:pPr>
              <a:lnSpc>
                <a:spcPts val="26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	конкуренция среди новых медицинских школ США;</a:t>
            </a:r>
          </a:p>
          <a:p>
            <a:pPr>
              <a:lnSpc>
                <a:spcPts val="26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	конкуренция среди международных медицинских школ для подготовки специалистов</a:t>
            </a:r>
          </a:p>
          <a:p>
            <a:pPr>
              <a:lnSpc>
                <a:spcPts val="2600"/>
              </a:lnSpc>
            </a:pPr>
            <a:r>
              <a:rPr lang="ru-RU" dirty="0" smtClean="0"/>
              <a:t>В Нью-Йорке уменьшены возможности обучения для студентов-медиков США</a:t>
            </a:r>
          </a:p>
          <a:p>
            <a:pPr>
              <a:lnSpc>
                <a:spcPts val="26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	проводится работа по решению проблемы;</a:t>
            </a:r>
          </a:p>
          <a:p>
            <a:pPr>
              <a:lnSpc>
                <a:spcPts val="26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	может привести к необходимости для медицинских школ США платить больницам больше  для подготовки студентов-медиков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Локальные (местные) больницы и поликлиники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Финансовая модель оплаты труда врача широко варьирует</a:t>
            </a:r>
          </a:p>
          <a:p>
            <a:r>
              <a:rPr lang="ru-RU" dirty="0" smtClean="0"/>
              <a:t>Многие больницы и поликлиники предоставляют клиническое обучение (практику) бесплатно или за небольшую оплату</a:t>
            </a:r>
          </a:p>
          <a:p>
            <a:r>
              <a:rPr lang="ru-RU" dirty="0" smtClean="0"/>
              <a:t>Врачей-волонтеров становится меньше в связи с изменением системы здравоохранения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клинического медицинского образования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Финансирование медицинской помощи – постоянно меняющаяся среда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влияние медицинского образования;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будут внесены изменения, чтобы приспособиться к государственным компенсациям и конкуренции</a:t>
            </a:r>
          </a:p>
          <a:p>
            <a:pPr>
              <a:buNone/>
            </a:pPr>
            <a:r>
              <a:rPr lang="ru-RU" dirty="0"/>
              <a:t>	</a:t>
            </a:r>
          </a:p>
        </p:txBody>
      </p:sp>
      <p:pic>
        <p:nvPicPr>
          <p:cNvPr id="4" name="Picture 4" descr="http://briankerr.files.wordpress.com/2009/06/shrigley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80" y="4797152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…</a:t>
            </a:r>
          </a:p>
          <a:p>
            <a:pPr>
              <a:buNone/>
            </a:pPr>
            <a:r>
              <a:rPr lang="ru-RU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 за Ваш прекрасный город!</a:t>
            </a:r>
            <a:endParaRPr lang="ru-RU" sz="44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96123"/>
            <a:ext cx="3969048" cy="26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99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38" y="88374"/>
            <a:ext cx="1820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References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252" y="10668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/>
              <a:t>Biviano</a:t>
            </a:r>
            <a:r>
              <a:rPr lang="en-US" sz="2000" dirty="0"/>
              <a:t> M. National Center for Health Workforce Information and Analysis: Research Agenda. Presented at the NCSL Forum for State Health Policy Leadership; April 26–27, 2001; Lake Tahoe, CA.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Blumenthal </a:t>
            </a:r>
            <a:r>
              <a:rPr lang="en-US" sz="2000" dirty="0"/>
              <a:t>D, Campbell EG, </a:t>
            </a:r>
            <a:r>
              <a:rPr lang="en-US" sz="2000" dirty="0" err="1"/>
              <a:t>Weissman</a:t>
            </a:r>
            <a:r>
              <a:rPr lang="en-US" sz="2000" dirty="0"/>
              <a:t> JS. The social missions </a:t>
            </a:r>
            <a:r>
              <a:rPr lang="en-US" sz="2000" dirty="0" smtClean="0"/>
              <a:t>of academic </a:t>
            </a:r>
            <a:r>
              <a:rPr lang="en-US" sz="2000" dirty="0"/>
              <a:t>health centers. </a:t>
            </a:r>
            <a:r>
              <a:rPr lang="en-US" sz="2000" i="1" dirty="0"/>
              <a:t>N </a:t>
            </a:r>
            <a:r>
              <a:rPr lang="en-US" sz="2000" i="1" dirty="0" err="1"/>
              <a:t>Engl</a:t>
            </a:r>
            <a:r>
              <a:rPr lang="en-US" sz="2000" i="1" dirty="0"/>
              <a:t> J Med. </a:t>
            </a:r>
            <a:r>
              <a:rPr lang="en-US" sz="2000" dirty="0"/>
              <a:t>1997;337(21):</a:t>
            </a:r>
            <a:r>
              <a:rPr lang="en-US" sz="2000" dirty="0" smtClean="0"/>
              <a:t>1550–1553.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Knapp R. Complexity and uncertainty in financing </a:t>
            </a:r>
            <a:r>
              <a:rPr lang="en-US" sz="2000" dirty="0" smtClean="0"/>
              <a:t>graduate medical </a:t>
            </a:r>
            <a:r>
              <a:rPr lang="en-US" sz="2000" dirty="0"/>
              <a:t>education. </a:t>
            </a:r>
            <a:r>
              <a:rPr lang="en-US" sz="2000" i="1" dirty="0" err="1"/>
              <a:t>Acad</a:t>
            </a:r>
            <a:r>
              <a:rPr lang="en-US" sz="2000" i="1" dirty="0"/>
              <a:t> Med. </a:t>
            </a:r>
            <a:r>
              <a:rPr lang="en-US" sz="2000" dirty="0"/>
              <a:t>2002;77(11):</a:t>
            </a:r>
            <a:r>
              <a:rPr lang="en-US" sz="2000" dirty="0" smtClean="0"/>
              <a:t>1076–1083.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Hemmer P, Ibrahim T, </a:t>
            </a:r>
            <a:r>
              <a:rPr lang="en-US" sz="2000" dirty="0" err="1"/>
              <a:t>Durning</a:t>
            </a:r>
            <a:r>
              <a:rPr lang="en-US" sz="2000" dirty="0"/>
              <a:t> S. The impact of increasing medical school class size on clinical clerkships: A national survey of internal medicine clerkship directors. Academic Medicine 2008;83(5):432-437.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Regulations of the Commissioner of Education with Respect to Clinical Clerkships. The [New York] State Education Department.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Conversations with colleagues.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0232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999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427202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http://www.healthcare.uiowa.edu/dermatology/UIHC-pic.html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8842" y="2018713"/>
            <a:ext cx="6465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http://www.campusaccess.com/education/graduate-schools.html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8842" y="2667000"/>
            <a:ext cx="4540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http://www.realhealth.tv/medical-school.html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8842" y="3352800"/>
            <a:ext cx="7479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http://unsecuredpersonalloan.com/Unsecured_Medical_Loans.htm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338" y="88374"/>
            <a:ext cx="3608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References for Pictures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42" y="4006334"/>
            <a:ext cx="4327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http://newspaper.li/albany-medical-college/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8842" y="4572000"/>
            <a:ext cx="8117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http://www.jersen.com/index.php/healthcare/ellis-hospital-critical-care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8842" y="5105400"/>
            <a:ext cx="6898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http://www.albany.edu/cpsp/main/agencies/sites/w/w6.html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Додипломное</a:t>
            </a:r>
            <a:r>
              <a:rPr lang="ru-RU" dirty="0" smtClean="0"/>
              <a:t>  медицинское образование</a:t>
            </a:r>
          </a:p>
          <a:p>
            <a:r>
              <a:rPr lang="ru-RU" dirty="0" smtClean="0"/>
              <a:t>Дипломное медицинское образование</a:t>
            </a:r>
            <a:endParaRPr lang="ru-RU" dirty="0"/>
          </a:p>
          <a:p>
            <a:r>
              <a:rPr lang="ru-RU" dirty="0" smtClean="0"/>
              <a:t>Последипломное медицинское  образование</a:t>
            </a:r>
          </a:p>
          <a:p>
            <a:r>
              <a:rPr lang="ru-RU" dirty="0" smtClean="0"/>
              <a:t>Взаимодействие между клиниками (больницами), амбулаторной службой и медицинскими школами (университетами, институтами)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Додипломное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медицинское образование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32500" lnSpcReduction="20000"/>
          </a:bodyPr>
          <a:lstStyle/>
          <a:p>
            <a:r>
              <a:rPr lang="ru-RU" sz="8600" dirty="0" smtClean="0"/>
              <a:t>Обычно 4-годичная степень бакалавра</a:t>
            </a:r>
          </a:p>
          <a:p>
            <a:pPr>
              <a:buNone/>
            </a:pPr>
            <a:r>
              <a:rPr lang="ru-RU" sz="8600" dirty="0"/>
              <a:t>	</a:t>
            </a:r>
            <a:r>
              <a:rPr lang="ru-RU" sz="8600" dirty="0" smtClean="0"/>
              <a:t>Степень может быть в любой области</a:t>
            </a:r>
          </a:p>
          <a:p>
            <a:pPr>
              <a:buNone/>
            </a:pPr>
            <a:r>
              <a:rPr lang="ru-RU" sz="8600" dirty="0"/>
              <a:t>	</a:t>
            </a:r>
            <a:r>
              <a:rPr lang="ru-RU" sz="8600" dirty="0" smtClean="0"/>
              <a:t>Студент- </a:t>
            </a:r>
            <a:r>
              <a:rPr lang="ru-RU" sz="8600" dirty="0" err="1" smtClean="0"/>
              <a:t>додипломник</a:t>
            </a:r>
            <a:r>
              <a:rPr lang="ru-RU" sz="8600" dirty="0" smtClean="0"/>
              <a:t> должен пройти одногодичный курс по:</a:t>
            </a:r>
          </a:p>
          <a:p>
            <a:pPr>
              <a:buNone/>
            </a:pPr>
            <a:r>
              <a:rPr lang="ru-RU" sz="8600" dirty="0"/>
              <a:t>	</a:t>
            </a:r>
            <a:r>
              <a:rPr lang="ru-RU" sz="8600" dirty="0" smtClean="0"/>
              <a:t>	Общей биологии</a:t>
            </a:r>
          </a:p>
          <a:p>
            <a:pPr>
              <a:buNone/>
            </a:pPr>
            <a:r>
              <a:rPr lang="ru-RU" sz="8600" dirty="0"/>
              <a:t>	</a:t>
            </a:r>
            <a:r>
              <a:rPr lang="ru-RU" sz="8600" dirty="0" smtClean="0"/>
              <a:t>	Общей химии</a:t>
            </a:r>
          </a:p>
          <a:p>
            <a:pPr>
              <a:buNone/>
            </a:pPr>
            <a:r>
              <a:rPr lang="ru-RU" sz="8600" dirty="0"/>
              <a:t>	</a:t>
            </a:r>
            <a:r>
              <a:rPr lang="ru-RU" sz="8600" dirty="0" smtClean="0"/>
              <a:t>	Органической химии</a:t>
            </a:r>
          </a:p>
          <a:p>
            <a:pPr>
              <a:buNone/>
            </a:pPr>
            <a:r>
              <a:rPr lang="ru-RU" sz="8600" dirty="0"/>
              <a:t>	</a:t>
            </a:r>
            <a:r>
              <a:rPr lang="ru-RU" sz="8600" dirty="0" smtClean="0"/>
              <a:t>	Физике</a:t>
            </a:r>
          </a:p>
          <a:p>
            <a:pPr>
              <a:buNone/>
            </a:pPr>
            <a:r>
              <a:rPr lang="ru-RU" sz="8600" dirty="0"/>
              <a:t>	</a:t>
            </a:r>
            <a:r>
              <a:rPr lang="ru-RU" sz="8600" dirty="0" smtClean="0"/>
              <a:t>Большинство университетов требуют, чтобы студент прошел 2-годичный общеобразовательный курс, включающий:</a:t>
            </a:r>
          </a:p>
          <a:p>
            <a:pPr>
              <a:buNone/>
            </a:pPr>
            <a:r>
              <a:rPr lang="ru-RU" sz="8600" dirty="0" smtClean="0"/>
              <a:t>		Гуманитарные науки</a:t>
            </a:r>
          </a:p>
          <a:p>
            <a:pPr>
              <a:buNone/>
            </a:pPr>
            <a:r>
              <a:rPr lang="ru-RU" sz="8600" dirty="0"/>
              <a:t>	</a:t>
            </a:r>
            <a:r>
              <a:rPr lang="ru-RU" sz="8600" dirty="0" smtClean="0"/>
              <a:t>	Социальные науки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26882"/>
            <a:ext cx="2555776" cy="169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Дипломное  медицинское образование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5715016"/>
          </a:xfrm>
        </p:spPr>
        <p:txBody>
          <a:bodyPr>
            <a:noAutofit/>
          </a:bodyPr>
          <a:lstStyle/>
          <a:p>
            <a:r>
              <a:rPr lang="ru-RU" sz="1800" dirty="0" smtClean="0"/>
              <a:t>Обычно 4 года</a:t>
            </a:r>
          </a:p>
          <a:p>
            <a:pPr>
              <a:buNone/>
            </a:pPr>
            <a:r>
              <a:rPr lang="ru-RU" sz="1800" dirty="0"/>
              <a:t>	</a:t>
            </a:r>
            <a:r>
              <a:rPr lang="ru-RU" sz="1800" dirty="0" smtClean="0"/>
              <a:t>Первые 2 года первоначальный </a:t>
            </a:r>
            <a:r>
              <a:rPr lang="ru-RU" sz="1800" dirty="0" err="1" smtClean="0"/>
              <a:t>пре-клинический</a:t>
            </a:r>
            <a:r>
              <a:rPr lang="ru-RU" sz="1800" dirty="0"/>
              <a:t> </a:t>
            </a:r>
            <a:r>
              <a:rPr lang="ru-RU" sz="1800" dirty="0" smtClean="0"/>
              <a:t>курс включает изучение:</a:t>
            </a:r>
          </a:p>
          <a:p>
            <a:pPr>
              <a:buNone/>
            </a:pPr>
            <a:r>
              <a:rPr lang="ru-RU" sz="1800" dirty="0"/>
              <a:t>	</a:t>
            </a:r>
            <a:r>
              <a:rPr lang="ru-RU" sz="1800" dirty="0" smtClean="0"/>
              <a:t>	Нормальной анатомии</a:t>
            </a:r>
          </a:p>
          <a:p>
            <a:pPr>
              <a:buNone/>
            </a:pPr>
            <a:r>
              <a:rPr lang="ru-RU" sz="1800" dirty="0"/>
              <a:t>	</a:t>
            </a:r>
            <a:r>
              <a:rPr lang="ru-RU" sz="1800" dirty="0" smtClean="0"/>
              <a:t>	Нормальной физиологии</a:t>
            </a:r>
          </a:p>
          <a:p>
            <a:pPr>
              <a:buNone/>
            </a:pPr>
            <a:r>
              <a:rPr lang="ru-RU" sz="1800" dirty="0"/>
              <a:t>	</a:t>
            </a:r>
            <a:r>
              <a:rPr lang="ru-RU" sz="1800" dirty="0" smtClean="0"/>
              <a:t>Последующие 2 года включают подготовку помощников врачей обычно по следующим основным специальностям:</a:t>
            </a:r>
          </a:p>
          <a:p>
            <a:pPr>
              <a:buNone/>
            </a:pPr>
            <a:r>
              <a:rPr lang="ru-RU" sz="1800" dirty="0"/>
              <a:t>	</a:t>
            </a:r>
            <a:r>
              <a:rPr lang="ru-RU" sz="1800" dirty="0" smtClean="0"/>
              <a:t>	Первичная помощь (амбулаторная помощь)</a:t>
            </a:r>
          </a:p>
          <a:p>
            <a:pPr>
              <a:buNone/>
            </a:pPr>
            <a:r>
              <a:rPr lang="ru-RU" sz="1800" dirty="0"/>
              <a:t>	</a:t>
            </a:r>
            <a:r>
              <a:rPr lang="ru-RU" sz="1800" dirty="0" smtClean="0"/>
              <a:t>	Внутренняя медицина</a:t>
            </a:r>
          </a:p>
          <a:p>
            <a:pPr>
              <a:buNone/>
            </a:pPr>
            <a:r>
              <a:rPr lang="ru-RU" sz="1800" dirty="0"/>
              <a:t>	</a:t>
            </a:r>
            <a:r>
              <a:rPr lang="ru-RU" sz="1800" dirty="0" smtClean="0"/>
              <a:t>	Неврология</a:t>
            </a:r>
          </a:p>
          <a:p>
            <a:pPr>
              <a:buNone/>
            </a:pPr>
            <a:r>
              <a:rPr lang="ru-RU" sz="1800" dirty="0"/>
              <a:t>	</a:t>
            </a:r>
            <a:r>
              <a:rPr lang="ru-RU" sz="1800" dirty="0" smtClean="0"/>
              <a:t>	Акушерство/Гинекология</a:t>
            </a:r>
          </a:p>
          <a:p>
            <a:pPr>
              <a:buNone/>
            </a:pPr>
            <a:r>
              <a:rPr lang="ru-RU" sz="1800" dirty="0"/>
              <a:t>	</a:t>
            </a:r>
            <a:r>
              <a:rPr lang="ru-RU" sz="1800" dirty="0" smtClean="0"/>
              <a:t>	Педиатрия</a:t>
            </a:r>
          </a:p>
          <a:p>
            <a:pPr>
              <a:buNone/>
            </a:pPr>
            <a:r>
              <a:rPr lang="ru-RU" sz="1800" dirty="0"/>
              <a:t>	</a:t>
            </a:r>
            <a:r>
              <a:rPr lang="ru-RU" sz="1800" dirty="0" smtClean="0"/>
              <a:t>	Психиатрия</a:t>
            </a:r>
          </a:p>
          <a:p>
            <a:pPr>
              <a:buNone/>
            </a:pPr>
            <a:r>
              <a:rPr lang="ru-RU" sz="1800" dirty="0"/>
              <a:t>	</a:t>
            </a:r>
            <a:r>
              <a:rPr lang="ru-RU" sz="1800" dirty="0" smtClean="0"/>
              <a:t>	Радиология</a:t>
            </a:r>
          </a:p>
          <a:p>
            <a:pPr>
              <a:buNone/>
            </a:pPr>
            <a:r>
              <a:rPr lang="ru-RU" sz="1800" dirty="0"/>
              <a:t>	</a:t>
            </a:r>
            <a:r>
              <a:rPr lang="ru-RU" sz="1800" dirty="0" smtClean="0"/>
              <a:t>	Хирургия</a:t>
            </a:r>
          </a:p>
          <a:p>
            <a:pPr>
              <a:buNone/>
            </a:pPr>
            <a:r>
              <a:rPr lang="ru-RU" sz="1800" dirty="0"/>
              <a:t>	</a:t>
            </a:r>
            <a:r>
              <a:rPr lang="ru-RU" sz="1800" dirty="0" smtClean="0"/>
              <a:t>	Неотложная медицина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ru-RU" sz="1800" dirty="0" smtClean="0"/>
              <a:t>		Дополнительно по выбранной специальности (</a:t>
            </a:r>
            <a:r>
              <a:rPr lang="ru-RU" sz="1800" dirty="0" err="1" smtClean="0"/>
              <a:t>электив</a:t>
            </a:r>
            <a:r>
              <a:rPr lang="ru-RU" sz="1800" dirty="0" smtClean="0"/>
              <a:t>)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298586"/>
            <a:ext cx="2514600" cy="23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Последипломное медицинское  образование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Интернатура (1 год)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Средняя заработная плата: </a:t>
            </a:r>
            <a:r>
              <a:rPr lang="en-US" dirty="0" smtClean="0"/>
              <a:t>$ 45,000</a:t>
            </a:r>
            <a:endParaRPr lang="ru-RU" dirty="0" smtClean="0"/>
          </a:p>
          <a:p>
            <a:r>
              <a:rPr lang="ru-RU" dirty="0" err="1" smtClean="0"/>
              <a:t>Резидентура</a:t>
            </a:r>
            <a:r>
              <a:rPr lang="ru-RU" dirty="0" smtClean="0"/>
              <a:t> (обычно 2 – 5 лет в зависимости от </a:t>
            </a:r>
            <a:r>
              <a:rPr lang="ru-RU" dirty="0"/>
              <a:t>с</a:t>
            </a:r>
            <a:r>
              <a:rPr lang="ru-RU" dirty="0" smtClean="0"/>
              <a:t>пециальности)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 Средняя заработная плата: </a:t>
            </a:r>
            <a:r>
              <a:rPr lang="en-US" dirty="0" smtClean="0"/>
              <a:t>$ 4</a:t>
            </a:r>
            <a:r>
              <a:rPr lang="ru-RU" dirty="0" smtClean="0"/>
              <a:t>7</a:t>
            </a:r>
            <a:r>
              <a:rPr lang="en-US" dirty="0" smtClean="0"/>
              <a:t>,000</a:t>
            </a:r>
            <a:endParaRPr lang="ru-RU" dirty="0" smtClean="0"/>
          </a:p>
          <a:p>
            <a:r>
              <a:rPr lang="ru-RU" dirty="0" smtClean="0"/>
              <a:t>Специализация (аспирантура) – обычно 2 года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 Средняя заработная плата: </a:t>
            </a:r>
            <a:r>
              <a:rPr lang="en-US" dirty="0" smtClean="0"/>
              <a:t>$ </a:t>
            </a:r>
            <a:r>
              <a:rPr lang="ru-RU" dirty="0" smtClean="0"/>
              <a:t>51</a:t>
            </a:r>
            <a:r>
              <a:rPr lang="en-US" dirty="0" smtClean="0"/>
              <a:t>,000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медицинских колледжей и госпиталей (больниц)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Обычно основные клиники и медицинские школы находятся на одной территории, но при этом являются самостоятельными учреждениями (организациями)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13" y="3875257"/>
            <a:ext cx="443518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Albany Medical Colle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68638"/>
            <a:ext cx="2416289" cy="14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60" y="5253007"/>
            <a:ext cx="2403091" cy="15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Медицинский колледж, </a:t>
            </a:r>
            <a:b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локальные  больницы и поликлиники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r>
              <a:rPr lang="ru-RU" dirty="0" smtClean="0"/>
              <a:t>Обычно медицинские школы обучают своих студентов также и в местных (локальных) больницах и поликлиниках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47" y="4261959"/>
            <a:ext cx="3879553" cy="258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Albany Medical Colle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83246"/>
            <a:ext cx="2497787" cy="14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79526"/>
            <a:ext cx="2481264" cy="147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Медицинский колледж </a:t>
            </a:r>
            <a:b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врачи больниц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Финансовая модель оплаты труда врача широко варьирует</a:t>
            </a:r>
          </a:p>
          <a:p>
            <a:r>
              <a:rPr lang="ru-RU" sz="3400" dirty="0" smtClean="0"/>
              <a:t>Труд врача оплачивается за преподавательскую, научную и клиническую деятельности</a:t>
            </a:r>
          </a:p>
          <a:p>
            <a:r>
              <a:rPr lang="ru-RU" sz="3400" dirty="0" smtClean="0"/>
              <a:t>Оплата зависит от вклада в каждой области (общая модель)</a:t>
            </a:r>
          </a:p>
          <a:p>
            <a:r>
              <a:rPr lang="ru-RU" sz="3400" dirty="0" smtClean="0"/>
              <a:t>Клиническая деятельность оценивается относительной единицей значимости (сложности выполненной работы) (</a:t>
            </a:r>
            <a:r>
              <a:rPr lang="en-US" sz="3400" dirty="0" smtClean="0"/>
              <a:t>RVU</a:t>
            </a:r>
            <a:r>
              <a:rPr lang="ru-RU" sz="3400" dirty="0" smtClean="0"/>
              <a:t>)</a:t>
            </a:r>
          </a:p>
          <a:p>
            <a:r>
              <a:rPr lang="ru-RU" sz="3400" dirty="0" smtClean="0"/>
              <a:t> Оплата связана с выставленным счетом за оказанную  клиническую  помощь</a:t>
            </a:r>
          </a:p>
          <a:p>
            <a:r>
              <a:rPr lang="ru-RU" sz="3400" dirty="0" smtClean="0"/>
              <a:t>Врач обычно получает 2 платежных чека:</a:t>
            </a:r>
          </a:p>
          <a:p>
            <a:pPr>
              <a:buNone/>
            </a:pPr>
            <a:r>
              <a:rPr lang="ru-RU" sz="3400" dirty="0"/>
              <a:t>	</a:t>
            </a:r>
            <a:r>
              <a:rPr lang="ru-RU" sz="3400" dirty="0" smtClean="0"/>
              <a:t>	Один  чек от медицинской школы  - за преподавательскую и научную деятельность</a:t>
            </a:r>
          </a:p>
          <a:p>
            <a:pPr>
              <a:buNone/>
            </a:pPr>
            <a:r>
              <a:rPr lang="ru-RU" sz="3400" dirty="0"/>
              <a:t>	</a:t>
            </a:r>
            <a:r>
              <a:rPr lang="ru-RU" sz="3400" dirty="0" smtClean="0"/>
              <a:t>	</a:t>
            </a:r>
            <a:r>
              <a:rPr lang="ru-RU" sz="3400" dirty="0"/>
              <a:t>Д</a:t>
            </a:r>
            <a:r>
              <a:rPr lang="ru-RU" sz="3400" dirty="0" smtClean="0"/>
              <a:t>ругой чек – от больницы – за клиническую деятельность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 деятельности академических врачей (врач, занимающийся преподавательской деятельностью)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85928"/>
            <a:ext cx="8229600" cy="49720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Меньше  зарплата  за лечебную деятельность  (лечебная работа академического врача обычно меньше, чем частного врача)</a:t>
            </a:r>
          </a:p>
          <a:p>
            <a:r>
              <a:rPr lang="ru-RU" dirty="0" smtClean="0"/>
              <a:t>Интеллектуальная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Больницы по оказанию третичной медицинской помощи (более квалифицированной) обычно являются клиниками, где находятся наиболее сложные больные; развитие научных исследований в области передовой медицины</a:t>
            </a:r>
          </a:p>
          <a:p>
            <a:r>
              <a:rPr lang="ru-RU" dirty="0" smtClean="0"/>
              <a:t>Престиж (академические врачи имеют более высокий социальный статус)</a:t>
            </a:r>
          </a:p>
          <a:p>
            <a:r>
              <a:rPr lang="ru-RU" dirty="0" smtClean="0"/>
              <a:t>Преподавание (обучение следующих поколений врачей; модель стандартов оказания медицинской помощи населению страны)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566</Words>
  <Application>Microsoft Office PowerPoint</Application>
  <PresentationFormat>On-screen Show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Тема Office</vt:lpstr>
      <vt:lpstr>Relationship of Clinical Departments with Clinical Hospitals: US Experience</vt:lpstr>
      <vt:lpstr>Обзор</vt:lpstr>
      <vt:lpstr>Додипломное  медицинское образование</vt:lpstr>
      <vt:lpstr>Дипломное  медицинское образование</vt:lpstr>
      <vt:lpstr>Последипломное медицинское  образование</vt:lpstr>
      <vt:lpstr>Взаимодействие медицинских колледжей и госпиталей (больниц)</vt:lpstr>
      <vt:lpstr>Медицинский колледж,  локальные  больницы и поликлиники</vt:lpstr>
      <vt:lpstr>Медицинский колледж  и врачи больниц</vt:lpstr>
      <vt:lpstr>Особенности  деятельности академических врачей (врач, занимающийся преподавательской деятельностью)</vt:lpstr>
      <vt:lpstr>Финансирование клинического медицинского образования</vt:lpstr>
      <vt:lpstr>US Medicare 1965</vt:lpstr>
      <vt:lpstr>Финансирование пост-дипломного медицинского образования</vt:lpstr>
      <vt:lpstr>Финансирование клинического медицинского образования</vt:lpstr>
      <vt:lpstr>Финансирование клинического медицинского образования</vt:lpstr>
      <vt:lpstr>Локальные (местные) больницы и поликлиники</vt:lpstr>
      <vt:lpstr>Финансирование клинического медицинского образования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Samaung</dc:creator>
  <cp:lastModifiedBy>Louise-Anne McNutt</cp:lastModifiedBy>
  <cp:revision>47</cp:revision>
  <dcterms:created xsi:type="dcterms:W3CDTF">2012-06-13T19:02:55Z</dcterms:created>
  <dcterms:modified xsi:type="dcterms:W3CDTF">2012-06-14T03:26:20Z</dcterms:modified>
</cp:coreProperties>
</file>