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3" r:id="rId18"/>
    <p:sldId id="275" r:id="rId19"/>
    <p:sldId id="278" r:id="rId20"/>
    <p:sldId id="279" r:id="rId21"/>
    <p:sldId id="280" r:id="rId22"/>
    <p:sldId id="289" r:id="rId23"/>
    <p:sldId id="281" r:id="rId24"/>
    <p:sldId id="309" r:id="rId25"/>
    <p:sldId id="310" r:id="rId26"/>
    <p:sldId id="282" r:id="rId27"/>
    <p:sldId id="284" r:id="rId28"/>
    <p:sldId id="290" r:id="rId29"/>
    <p:sldId id="291" r:id="rId30"/>
    <p:sldId id="292" r:id="rId31"/>
    <p:sldId id="293" r:id="rId32"/>
    <p:sldId id="294" r:id="rId33"/>
    <p:sldId id="305" r:id="rId34"/>
    <p:sldId id="295" r:id="rId35"/>
    <p:sldId id="311" r:id="rId36"/>
    <p:sldId id="304" r:id="rId37"/>
    <p:sldId id="296" r:id="rId38"/>
    <p:sldId id="303" r:id="rId39"/>
    <p:sldId id="300" r:id="rId40"/>
    <p:sldId id="306" r:id="rId41"/>
    <p:sldId id="301" r:id="rId42"/>
    <p:sldId id="307" r:id="rId43"/>
    <p:sldId id="302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6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42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1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1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0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2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8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6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3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5BE9-06A3-4A74-AC6F-2874236E04F2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C248-B5E8-4EA9-9EAC-1B9040156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93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Контуры Университетской клиники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Проф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Аканов</a:t>
            </a:r>
            <a:r>
              <a:rPr lang="ru-RU" b="1" dirty="0" smtClean="0">
                <a:solidFill>
                  <a:schemeClr val="bg1"/>
                </a:solidFill>
              </a:rPr>
              <a:t> А.,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Мейманалиев</a:t>
            </a:r>
            <a:r>
              <a:rPr lang="ru-RU" b="1" dirty="0" smtClean="0">
                <a:solidFill>
                  <a:schemeClr val="bg1"/>
                </a:solidFill>
              </a:rPr>
              <a:t> Т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Куракбаев</a:t>
            </a:r>
            <a:r>
              <a:rPr lang="ru-RU" b="1" dirty="0" smtClean="0">
                <a:solidFill>
                  <a:schemeClr val="bg1"/>
                </a:solidFill>
              </a:rPr>
              <a:t> К., </a:t>
            </a:r>
            <a:r>
              <a:rPr lang="ru-RU" b="1" dirty="0" err="1" smtClean="0">
                <a:solidFill>
                  <a:schemeClr val="bg1"/>
                </a:solidFill>
              </a:rPr>
              <a:t>Тажиев</a:t>
            </a:r>
            <a:r>
              <a:rPr lang="ru-RU" b="1" dirty="0" smtClean="0">
                <a:solidFill>
                  <a:schemeClr val="bg1"/>
                </a:solidFill>
              </a:rPr>
              <a:t> Э.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Алматы, 14  июня 2012 г.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1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больницы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bg1"/>
                </a:solidFill>
              </a:rPr>
              <a:t>Источник рабочих мест – внутри больницы </a:t>
            </a:r>
            <a:r>
              <a:rPr lang="ru-RU" sz="4000" b="1" dirty="0" smtClean="0">
                <a:solidFill>
                  <a:schemeClr val="bg1"/>
                </a:solidFill>
              </a:rPr>
              <a:t>(медики-профессионалы, другие медицинские  и немедицинские работники), </a:t>
            </a:r>
            <a:r>
              <a:rPr lang="ru-RU" sz="4000" b="1" u="sng" dirty="0" smtClean="0">
                <a:solidFill>
                  <a:schemeClr val="bg1"/>
                </a:solidFill>
              </a:rPr>
              <a:t>вне больницы </a:t>
            </a:r>
            <a:r>
              <a:rPr lang="ru-RU" sz="4000" b="1" dirty="0" smtClean="0">
                <a:solidFill>
                  <a:schemeClr val="bg1"/>
                </a:solidFill>
              </a:rPr>
              <a:t>(поставщики, транспортные услуги и т.д.)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2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больницы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bg1"/>
                </a:solidFill>
              </a:rPr>
              <a:t>Социальные функции </a:t>
            </a:r>
            <a:r>
              <a:rPr lang="ru-RU" sz="4000" b="1" dirty="0" smtClean="0">
                <a:solidFill>
                  <a:schemeClr val="bg1"/>
                </a:solidFill>
              </a:rPr>
              <a:t>– политический символ, место, где обеспечивается социальный уход, место, где сосредоточены лучшие силы медицины, предмет гражданской гордости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35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Обучение студентов и проведение научных исследований – важнейшие функции УК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Эти функции должны учитываться при проектировании больницы и разработке системы вознаграждений</a:t>
            </a:r>
          </a:p>
        </p:txBody>
      </p:sp>
    </p:spTree>
    <p:extLst>
      <p:ext uri="{BB962C8B-B14F-4D97-AF65-F5344CB8AC3E}">
        <p14:creationId xmlns:p14="http://schemas.microsoft.com/office/powerpoint/2010/main" val="118086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4 модели больниц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Доминирующая больница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Узловая больница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Универсальная больница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Сепаратная больница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29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Университетская клиника должна быть </a:t>
            </a:r>
            <a:r>
              <a:rPr lang="ru-RU" sz="4400" b="1" u="sng" dirty="0" smtClean="0">
                <a:solidFill>
                  <a:schemeClr val="bg1"/>
                </a:solidFill>
              </a:rPr>
              <a:t>универсальной больницей</a:t>
            </a:r>
            <a:r>
              <a:rPr lang="ru-RU" sz="4400" b="1" dirty="0" smtClean="0">
                <a:solidFill>
                  <a:schemeClr val="bg1"/>
                </a:solidFill>
              </a:rPr>
              <a:t>, т.е. обеспечивать все три вида помощи – первичную, вторичную и третичную</a:t>
            </a:r>
          </a:p>
        </p:txBody>
      </p:sp>
    </p:spTree>
    <p:extLst>
      <p:ext uri="{BB962C8B-B14F-4D97-AF65-F5344CB8AC3E}">
        <p14:creationId xmlns:p14="http://schemas.microsoft.com/office/powerpoint/2010/main" val="46625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Эта система так называемой вертикальной интеграции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Развитие подобной модели во многом обусловливается рыночными стимулами</a:t>
            </a:r>
          </a:p>
        </p:txBody>
      </p:sp>
    </p:spTree>
    <p:extLst>
      <p:ext uri="{BB962C8B-B14F-4D97-AF65-F5344CB8AC3E}">
        <p14:creationId xmlns:p14="http://schemas.microsoft.com/office/powerpoint/2010/main" val="359516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Университетская клиника должна быть не только центром лечебной медицины, но и профилактической, за счет её универсальности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51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ru-RU" sz="3600" b="1" u="sng" dirty="0" smtClean="0">
                <a:solidFill>
                  <a:schemeClr val="bg1"/>
                </a:solidFill>
              </a:rPr>
              <a:t>В странах с высоким доходом</a:t>
            </a:r>
            <a:r>
              <a:rPr lang="ru-RU" sz="3600" b="1" dirty="0" smtClean="0">
                <a:solidFill>
                  <a:schemeClr val="bg1"/>
                </a:solidFill>
              </a:rPr>
              <a:t> одна крупная клиника приходится на население от 150 000 - до 1 000 000 чел.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В  Алматы с 2 млн. населения – 17 национальных центров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В Бишкеке с 1 млн. населения – 12 национальных центров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9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Задача руководителей УК – контролировать все «интерфейсы», общаться и сотрудничать с другими поставщиками, а также конкурировать с ними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Уметь оказывать влияние на своих коллег-клиницистов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Понадобится иной тип личности и иные подходы, чем те, которым нас приучили больницы традиционного типа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42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chemeClr val="bg1"/>
                </a:solidFill>
              </a:rPr>
              <a:t>Можно ли считать, что чем больница больше, тем она лучше?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В Англии 16,4% больниц и 37,8% коек  - это больницы, имеющие более 600 коек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Лучшая результативность достигается в больницах, где объем работы выше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4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Что такое больница?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Больница – это учреждение, предоставляющее койки, питание и постоянный медицинский уход для своих больных, пока их лечат профессиональные врачи (</a:t>
            </a:r>
            <a:r>
              <a:rPr lang="en-US" b="1" dirty="0" smtClean="0">
                <a:solidFill>
                  <a:schemeClr val="bg1"/>
                </a:solidFill>
              </a:rPr>
              <a:t>Miller, 1997)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Колоссальная разница  в финансировании больниц – от менее 50 евро в год на 1 больного до 14 000 евро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3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Публикация показателей клинической деятельности: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- отзывчивость на нужды больных,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- клиническая результативность,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- экономичность.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82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Больные – партнеры в процессе оказания медицинской помощи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Высшая степень отзывчивости на нужды больных</a:t>
            </a:r>
          </a:p>
        </p:txBody>
      </p:sp>
    </p:spTree>
    <p:extLst>
      <p:ext uri="{BB962C8B-B14F-4D97-AF65-F5344CB8AC3E}">
        <p14:creationId xmlns:p14="http://schemas.microsoft.com/office/powerpoint/2010/main" val="1271314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Мониторинг и оценка степени удовлетворенности больных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Право на полную информацию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Представительство граждан в советах УК</a:t>
            </a:r>
          </a:p>
          <a:p>
            <a:r>
              <a:rPr lang="ru-RU" sz="3600" b="1" u="sng" dirty="0" smtClean="0">
                <a:solidFill>
                  <a:schemeClr val="bg1"/>
                </a:solidFill>
              </a:rPr>
              <a:t>УК – это пациент-ориентированная больница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40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УК должна быть осведомлена о потребностях населения в медицинской помощи на основе 3 методов: эпидемиологический, сравнительный и корпоративный</a:t>
            </a:r>
          </a:p>
          <a:p>
            <a:r>
              <a:rPr lang="ru-RU" sz="4000" b="1" u="sng" dirty="0" smtClean="0">
                <a:solidFill>
                  <a:schemeClr val="bg1"/>
                </a:solidFill>
              </a:rPr>
              <a:t>УК – это популяционно-ориентированная больница</a:t>
            </a:r>
            <a:endParaRPr lang="ru-RU" sz="4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76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Новая политика здравоохранения Европы «Здоровье-2020»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 современных условиях система медицинского образования и подготовки кадров должна внушать медицинским работникам мысль о том, что </a:t>
            </a:r>
            <a:r>
              <a:rPr lang="ru-RU" b="1" u="sng" dirty="0" smtClean="0">
                <a:solidFill>
                  <a:schemeClr val="bg1"/>
                </a:solidFill>
              </a:rPr>
              <a:t>нужно прекратить вести себя как хозяин, принимающий гостей-пациентов и членов их семьи, и начать вести себя как гость в жизни пациентов</a:t>
            </a:r>
            <a:endParaRPr lang="ru-RU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УК – выпускник- ориентированная больница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УК – предоставляет поддержку непрерывного повышения квалификации в течение  </a:t>
            </a:r>
            <a:r>
              <a:rPr lang="ru-RU" sz="4000" b="1" dirty="0" smtClean="0">
                <a:solidFill>
                  <a:schemeClr val="bg1"/>
                </a:solidFill>
              </a:rPr>
              <a:t>жизни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Выпускник – желанный гость УК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8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Интегрированные программы обеспечения качества медицинской помощи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разработка клинических протоколов,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клиническое руководство – как способ интеграции традиционного управления больницей и обеспечения качества,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опрос больных,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инспекции.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85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Университетская аптека была создана в Финляндии в 1755 году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За 250 лет УА превратилась из одной аптеки в сеть из 19 аптек в Финляндии, 9 филиалов в Эстонии и 7 филиалов в России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41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УА – европейский сервис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Все сотрудники – фармацевтическое образование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Комфортные условия для пациентов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Бесплатное измерение АД и пульса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Подробная информация о лекарствах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Экономически выгодное приобретение лекарства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41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УА -  прибыль составляет 45 млн. евро (2009)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8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Эволюция больниц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 средние века больницы служили приютом для бедных при монастырях,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В </a:t>
            </a:r>
            <a:r>
              <a:rPr lang="en-US" sz="3600" b="1" dirty="0" smtClean="0">
                <a:solidFill>
                  <a:schemeClr val="bg1"/>
                </a:solidFill>
              </a:rPr>
              <a:t>XVIII </a:t>
            </a:r>
            <a:r>
              <a:rPr lang="ru-RU" sz="3600" b="1" dirty="0" smtClean="0">
                <a:solidFill>
                  <a:schemeClr val="bg1"/>
                </a:solidFill>
              </a:rPr>
              <a:t>веке – последним прибежищем умирающих,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В </a:t>
            </a:r>
            <a:r>
              <a:rPr lang="en-US" sz="3600" b="1" dirty="0" smtClean="0">
                <a:solidFill>
                  <a:schemeClr val="bg1"/>
                </a:solidFill>
              </a:rPr>
              <a:t>XX </a:t>
            </a:r>
            <a:r>
              <a:rPr lang="ru-RU" sz="3600" b="1" dirty="0" smtClean="0">
                <a:solidFill>
                  <a:schemeClr val="bg1"/>
                </a:solidFill>
              </a:rPr>
              <a:t>веке – сияющим символом современной системы здравоохранения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45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Заведующий кафедрой – руководитель клиники (клинического подразделения)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Заведующий кафедрой – до 65 лет, после может работать краткосрочным консультантом, руководителем научных проектов и т.д.</a:t>
            </a:r>
          </a:p>
        </p:txBody>
      </p:sp>
    </p:spTree>
    <p:extLst>
      <p:ext uri="{BB962C8B-B14F-4D97-AF65-F5344CB8AC3E}">
        <p14:creationId xmlns:p14="http://schemas.microsoft.com/office/powerpoint/2010/main" val="2151178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Университетская клиника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Все сотрудники кафедры являются врачами клинических подразделений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Заработная плата состоит из 3 источников: больница, педагогика и наука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Так обеспечивается триединство науки, образования и практики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УК – это универсальная больница с 6 основными функциями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УК – центр лечебной и профилактической медицины</a:t>
            </a:r>
          </a:p>
        </p:txBody>
      </p:sp>
    </p:spTree>
    <p:extLst>
      <p:ext uri="{BB962C8B-B14F-4D97-AF65-F5344CB8AC3E}">
        <p14:creationId xmlns:p14="http://schemas.microsoft.com/office/powerpoint/2010/main" val="18260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УК – это крупная больница (более 500 коек)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УК – ежегодная публикация показателей клинической деятельности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12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УК – наивысшее качество медицинской помощи (клинические протоколы и т.д.)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УК – пациент и популяционно- ориентированная больница</a:t>
            </a:r>
          </a:p>
        </p:txBody>
      </p:sp>
    </p:spTree>
    <p:extLst>
      <p:ext uri="{BB962C8B-B14F-4D97-AF65-F5344CB8AC3E}">
        <p14:creationId xmlns:p14="http://schemas.microsoft.com/office/powerpoint/2010/main" val="4951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УК – выпуск- ориентированная больница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474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УК имеет собственную поликлинику с приписанным населением, СМП и Аптеку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Заведующий кафедрой является руководителем клиники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26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Все сотрудники кафедры – врачи клинических подразделений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3 источника заработной платы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Триединство науки, образования и практики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3 «расширяющиеся» модели УК: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- собственная клиника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- «аффилированные» клинические базы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- НЦ и НИИ, сотрудничающие с УК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0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Этапы создания и развития УК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1-й этап – внутренняя реструктуризация, согласно предложения проф. </a:t>
            </a:r>
            <a:r>
              <a:rPr lang="ru-RU" sz="4400" b="1" dirty="0" err="1" smtClean="0">
                <a:solidFill>
                  <a:schemeClr val="bg1"/>
                </a:solidFill>
              </a:rPr>
              <a:t>Тажиева</a:t>
            </a:r>
            <a:r>
              <a:rPr lang="ru-RU" sz="4400" b="1" dirty="0" smtClean="0">
                <a:solidFill>
                  <a:schemeClr val="bg1"/>
                </a:solidFill>
              </a:rPr>
              <a:t> Э.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2-й этап – трансформация централизованной аптеки в УА совместно с МУ Хельсинки</a:t>
            </a:r>
          </a:p>
        </p:txBody>
      </p:sp>
    </p:spTree>
    <p:extLst>
      <p:ext uri="{BB962C8B-B14F-4D97-AF65-F5344CB8AC3E}">
        <p14:creationId xmlns:p14="http://schemas.microsoft.com/office/powerpoint/2010/main" val="30769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Больницы как «дворцы медицинского могущества»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Престижные больницы, где работает медицинская элита, могут  эффективно противодействовать любым попыткам раздробить их или ограничить их рост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Больницы – это структуры, рассчитанные на длительное время и, в общем, неизменное существование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704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Этапы создания и развития УК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3-й этап – строительство 300 коечной УБ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4-й этап – управленческая и финансовая автономия </a:t>
            </a:r>
            <a:r>
              <a:rPr lang="ru-RU" sz="4400" b="1" dirty="0" err="1" smtClean="0">
                <a:solidFill>
                  <a:schemeClr val="bg1"/>
                </a:solidFill>
              </a:rPr>
              <a:t>КазНМУ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860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Этапы создания и развития УК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5-й этап – создание стимулов для  перехода НИИ и НЦ под «зонтик» Университета 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6-й этап – создание сети УА в ЦАР, Монголии, Китае и др. странах</a:t>
            </a:r>
          </a:p>
        </p:txBody>
      </p:sp>
    </p:spTree>
    <p:extLst>
      <p:ext uri="{BB962C8B-B14F-4D97-AF65-F5344CB8AC3E}">
        <p14:creationId xmlns:p14="http://schemas.microsoft.com/office/powerpoint/2010/main" val="38491795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Этапы создания и развития УК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7-й этап – разработка инновационных моделей образования, клинической практики и научных технологий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15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БЛАГОДАРЮ ЗА ВНИМАНИЕ!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4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больницы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Лечение больных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Обучение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Научные исследования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Поддержка системы здравоохранения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Источник рабочих мест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Социальные функции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больницы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chemeClr val="bg1"/>
                </a:solidFill>
              </a:rPr>
              <a:t>Лечение больных </a:t>
            </a:r>
            <a:r>
              <a:rPr lang="ru-RU" sz="4400" b="1" dirty="0" smtClean="0">
                <a:solidFill>
                  <a:schemeClr val="bg1"/>
                </a:solidFill>
              </a:rPr>
              <a:t>– стационарное, амбулаторное и однодневное, плановое, срочное, реабилитация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2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больницы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chemeClr val="bg1"/>
                </a:solidFill>
              </a:rPr>
              <a:t>Обучение </a:t>
            </a:r>
            <a:r>
              <a:rPr lang="ru-RU" sz="4400" b="1" dirty="0" smtClean="0">
                <a:solidFill>
                  <a:schemeClr val="bg1"/>
                </a:solidFill>
              </a:rPr>
              <a:t>– среднее специальное образование, высшее образование, курсы повышения квалификации, продолжающееся образование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8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больницы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chemeClr val="bg1"/>
                </a:solidFill>
              </a:rPr>
              <a:t>Научные исследования </a:t>
            </a:r>
            <a:r>
              <a:rPr lang="ru-RU" sz="4400" b="1" dirty="0" smtClean="0">
                <a:solidFill>
                  <a:schemeClr val="bg1"/>
                </a:solidFill>
              </a:rPr>
              <a:t>– фундаментальные и клинические исследования, исследования в области здравоохранения, педагогические исследования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06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Функции больницы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 lnSpcReduction="20000"/>
          </a:bodyPr>
          <a:lstStyle/>
          <a:p>
            <a:r>
              <a:rPr lang="ru-RU" sz="4000" b="1" u="sng" dirty="0" smtClean="0">
                <a:solidFill>
                  <a:schemeClr val="bg1"/>
                </a:solidFill>
              </a:rPr>
              <a:t>Поддержка системы здравоохранения </a:t>
            </a:r>
            <a:r>
              <a:rPr lang="ru-RU" sz="4000" b="1" dirty="0" smtClean="0">
                <a:solidFill>
                  <a:schemeClr val="bg1"/>
                </a:solidFill>
              </a:rPr>
              <a:t>– место, куда направляют больных, профессиональное руководство, база для выездной деятельности, управление службами ПМСП, </a:t>
            </a:r>
            <a:r>
              <a:rPr lang="ru-RU" sz="4000" b="1" i="1" u="sng" dirty="0" smtClean="0">
                <a:solidFill>
                  <a:schemeClr val="bg1"/>
                </a:solidFill>
              </a:rPr>
              <a:t>разработка политики по совершенствованию системы здравоохранения</a:t>
            </a:r>
            <a:endParaRPr lang="ru-RU" sz="40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98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1074</Words>
  <Application>Microsoft Office PowerPoint</Application>
  <PresentationFormat>Экран (4:3)</PresentationFormat>
  <Paragraphs>141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Контуры Университетской клиники</vt:lpstr>
      <vt:lpstr>Что такое больница?</vt:lpstr>
      <vt:lpstr>Эволюция больниц</vt:lpstr>
      <vt:lpstr>Больницы как «дворцы медицинского могущества»</vt:lpstr>
      <vt:lpstr>Функции больницы</vt:lpstr>
      <vt:lpstr>Функции больницы</vt:lpstr>
      <vt:lpstr>Функции больницы</vt:lpstr>
      <vt:lpstr>Функции больницы</vt:lpstr>
      <vt:lpstr>Функции больницы</vt:lpstr>
      <vt:lpstr>Функции больницы</vt:lpstr>
      <vt:lpstr>Функции больницы</vt:lpstr>
      <vt:lpstr>Университетская клиника</vt:lpstr>
      <vt:lpstr>4 модели больниц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Новая политика здравоохранения Европы «Здоровье-2020»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Университетская клиника</vt:lpstr>
      <vt:lpstr>ЗАКЛЮЧЕНИЕ</vt:lpstr>
      <vt:lpstr>ЗАКЛЮЧЕНИЕ</vt:lpstr>
      <vt:lpstr>ЗАКЛЮЧЕНИЕ</vt:lpstr>
      <vt:lpstr>ЗАКЛЮЧЕНИЕ</vt:lpstr>
      <vt:lpstr>ЗАКЛЮЧЕНИЕ</vt:lpstr>
      <vt:lpstr>ЗАКЛЮЧЕНИЕ</vt:lpstr>
      <vt:lpstr>ЗАКЛЮЧЕНИЕ</vt:lpstr>
      <vt:lpstr>Этапы создания и развития УК</vt:lpstr>
      <vt:lpstr>Этапы создания и развития УК</vt:lpstr>
      <vt:lpstr>Этапы создания и развития УК</vt:lpstr>
      <vt:lpstr>Этапы создания и развития УК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Контуры Университетской клиники</dc:title>
  <dc:creator>Tilek</dc:creator>
  <cp:lastModifiedBy>Tilek</cp:lastModifiedBy>
  <cp:revision>71</cp:revision>
  <dcterms:created xsi:type="dcterms:W3CDTF">2012-05-31T07:39:50Z</dcterms:created>
  <dcterms:modified xsi:type="dcterms:W3CDTF">2012-06-14T03:12:43Z</dcterms:modified>
</cp:coreProperties>
</file>