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7" r:id="rId2"/>
    <p:sldId id="258" r:id="rId3"/>
    <p:sldId id="278" r:id="rId4"/>
    <p:sldId id="262" r:id="rId5"/>
    <p:sldId id="286" r:id="rId6"/>
    <p:sldId id="284" r:id="rId7"/>
    <p:sldId id="281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28" autoAdjust="0"/>
  </p:normalViewPr>
  <p:slideViewPr>
    <p:cSldViewPr>
      <p:cViewPr>
        <p:scale>
          <a:sx n="81" d="100"/>
          <a:sy n="81" d="100"/>
        </p:scale>
        <p:origin x="-18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42330125400989"/>
          <c:y val="2.4216347956505499E-2"/>
          <c:w val="0.74417742053076763"/>
          <c:h val="0.7786176727909022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Ішкі аурулары</c:v>
                </c:pt>
                <c:pt idx="1">
                  <c:v>Хирургиялық аурулар</c:v>
                </c:pt>
                <c:pt idx="2">
                  <c:v>Акушерия және гинекология</c:v>
                </c:pt>
                <c:pt idx="3">
                  <c:v>Бала аурулары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3.8</c:v>
                </c:pt>
                <c:pt idx="2">
                  <c:v>3.6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2011-2012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Ішкі аурулары</c:v>
                </c:pt>
                <c:pt idx="1">
                  <c:v>Хирургиялық аурулар</c:v>
                </c:pt>
                <c:pt idx="2">
                  <c:v>Акушерия және гинекология</c:v>
                </c:pt>
                <c:pt idx="3">
                  <c:v>Бала аурулары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dd/mmm">
                  <c:v>4.8</c:v>
                </c:pt>
                <c:pt idx="1">
                  <c:v>4.8</c:v>
                </c:pt>
                <c:pt idx="2">
                  <c:v>4.5999999999999996</c:v>
                </c:pt>
                <c:pt idx="3">
                  <c:v>4.9000000000000004</c:v>
                </c:pt>
              </c:numCache>
            </c:numRef>
          </c:val>
        </c:ser>
        <c:shape val="cylinder"/>
        <c:axId val="103976960"/>
        <c:axId val="103978496"/>
        <c:axId val="0"/>
      </c:bar3DChart>
      <c:catAx>
        <c:axId val="103976960"/>
        <c:scaling>
          <c:orientation val="minMax"/>
        </c:scaling>
        <c:axPos val="b"/>
        <c:tickLblPos val="nextTo"/>
        <c:crossAx val="103978496"/>
        <c:crosses val="autoZero"/>
        <c:auto val="1"/>
        <c:lblAlgn val="ctr"/>
        <c:lblOffset val="100"/>
      </c:catAx>
      <c:valAx>
        <c:axId val="103978496"/>
        <c:scaling>
          <c:orientation val="minMax"/>
        </c:scaling>
        <c:axPos val="l"/>
        <c:majorGridlines/>
        <c:numFmt formatCode="General" sourceLinked="1"/>
        <c:tickLblPos val="nextTo"/>
        <c:crossAx val="1039769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Ішкі аурулары </c:v>
                </c:pt>
                <c:pt idx="1">
                  <c:v>Хирургиялық аурулар</c:v>
                </c:pt>
                <c:pt idx="2">
                  <c:v>Акушерия және гинекология</c:v>
                </c:pt>
                <c:pt idx="3">
                  <c:v>Бала аурулары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2011-2012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Ішкі аурулары </c:v>
                </c:pt>
                <c:pt idx="1">
                  <c:v>Хирургиялық аурулар</c:v>
                </c:pt>
                <c:pt idx="2">
                  <c:v>Акушерия және гинекология</c:v>
                </c:pt>
                <c:pt idx="3">
                  <c:v>Бала аурулары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93693440"/>
        <c:axId val="93694976"/>
      </c:barChart>
      <c:catAx>
        <c:axId val="93693440"/>
        <c:scaling>
          <c:orientation val="minMax"/>
        </c:scaling>
        <c:axPos val="b"/>
        <c:tickLblPos val="nextTo"/>
        <c:crossAx val="93694976"/>
        <c:crosses val="autoZero"/>
        <c:auto val="1"/>
        <c:lblAlgn val="ctr"/>
        <c:lblOffset val="100"/>
      </c:catAx>
      <c:valAx>
        <c:axId val="93694976"/>
        <c:scaling>
          <c:orientation val="minMax"/>
        </c:scaling>
        <c:axPos val="l"/>
        <c:majorGridlines/>
        <c:numFmt formatCode="General" sourceLinked="1"/>
        <c:tickLblPos val="nextTo"/>
        <c:crossAx val="93693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210-2011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ИРТ және күйдіру</c:v>
                </c:pt>
                <c:pt idx="1">
                  <c:v>Мануальдық терапия және емдік массаж</c:v>
                </c:pt>
                <c:pt idx="2">
                  <c:v>Фитофармакология және фитотерапия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4.8</c:v>
                </c:pt>
                <c:pt idx="1">
                  <c:v>5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ИРТ және күйдіру</c:v>
                </c:pt>
                <c:pt idx="1">
                  <c:v>Мануальдық терапия және емдік массаж</c:v>
                </c:pt>
                <c:pt idx="2">
                  <c:v>Фитофармакология және фитотерапия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4.8</c:v>
                </c:pt>
                <c:pt idx="1">
                  <c:v>5</c:v>
                </c:pt>
                <c:pt idx="2">
                  <c:v>4.8</c:v>
                </c:pt>
              </c:numCache>
            </c:numRef>
          </c:val>
        </c:ser>
        <c:shape val="cylinder"/>
        <c:axId val="103099392"/>
        <c:axId val="103105280"/>
        <c:axId val="0"/>
      </c:bar3DChart>
      <c:catAx>
        <c:axId val="103099392"/>
        <c:scaling>
          <c:orientation val="minMax"/>
        </c:scaling>
        <c:axPos val="b"/>
        <c:tickLblPos val="nextTo"/>
        <c:crossAx val="103105280"/>
        <c:crosses val="autoZero"/>
        <c:auto val="1"/>
        <c:lblAlgn val="ctr"/>
        <c:lblOffset val="100"/>
      </c:catAx>
      <c:valAx>
        <c:axId val="103105280"/>
        <c:scaling>
          <c:orientation val="minMax"/>
        </c:scaling>
        <c:axPos val="l"/>
        <c:majorGridlines/>
        <c:numFmt formatCode="General" sourceLinked="1"/>
        <c:tickLblPos val="nextTo"/>
        <c:crossAx val="1030993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AB4BF-6103-4D98-8C7D-94E40DFB4FFE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916D3-983F-427A-B91C-DAE0AF758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98337-5247-4834-9E62-A4EC0EA849C9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D32C1-93AF-4019-B835-359012B1F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3FC1-1923-410C-B47D-B8D87A57DB73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219F9-0004-4326-81CD-911099358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21D-5437-4CC6-85B9-F104CE0CC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980B75-5F01-45D9-BC26-20549323C61A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18BE49-CE7B-4500-AA39-C122887DD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8710-6700-42A9-8CBB-B351E5D90DBE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1C2F-B507-41AA-B18F-5FFBE5886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F3DE-0448-41AE-8927-19A04449725C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C3A9B-BE91-4C9B-A689-2120D86FB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DB90-ACA2-45D4-AA46-A78FB48E934A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5112-5B00-4290-8CCC-28B711032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6F4C4E-7A8C-4BD1-8AD6-4C7F3FACA14B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8A6E0E-EA68-4994-B6D1-92929A7CD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C159A-630E-444F-8FDD-9383E9BB981C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A4EC-4ED2-45AF-A0A2-7BA4A0C40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7F8125-634E-494C-8C16-C6FD3566E0A5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BC1689-6BA5-47FC-AEBF-9FD40F2BF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FBC6C3-B9F5-49DB-8011-79320E3B399A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86DA40-D420-40AF-B138-7F19468F1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DB3AF6-DB6A-46A5-95FF-D6E880F68B6C}" type="datetimeFigureOut">
              <a:rPr lang="ru-RU"/>
              <a:pPr>
                <a:defRPr/>
              </a:pPr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A3E8D0-234B-456B-9082-29A1D35D0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37" r:id="rId4"/>
    <p:sldLayoutId id="2147484038" r:id="rId5"/>
    <p:sldLayoutId id="2147484045" r:id="rId6"/>
    <p:sldLayoutId id="2147484039" r:id="rId7"/>
    <p:sldLayoutId id="2147484046" r:id="rId8"/>
    <p:sldLayoutId id="2147484047" r:id="rId9"/>
    <p:sldLayoutId id="2147484040" r:id="rId10"/>
    <p:sldLayoutId id="2147484041" r:id="rId11"/>
    <p:sldLayoutId id="21474840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214313"/>
            <a:ext cx="9001125" cy="40528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ҚазҰМУ педиатрия</a:t>
            </a:r>
            <a:b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</a:b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факультеті “шығыс медицинасы” мамандығы бойынша мемлекеттік </a:t>
            </a: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</a:b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аттестациялық </a:t>
            </a: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комиссия төрағасының</a:t>
            </a: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</a:b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2011-2012 оқу жылындағы</a:t>
            </a:r>
            <a:b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</a:br>
            <a:r>
              <a:rPr lang="kk-KZ" sz="3600" spc="300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ЕСЕБІ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571625" y="4953000"/>
            <a:ext cx="6886575" cy="1295400"/>
          </a:xfrm>
        </p:spPr>
        <p:txBody>
          <a:bodyPr/>
          <a:lstStyle/>
          <a:p>
            <a:pPr eaLnBrk="1" hangingPunct="1"/>
            <a:r>
              <a:rPr lang="kk-KZ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м.ғ.д.,профессор </a:t>
            </a:r>
            <a:r>
              <a:rPr lang="kk-KZ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Чемерис </a:t>
            </a:r>
            <a:r>
              <a:rPr lang="kk-KZ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А.В.</a:t>
            </a:r>
            <a:endParaRPr lang="ru-RU" sz="28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85729"/>
            <a:ext cx="8215313" cy="150019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Қорытынды аттестацияға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шығыс медицинасы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мамандығы  бойынша 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15  студент жіберілді.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kk-K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     ЕМТИХАН </a:t>
            </a:r>
            <a:r>
              <a:rPr lang="kk-K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ТАПСЫРЫЛҒАН ПӘНДЕР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І-ші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кезең-компьютерлік тестілеу</a:t>
            </a:r>
          </a:p>
          <a:p>
            <a:pPr eaLnBrk="1" hangingPunct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ІІ- ші кезең ИНЕРЕФЛЕКСОТЕРАПИЯ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ЖӘНЕ КҮЙДІРУ, </a:t>
            </a:r>
          </a:p>
          <a:p>
            <a:pPr eaLnBrk="1" hangingPunct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ШЫҒЫС  МЕДИЦИНАСЫНДАҒЫ МАНУАЛЬДЫҚ ТЕРАПИЯ және ЕМДІК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МАССАЖ, </a:t>
            </a:r>
          </a:p>
          <a:p>
            <a:pPr eaLnBrk="1" hangingPunct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ФИТОФАРМАКОЛОГИЯ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ЖӘНЕ ФИТОТЕРАПИЯ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пәндері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бойынша ОҚҚЕ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ІІІ –ші кезең АРНАЙЫ ПӘНДЕР БОЙЫНША ауызша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емтихан</a:t>
            </a:r>
          </a:p>
          <a:p>
            <a:pPr eaLnBrk="1" hangingPunct="1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Емтихандар орталық клиникалық қалалық ауруханада өткізілді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86613" cy="11080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ЕМТИХАН ТАПСЫРЫЛҒАН ПӘНДЕР </a:t>
            </a:r>
            <a:endParaRPr lang="ru-RU" sz="2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9725"/>
            <a:ext cx="8429625" cy="5248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ШЫҒЫС-МЕДИЦИНАСЫ  МАМАНДЫҒЫ  БОЙЫНША</a:t>
            </a:r>
          </a:p>
          <a:p>
            <a:pPr eaLnBrk="1" hangingPunct="1">
              <a:buFont typeface="Wingdings" pitchFamily="2" charset="2"/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1-ші кезең-компьютерлік тестілеу</a:t>
            </a:r>
          </a:p>
          <a:p>
            <a:pPr eaLnBrk="1" hangingPunct="1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ИНЕРЕФЛЕКСОТЕРАПИЯ ЖӘНЕ КҮЙДІРУ, </a:t>
            </a:r>
          </a:p>
          <a:p>
            <a:pPr eaLnBrk="1" hangingPunct="1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ШЫҒЫС  МЕДИЦИНАСЫНДАҒЫ МАНУАЛЬДЫҚ ТЕРАПИЯ және ЕМДІК МАССАЖ</a:t>
            </a:r>
          </a:p>
          <a:p>
            <a:pPr eaLnBrk="1" hangingPunct="1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ФИТОФАРМАКОЛОГИЯ ЖӘНЕ ФИТОТЕРАПИЯ –пәндері бойынша ОҚҚЕ және ауызша емтихан</a:t>
            </a:r>
          </a:p>
          <a:p>
            <a:pPr eaLnBrk="1" hangingPunct="1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Емтихандар орталық клиникалық қалалық ауруханада өткізілді. 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ЕМТИХАНДЫ ӨТКІЗУ СИПАТТАМАСЫ</a:t>
            </a:r>
            <a:endParaRPr lang="ru-RU" sz="40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7414" name="Picture 6" descr="C:\Documents and Settings\user\Рабочий стол\ВМ 06.2012г\фОТО\IMG1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500173"/>
            <a:ext cx="3840001" cy="288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1" name="Picture 5" descr="C:\Documents and Settings\ADMIN\Рабочий стол\фОТО\IMG1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0438"/>
            <a:ext cx="4054314" cy="288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kk-KZ" sz="3500" cap="none" dirty="0" smtClean="0">
                <a:latin typeface="Times New Roman" pitchFamily="18" charset="0"/>
                <a:cs typeface="Times New Roman" pitchFamily="18" charset="0"/>
              </a:rPr>
              <a:t>Шығыс медицинасы мамандығы бойынша</a:t>
            </a:r>
            <a:r>
              <a:rPr lang="en-US" sz="35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500" cap="none" dirty="0" smtClean="0">
                <a:latin typeface="Times New Roman" pitchFamily="18" charset="0"/>
                <a:cs typeface="Times New Roman" pitchFamily="18" charset="0"/>
              </a:rPr>
              <a:t>3-ші кезең ауызша  емтихан</a:t>
            </a:r>
            <a:endParaRPr lang="ru-RU" sz="35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Documents and Settings\ADMIN\Рабочий стол\фОТО\IMG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840000" cy="288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364" name="Picture 4" descr="C:\Documents and Settings\ADMIN\Рабочий стол\фОТО\IMG1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643050"/>
            <a:ext cx="3840000" cy="288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842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 smtClean="0"/>
          </a:p>
        </p:txBody>
      </p:sp>
      <p:sp>
        <p:nvSpPr>
          <p:cNvPr id="16387" name="Содержимое 6"/>
          <p:cNvSpPr>
            <a:spLocks noGrp="1"/>
          </p:cNvSpPr>
          <p:nvPr>
            <p:ph sz="half" idx="4294967295"/>
          </p:nvPr>
        </p:nvSpPr>
        <p:spPr>
          <a:xfrm>
            <a:off x="0" y="4786313"/>
            <a:ext cx="7239000" cy="2071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6388" name="Прямоугольник 12"/>
          <p:cNvSpPr>
            <a:spLocks noChangeArrowheads="1"/>
          </p:cNvSpPr>
          <p:nvPr/>
        </p:nvSpPr>
        <p:spPr bwMode="auto">
          <a:xfrm>
            <a:off x="428625" y="4786313"/>
            <a:ext cx="771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571480"/>
          <a:ext cx="7858180" cy="291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714480" y="3571876"/>
          <a:ext cx="535785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21429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</a:t>
            </a:r>
            <a:r>
              <a:rPr lang="ru-RU" b="1" dirty="0" err="1" smtClean="0"/>
              <a:t>Тесттілеу</a:t>
            </a:r>
            <a:r>
              <a:rPr lang="ru-RU" b="1" dirty="0" smtClean="0"/>
              <a:t>  </a:t>
            </a:r>
            <a:r>
              <a:rPr lang="ru-RU" b="1" dirty="0" err="1" smtClean="0"/>
              <a:t>нәтижесі </a:t>
            </a:r>
            <a:r>
              <a:rPr lang="ru-RU" b="1" dirty="0" smtClean="0"/>
              <a:t>(</a:t>
            </a:r>
            <a:r>
              <a:rPr lang="ru-RU" b="1" dirty="0" err="1" smtClean="0"/>
              <a:t>орташа</a:t>
            </a:r>
            <a:r>
              <a:rPr lang="ru-RU" b="1" dirty="0" smtClean="0"/>
              <a:t> балл, </a:t>
            </a:r>
            <a:r>
              <a:rPr lang="ru-RU" b="1" dirty="0" err="1" smtClean="0"/>
              <a:t>сапалық көрсеткіш</a:t>
            </a:r>
            <a:r>
              <a:rPr lang="ru-RU" b="1" dirty="0" smtClean="0"/>
              <a:t>) 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714348" y="500042"/>
            <a:ext cx="7239000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800" b="1" cap="none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Арнайы</a:t>
            </a:r>
            <a:r>
              <a:rPr lang="ru-RU" sz="2800" b="1" cap="none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cap="none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пәндер бойынша</a:t>
            </a:r>
            <a:r>
              <a:rPr lang="ru-RU" sz="2800" b="1" cap="none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cap="none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қорытынды баға </a:t>
            </a:r>
            <a:r>
              <a:rPr lang="ru-RU" sz="2800" b="1" cap="none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sz="2800" b="1" cap="none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орташа</a:t>
            </a:r>
            <a:r>
              <a:rPr lang="ru-RU" sz="2800" b="1" cap="none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балл) </a:t>
            </a:r>
            <a:endParaRPr lang="ru-RU" sz="2800" b="1" cap="none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42910" y="1357298"/>
          <a:ext cx="785818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МЕМЛЕКЕТТІК ЕМТИХАНДАРДЫҢ ҚОРЫТЫНДЫСЫ</a:t>
            </a:r>
            <a:endParaRPr lang="ru-RU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500174"/>
            <a:ext cx="8215312" cy="4643451"/>
          </a:xfrm>
        </p:spPr>
        <p:txBody>
          <a:bodyPr/>
          <a:lstStyle/>
          <a:p>
            <a:pPr algn="just"/>
            <a:r>
              <a:rPr lang="kk-KZ" dirty="0" smtClean="0"/>
              <a:t>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«Шығыс медицинасы» мамандығы бойынша бітірушілердің қорытынды аттестация нәтижелерін талдай отырып  мемлекетттік аттестациялық комиссия академиялық мобильділік шарасында интернатура мен резидентураны жақын және алыс шетелдерде жалғастыру мүмкіндігін қарастыруды ұсынады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ҚазҰМУ университеттік деңгейін, медициналық мамандықтар спектірін кеңейту бағдарламасын ескере отырып «шығыс медицинасы» мамандығы бойынша дәрігерлерді дайындауды жандандыру қажет деп есептейді.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Мемлекеттік емтиханның ұйымдастыруына ескертулер жоқ.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723</TotalTime>
  <Words>179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   ҚазҰМУ педиатрия факультеті “шығыс медицинасы” мамандығы бойынша мемлекеттік  аттестациялық комиссия төрағасының 2011-2012 оқу жылындағы ЕСЕБІ </vt:lpstr>
      <vt:lpstr>Қорытынды аттестацияға шығыс медицинасы  мамандығы  бойынша  15  студент жіберілді.</vt:lpstr>
      <vt:lpstr>ЕМТИХАН ТАПСЫРЫЛҒАН ПӘНДЕР </vt:lpstr>
      <vt:lpstr>ЕМТИХАНДЫ ӨТКІЗУ СИПАТТАМАСЫ</vt:lpstr>
      <vt:lpstr>Шығыс медицинасы мамандығы бойынша 3-ші кезең ауызша  емтихан</vt:lpstr>
      <vt:lpstr>   </vt:lpstr>
      <vt:lpstr>Арнайы пәндер бойынша қорытынды баға (орташа балл) </vt:lpstr>
      <vt:lpstr>МЕМЛЕКЕТТІК ЕМТИХАНДАРДЫҢ ҚОРЫТЫНДЫСЫ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79</cp:revision>
  <dcterms:created xsi:type="dcterms:W3CDTF">2009-06-29T10:15:28Z</dcterms:created>
  <dcterms:modified xsi:type="dcterms:W3CDTF">2012-07-02T10:29:23Z</dcterms:modified>
</cp:coreProperties>
</file>