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69" r:id="rId3"/>
    <p:sldId id="267" r:id="rId4"/>
    <p:sldId id="272" r:id="rId5"/>
    <p:sldId id="273" r:id="rId6"/>
    <p:sldId id="257" r:id="rId7"/>
    <p:sldId id="259" r:id="rId8"/>
    <p:sldId id="264" r:id="rId9"/>
    <p:sldId id="258" r:id="rId10"/>
    <p:sldId id="270" r:id="rId11"/>
    <p:sldId id="271" r:id="rId12"/>
    <p:sldId id="276" r:id="rId13"/>
    <p:sldId id="274" r:id="rId14"/>
    <p:sldId id="278" r:id="rId15"/>
    <p:sldId id="279" r:id="rId16"/>
    <p:sldId id="280" r:id="rId17"/>
    <p:sldId id="281" r:id="rId18"/>
    <p:sldId id="282" r:id="rId19"/>
    <p:sldId id="284" r:id="rId20"/>
    <p:sldId id="286" r:id="rId21"/>
    <p:sldId id="283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C32C46B-30AC-4955-A56B-7590D71E7A01}" type="doc">
      <dgm:prSet loTypeId="urn:microsoft.com/office/officeart/2005/8/layout/process4" loCatId="list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CEC341FC-F67E-4003-8F3C-51178A1AA977}">
      <dgm:prSet phldrT="[Текст]"/>
      <dgm:spPr/>
      <dgm:t>
        <a:bodyPr/>
        <a:lstStyle/>
        <a:p>
          <a:r>
            <a:rPr lang="ru-RU" dirty="0" smtClean="0"/>
            <a:t>Президент </a:t>
          </a:r>
          <a:r>
            <a:rPr lang="en-US" dirty="0" smtClean="0"/>
            <a:t>IAMS (President)</a:t>
          </a:r>
          <a:endParaRPr lang="ru-RU" dirty="0"/>
        </a:p>
      </dgm:t>
    </dgm:pt>
    <dgm:pt modelId="{EB7144A9-6CCE-47D9-99F5-6CE07C2D63A2}" type="parTrans" cxnId="{BEB5179A-340C-4F26-B82A-309785AADDA1}">
      <dgm:prSet/>
      <dgm:spPr/>
      <dgm:t>
        <a:bodyPr/>
        <a:lstStyle/>
        <a:p>
          <a:endParaRPr lang="ru-RU"/>
        </a:p>
      </dgm:t>
    </dgm:pt>
    <dgm:pt modelId="{D3053973-B6B6-451B-AFFD-0BAC8FE0F19C}" type="sibTrans" cxnId="{BEB5179A-340C-4F26-B82A-309785AADDA1}">
      <dgm:prSet/>
      <dgm:spPr/>
      <dgm:t>
        <a:bodyPr/>
        <a:lstStyle/>
        <a:p>
          <a:endParaRPr lang="ru-RU"/>
        </a:p>
      </dgm:t>
    </dgm:pt>
    <dgm:pt modelId="{BE304BA5-F2F4-4674-98AC-5A85CDCEB931}">
      <dgm:prSet phldrT="[Текст]"/>
      <dgm:spPr/>
      <dgm:t>
        <a:bodyPr/>
        <a:lstStyle/>
        <a:p>
          <a:r>
            <a:rPr lang="ru-RU" dirty="0" smtClean="0"/>
            <a:t>Председатели местных комитетов</a:t>
          </a:r>
          <a:r>
            <a:rPr lang="en-US" dirty="0" smtClean="0"/>
            <a:t> (LC Chairmen)</a:t>
          </a:r>
          <a:endParaRPr lang="ru-RU" dirty="0" smtClean="0"/>
        </a:p>
      </dgm:t>
    </dgm:pt>
    <dgm:pt modelId="{4BC013D9-E7A6-4C6A-8AAA-428DF12BC5E8}" type="parTrans" cxnId="{286E506C-02D4-40EF-8367-374D78C5E967}">
      <dgm:prSet/>
      <dgm:spPr/>
      <dgm:t>
        <a:bodyPr/>
        <a:lstStyle/>
        <a:p>
          <a:endParaRPr lang="ru-RU"/>
        </a:p>
      </dgm:t>
    </dgm:pt>
    <dgm:pt modelId="{FDA0BD33-0F81-4E5C-B9FC-77ADDCF28CD8}" type="sibTrans" cxnId="{286E506C-02D4-40EF-8367-374D78C5E967}">
      <dgm:prSet/>
      <dgm:spPr/>
      <dgm:t>
        <a:bodyPr/>
        <a:lstStyle/>
        <a:p>
          <a:endParaRPr lang="ru-RU"/>
        </a:p>
      </dgm:t>
    </dgm:pt>
    <dgm:pt modelId="{C1EAAF07-B33F-457B-962A-378049FDA180}">
      <dgm:prSet phldrT="[Текст]"/>
      <dgm:spPr/>
      <dgm:t>
        <a:bodyPr/>
        <a:lstStyle/>
        <a:p>
          <a:r>
            <a:rPr lang="ru-RU" dirty="0" smtClean="0"/>
            <a:t>Лидеры клубов</a:t>
          </a:r>
          <a:r>
            <a:rPr lang="en-US" dirty="0" smtClean="0"/>
            <a:t> ( Club’s leaders)</a:t>
          </a:r>
          <a:endParaRPr lang="ru-RU" dirty="0"/>
        </a:p>
      </dgm:t>
    </dgm:pt>
    <dgm:pt modelId="{102A1DCD-296D-4528-9AAD-41839CAE712A}" type="parTrans" cxnId="{708DA723-9FD5-4D91-9C06-7ECDD4493CCB}">
      <dgm:prSet/>
      <dgm:spPr/>
      <dgm:t>
        <a:bodyPr/>
        <a:lstStyle/>
        <a:p>
          <a:endParaRPr lang="ru-RU"/>
        </a:p>
      </dgm:t>
    </dgm:pt>
    <dgm:pt modelId="{61B11132-7A99-4A81-A1D1-B4696F9E1EEA}" type="sibTrans" cxnId="{708DA723-9FD5-4D91-9C06-7ECDD4493CCB}">
      <dgm:prSet/>
      <dgm:spPr/>
      <dgm:t>
        <a:bodyPr/>
        <a:lstStyle/>
        <a:p>
          <a:endParaRPr lang="ru-RU"/>
        </a:p>
      </dgm:t>
    </dgm:pt>
    <dgm:pt modelId="{38305E4C-2A40-4606-8A3A-24665048CB81}">
      <dgm:prSet/>
      <dgm:spPr/>
      <dgm:t>
        <a:bodyPr/>
        <a:lstStyle/>
        <a:p>
          <a:r>
            <a:rPr lang="ru-RU" dirty="0" smtClean="0"/>
            <a:t>Члены организации </a:t>
          </a:r>
          <a:r>
            <a:rPr lang="en-US" dirty="0" smtClean="0"/>
            <a:t>(Members)</a:t>
          </a:r>
          <a:endParaRPr lang="ru-RU" dirty="0"/>
        </a:p>
      </dgm:t>
    </dgm:pt>
    <dgm:pt modelId="{296ED5C1-38E4-48A1-A459-8B585C0ABE6D}" type="parTrans" cxnId="{6375A543-1794-453A-9D0E-5ABF31C1ED78}">
      <dgm:prSet/>
      <dgm:spPr/>
      <dgm:t>
        <a:bodyPr/>
        <a:lstStyle/>
        <a:p>
          <a:endParaRPr lang="ru-RU"/>
        </a:p>
      </dgm:t>
    </dgm:pt>
    <dgm:pt modelId="{B4832365-6C95-46D6-A064-FCE655EAB840}" type="sibTrans" cxnId="{6375A543-1794-453A-9D0E-5ABF31C1ED78}">
      <dgm:prSet/>
      <dgm:spPr/>
      <dgm:t>
        <a:bodyPr/>
        <a:lstStyle/>
        <a:p>
          <a:endParaRPr lang="ru-RU"/>
        </a:p>
      </dgm:t>
    </dgm:pt>
    <dgm:pt modelId="{9A4932D4-83A1-4385-BAA8-54BFD3AD68F2}" type="pres">
      <dgm:prSet presAssocID="{EC32C46B-30AC-4955-A56B-7590D71E7A0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83247EA-193A-42BF-ADF6-C9CBBB6394D6}" type="pres">
      <dgm:prSet presAssocID="{38305E4C-2A40-4606-8A3A-24665048CB81}" presName="boxAndChildren" presStyleCnt="0"/>
      <dgm:spPr/>
    </dgm:pt>
    <dgm:pt modelId="{E4C11E65-A60A-40FF-BBCB-2CBBF44183D2}" type="pres">
      <dgm:prSet presAssocID="{38305E4C-2A40-4606-8A3A-24665048CB81}" presName="parentTextBox" presStyleLbl="node1" presStyleIdx="0" presStyleCnt="4"/>
      <dgm:spPr/>
      <dgm:t>
        <a:bodyPr/>
        <a:lstStyle/>
        <a:p>
          <a:endParaRPr lang="ru-RU"/>
        </a:p>
      </dgm:t>
    </dgm:pt>
    <dgm:pt modelId="{61FA106C-35D8-4438-B6DB-88CC47ED985F}" type="pres">
      <dgm:prSet presAssocID="{61B11132-7A99-4A81-A1D1-B4696F9E1EEA}" presName="sp" presStyleCnt="0"/>
      <dgm:spPr/>
    </dgm:pt>
    <dgm:pt modelId="{9E54FCC4-1FF8-4E5C-940C-D102DB3DED12}" type="pres">
      <dgm:prSet presAssocID="{C1EAAF07-B33F-457B-962A-378049FDA180}" presName="arrowAndChildren" presStyleCnt="0"/>
      <dgm:spPr/>
    </dgm:pt>
    <dgm:pt modelId="{15FE2976-6BCE-4522-84EB-46DDB11F9136}" type="pres">
      <dgm:prSet presAssocID="{C1EAAF07-B33F-457B-962A-378049FDA180}" presName="parentTextArrow" presStyleLbl="node1" presStyleIdx="1" presStyleCnt="4"/>
      <dgm:spPr/>
      <dgm:t>
        <a:bodyPr/>
        <a:lstStyle/>
        <a:p>
          <a:endParaRPr lang="ru-RU"/>
        </a:p>
      </dgm:t>
    </dgm:pt>
    <dgm:pt modelId="{9BD0FA90-C48E-4500-8EA3-2759E09349F0}" type="pres">
      <dgm:prSet presAssocID="{FDA0BD33-0F81-4E5C-B9FC-77ADDCF28CD8}" presName="sp" presStyleCnt="0"/>
      <dgm:spPr/>
    </dgm:pt>
    <dgm:pt modelId="{BBEB01E1-A1E4-44E2-93D0-58A0921F8296}" type="pres">
      <dgm:prSet presAssocID="{BE304BA5-F2F4-4674-98AC-5A85CDCEB931}" presName="arrowAndChildren" presStyleCnt="0"/>
      <dgm:spPr/>
    </dgm:pt>
    <dgm:pt modelId="{DE4BBCC3-E5D3-43D0-9031-85B232668232}" type="pres">
      <dgm:prSet presAssocID="{BE304BA5-F2F4-4674-98AC-5A85CDCEB931}" presName="parentTextArrow" presStyleLbl="node1" presStyleIdx="2" presStyleCnt="4"/>
      <dgm:spPr/>
      <dgm:t>
        <a:bodyPr/>
        <a:lstStyle/>
        <a:p>
          <a:endParaRPr lang="ru-RU"/>
        </a:p>
      </dgm:t>
    </dgm:pt>
    <dgm:pt modelId="{C293605F-D431-473E-89E9-896286661AD5}" type="pres">
      <dgm:prSet presAssocID="{D3053973-B6B6-451B-AFFD-0BAC8FE0F19C}" presName="sp" presStyleCnt="0"/>
      <dgm:spPr/>
    </dgm:pt>
    <dgm:pt modelId="{2A5571FE-25F6-4075-84C2-15779F86F614}" type="pres">
      <dgm:prSet presAssocID="{CEC341FC-F67E-4003-8F3C-51178A1AA977}" presName="arrowAndChildren" presStyleCnt="0"/>
      <dgm:spPr/>
    </dgm:pt>
    <dgm:pt modelId="{83B1B9D4-9E8C-4E0D-AA01-A9C900E4231F}" type="pres">
      <dgm:prSet presAssocID="{CEC341FC-F67E-4003-8F3C-51178A1AA977}" presName="parentTextArrow" presStyleLbl="node1" presStyleIdx="3" presStyleCnt="4"/>
      <dgm:spPr/>
      <dgm:t>
        <a:bodyPr/>
        <a:lstStyle/>
        <a:p>
          <a:endParaRPr lang="ru-RU"/>
        </a:p>
      </dgm:t>
    </dgm:pt>
  </dgm:ptLst>
  <dgm:cxnLst>
    <dgm:cxn modelId="{82E902E5-269B-4CEC-9CB3-F3CAAC75DA0F}" type="presOf" srcId="{BE304BA5-F2F4-4674-98AC-5A85CDCEB931}" destId="{DE4BBCC3-E5D3-43D0-9031-85B232668232}" srcOrd="0" destOrd="0" presId="urn:microsoft.com/office/officeart/2005/8/layout/process4"/>
    <dgm:cxn modelId="{286E506C-02D4-40EF-8367-374D78C5E967}" srcId="{EC32C46B-30AC-4955-A56B-7590D71E7A01}" destId="{BE304BA5-F2F4-4674-98AC-5A85CDCEB931}" srcOrd="1" destOrd="0" parTransId="{4BC013D9-E7A6-4C6A-8AAA-428DF12BC5E8}" sibTransId="{FDA0BD33-0F81-4E5C-B9FC-77ADDCF28CD8}"/>
    <dgm:cxn modelId="{6375A543-1794-453A-9D0E-5ABF31C1ED78}" srcId="{EC32C46B-30AC-4955-A56B-7590D71E7A01}" destId="{38305E4C-2A40-4606-8A3A-24665048CB81}" srcOrd="3" destOrd="0" parTransId="{296ED5C1-38E4-48A1-A459-8B585C0ABE6D}" sibTransId="{B4832365-6C95-46D6-A064-FCE655EAB840}"/>
    <dgm:cxn modelId="{FFACF70D-E77D-47CC-9F8B-3B9D52AC8A04}" type="presOf" srcId="{C1EAAF07-B33F-457B-962A-378049FDA180}" destId="{15FE2976-6BCE-4522-84EB-46DDB11F9136}" srcOrd="0" destOrd="0" presId="urn:microsoft.com/office/officeart/2005/8/layout/process4"/>
    <dgm:cxn modelId="{02964E7A-B9DE-447F-973B-83266DA65061}" type="presOf" srcId="{EC32C46B-30AC-4955-A56B-7590D71E7A01}" destId="{9A4932D4-83A1-4385-BAA8-54BFD3AD68F2}" srcOrd="0" destOrd="0" presId="urn:microsoft.com/office/officeart/2005/8/layout/process4"/>
    <dgm:cxn modelId="{11470E89-3D7C-4C69-B1B3-E6E321DA7019}" type="presOf" srcId="{CEC341FC-F67E-4003-8F3C-51178A1AA977}" destId="{83B1B9D4-9E8C-4E0D-AA01-A9C900E4231F}" srcOrd="0" destOrd="0" presId="urn:microsoft.com/office/officeart/2005/8/layout/process4"/>
    <dgm:cxn modelId="{BEB5179A-340C-4F26-B82A-309785AADDA1}" srcId="{EC32C46B-30AC-4955-A56B-7590D71E7A01}" destId="{CEC341FC-F67E-4003-8F3C-51178A1AA977}" srcOrd="0" destOrd="0" parTransId="{EB7144A9-6CCE-47D9-99F5-6CE07C2D63A2}" sibTransId="{D3053973-B6B6-451B-AFFD-0BAC8FE0F19C}"/>
    <dgm:cxn modelId="{9ED99C42-0A6D-4F6D-A983-E3046D4CE57A}" type="presOf" srcId="{38305E4C-2A40-4606-8A3A-24665048CB81}" destId="{E4C11E65-A60A-40FF-BBCB-2CBBF44183D2}" srcOrd="0" destOrd="0" presId="urn:microsoft.com/office/officeart/2005/8/layout/process4"/>
    <dgm:cxn modelId="{708DA723-9FD5-4D91-9C06-7ECDD4493CCB}" srcId="{EC32C46B-30AC-4955-A56B-7590D71E7A01}" destId="{C1EAAF07-B33F-457B-962A-378049FDA180}" srcOrd="2" destOrd="0" parTransId="{102A1DCD-296D-4528-9AAD-41839CAE712A}" sibTransId="{61B11132-7A99-4A81-A1D1-B4696F9E1EEA}"/>
    <dgm:cxn modelId="{AEA423AF-AE56-4868-8742-E843D814E90E}" type="presParOf" srcId="{9A4932D4-83A1-4385-BAA8-54BFD3AD68F2}" destId="{E83247EA-193A-42BF-ADF6-C9CBBB6394D6}" srcOrd="0" destOrd="0" presId="urn:microsoft.com/office/officeart/2005/8/layout/process4"/>
    <dgm:cxn modelId="{964422E1-30DD-40D1-B146-CC384A029EC5}" type="presParOf" srcId="{E83247EA-193A-42BF-ADF6-C9CBBB6394D6}" destId="{E4C11E65-A60A-40FF-BBCB-2CBBF44183D2}" srcOrd="0" destOrd="0" presId="urn:microsoft.com/office/officeart/2005/8/layout/process4"/>
    <dgm:cxn modelId="{B23E6BEB-2BDC-4E35-A133-CEA8950F772D}" type="presParOf" srcId="{9A4932D4-83A1-4385-BAA8-54BFD3AD68F2}" destId="{61FA106C-35D8-4438-B6DB-88CC47ED985F}" srcOrd="1" destOrd="0" presId="urn:microsoft.com/office/officeart/2005/8/layout/process4"/>
    <dgm:cxn modelId="{48C4A800-6F5A-4115-AA89-513361D53A8C}" type="presParOf" srcId="{9A4932D4-83A1-4385-BAA8-54BFD3AD68F2}" destId="{9E54FCC4-1FF8-4E5C-940C-D102DB3DED12}" srcOrd="2" destOrd="0" presId="urn:microsoft.com/office/officeart/2005/8/layout/process4"/>
    <dgm:cxn modelId="{09A42567-90EE-4A7E-B681-D55EF95589EC}" type="presParOf" srcId="{9E54FCC4-1FF8-4E5C-940C-D102DB3DED12}" destId="{15FE2976-6BCE-4522-84EB-46DDB11F9136}" srcOrd="0" destOrd="0" presId="urn:microsoft.com/office/officeart/2005/8/layout/process4"/>
    <dgm:cxn modelId="{130C7C9C-71F2-40F9-A260-B6D9EA358803}" type="presParOf" srcId="{9A4932D4-83A1-4385-BAA8-54BFD3AD68F2}" destId="{9BD0FA90-C48E-4500-8EA3-2759E09349F0}" srcOrd="3" destOrd="0" presId="urn:microsoft.com/office/officeart/2005/8/layout/process4"/>
    <dgm:cxn modelId="{0ED03CE4-3DFF-4E1C-94BC-67278028EACF}" type="presParOf" srcId="{9A4932D4-83A1-4385-BAA8-54BFD3AD68F2}" destId="{BBEB01E1-A1E4-44E2-93D0-58A0921F8296}" srcOrd="4" destOrd="0" presId="urn:microsoft.com/office/officeart/2005/8/layout/process4"/>
    <dgm:cxn modelId="{2654F601-1337-40A2-BE48-60B8590BE448}" type="presParOf" srcId="{BBEB01E1-A1E4-44E2-93D0-58A0921F8296}" destId="{DE4BBCC3-E5D3-43D0-9031-85B232668232}" srcOrd="0" destOrd="0" presId="urn:microsoft.com/office/officeart/2005/8/layout/process4"/>
    <dgm:cxn modelId="{184B579E-9260-420A-85D7-3B5DA35D1CE1}" type="presParOf" srcId="{9A4932D4-83A1-4385-BAA8-54BFD3AD68F2}" destId="{C293605F-D431-473E-89E9-896286661AD5}" srcOrd="5" destOrd="0" presId="urn:microsoft.com/office/officeart/2005/8/layout/process4"/>
    <dgm:cxn modelId="{41097138-B70B-4F54-9E05-EFC358440F78}" type="presParOf" srcId="{9A4932D4-83A1-4385-BAA8-54BFD3AD68F2}" destId="{2A5571FE-25F6-4075-84C2-15779F86F614}" srcOrd="6" destOrd="0" presId="urn:microsoft.com/office/officeart/2005/8/layout/process4"/>
    <dgm:cxn modelId="{CBCA5118-2A72-40F0-9931-C08C819022D2}" type="presParOf" srcId="{2A5571FE-25F6-4075-84C2-15779F86F614}" destId="{83B1B9D4-9E8C-4E0D-AA01-A9C900E4231F}" srcOrd="0" destOrd="0" presId="urn:microsoft.com/office/officeart/2005/8/layout/process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30AD4-C2CD-4C72-9B1C-2CB90CD7EF48}" type="datetimeFigureOut">
              <a:rPr lang="ru-RU" smtClean="0"/>
              <a:pPr/>
              <a:t>07.09.2012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02A1FA4-E153-44E1-AC25-832E2E5D926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30AD4-C2CD-4C72-9B1C-2CB90CD7EF48}" type="datetimeFigureOut">
              <a:rPr lang="ru-RU" smtClean="0"/>
              <a:pPr/>
              <a:t>07.09.2012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A1FA4-E153-44E1-AC25-832E2E5D92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02A1FA4-E153-44E1-AC25-832E2E5D926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30AD4-C2CD-4C72-9B1C-2CB90CD7EF48}" type="datetimeFigureOut">
              <a:rPr lang="ru-RU" smtClean="0"/>
              <a:pPr/>
              <a:t>07.09.2012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30AD4-C2CD-4C72-9B1C-2CB90CD7EF48}" type="datetimeFigureOut">
              <a:rPr lang="ru-RU" smtClean="0"/>
              <a:pPr/>
              <a:t>07.09.2012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02A1FA4-E153-44E1-AC25-832E2E5D926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30AD4-C2CD-4C72-9B1C-2CB90CD7EF48}" type="datetimeFigureOut">
              <a:rPr lang="ru-RU" smtClean="0"/>
              <a:pPr/>
              <a:t>07.09.2012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02A1FA4-E153-44E1-AC25-832E2E5D926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A930AD4-C2CD-4C72-9B1C-2CB90CD7EF48}" type="datetimeFigureOut">
              <a:rPr lang="ru-RU" smtClean="0"/>
              <a:pPr/>
              <a:t>07.09.2012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A1FA4-E153-44E1-AC25-832E2E5D926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30AD4-C2CD-4C72-9B1C-2CB90CD7EF48}" type="datetimeFigureOut">
              <a:rPr lang="ru-RU" smtClean="0"/>
              <a:pPr/>
              <a:t>07.09.2012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02A1FA4-E153-44E1-AC25-832E2E5D926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30AD4-C2CD-4C72-9B1C-2CB90CD7EF48}" type="datetimeFigureOut">
              <a:rPr lang="ru-RU" smtClean="0"/>
              <a:pPr/>
              <a:t>07.09.2012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02A1FA4-E153-44E1-AC25-832E2E5D92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30AD4-C2CD-4C72-9B1C-2CB90CD7EF48}" type="datetimeFigureOut">
              <a:rPr lang="ru-RU" smtClean="0"/>
              <a:pPr/>
              <a:t>07.09.2012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02A1FA4-E153-44E1-AC25-832E2E5D92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02A1FA4-E153-44E1-AC25-832E2E5D926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30AD4-C2CD-4C72-9B1C-2CB90CD7EF48}" type="datetimeFigureOut">
              <a:rPr lang="ru-RU" smtClean="0"/>
              <a:pPr/>
              <a:t>07.09.2012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02A1FA4-E153-44E1-AC25-832E2E5D926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A930AD4-C2CD-4C72-9B1C-2CB90CD7EF48}" type="datetimeFigureOut">
              <a:rPr lang="ru-RU" smtClean="0"/>
              <a:pPr/>
              <a:t>07.09.2012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A930AD4-C2CD-4C72-9B1C-2CB90CD7EF48}" type="datetimeFigureOut">
              <a:rPr lang="ru-RU" smtClean="0"/>
              <a:pPr/>
              <a:t>07.09.2012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02A1FA4-E153-44E1-AC25-832E2E5D926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gif"/><Relationship Id="rId3" Type="http://schemas.openxmlformats.org/officeDocument/2006/relationships/image" Target="../media/image4.jpeg"/><Relationship Id="rId7" Type="http://schemas.openxmlformats.org/officeDocument/2006/relationships/image" Target="../media/image8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gif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10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gif"/><Relationship Id="rId3" Type="http://schemas.openxmlformats.org/officeDocument/2006/relationships/image" Target="../media/image4.jpeg"/><Relationship Id="rId7" Type="http://schemas.openxmlformats.org/officeDocument/2006/relationships/image" Target="../media/image8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gif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10.gi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mukhit91@gmail.com" TargetMode="External"/><Relationship Id="rId2" Type="http://schemas.openxmlformats.org/officeDocument/2006/relationships/hyperlink" Target="mailto:iams.almaty@kaznmu.kz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m.kulmaganbetov@kaznmu.kz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1.png"/><Relationship Id="rId7" Type="http://schemas.openxmlformats.org/officeDocument/2006/relationships/image" Target="../media/image1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19.jpeg"/><Relationship Id="rId5" Type="http://schemas.openxmlformats.org/officeDocument/2006/relationships/image" Target="../media/image13.jpeg"/><Relationship Id="rId10" Type="http://schemas.openxmlformats.org/officeDocument/2006/relationships/image" Target="../media/image18.jpeg"/><Relationship Id="rId4" Type="http://schemas.openxmlformats.org/officeDocument/2006/relationships/image" Target="../media/image12.gif"/><Relationship Id="rId9" Type="http://schemas.openxmlformats.org/officeDocument/2006/relationships/image" Target="../media/image1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903946"/>
            <a:ext cx="8286808" cy="3082320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International Association of medical students </a:t>
            </a:r>
            <a:br>
              <a:rPr lang="en-US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en-US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(IAMS)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6015510"/>
            <a:ext cx="7772400" cy="1199704"/>
          </a:xfrm>
          <a:effectLst>
            <a:reflection blurRad="6350" stA="50000" endA="300" endPos="55000" dir="5400000" sy="-100000" algn="bl" rotWithShape="0"/>
          </a:effectLst>
        </p:spPr>
        <p:txBody>
          <a:bodyPr>
            <a:normAutofit/>
          </a:bodyPr>
          <a:lstStyle/>
          <a:p>
            <a:r>
              <a:rPr lang="en-US" sz="4000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reflection blurRad="6350" stA="60000" endA="900" endPos="58000" dir="5400000" sy="-100000" algn="bl" rotWithShape="0"/>
                </a:effectLst>
                <a:latin typeface="Brush Script MT" pitchFamily="66" charset="0"/>
              </a:rPr>
              <a:t>“We are together</a:t>
            </a:r>
            <a:r>
              <a:rPr lang="ru-RU" sz="4000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reflection blurRad="6350" stA="60000" endA="900" endPos="58000" dir="5400000" sy="-100000" algn="bl" rotWithShape="0"/>
                </a:effectLst>
                <a:latin typeface="Brush Script MT" pitchFamily="66" charset="0"/>
              </a:rPr>
              <a:t>!</a:t>
            </a:r>
            <a:r>
              <a:rPr lang="en-US" sz="4000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reflection blurRad="6350" stA="60000" endA="900" endPos="58000" dir="5400000" sy="-100000" algn="bl" rotWithShape="0"/>
                </a:effectLst>
                <a:latin typeface="Brush Script MT" pitchFamily="66" charset="0"/>
              </a:rPr>
              <a:t>”</a:t>
            </a:r>
            <a:endParaRPr lang="ru-RU" sz="4000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reflection blurRad="6350" stA="60000" endA="900" endPos="58000" dir="5400000" sy="-100000" algn="bl" rotWithShape="0"/>
              </a:effectLst>
            </a:endParaRPr>
          </a:p>
        </p:txBody>
      </p:sp>
      <p:pic>
        <p:nvPicPr>
          <p:cNvPr id="3074" name="Picture 2" descr="C:\Documents and Settings\Med\Рабочий стол\Слайд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72" y="1500199"/>
            <a:ext cx="1428728" cy="1440784"/>
          </a:xfrm>
          <a:prstGeom prst="rect">
            <a:avLst/>
          </a:prstGeom>
          <a:noFill/>
        </p:spPr>
      </p:pic>
      <p:pic>
        <p:nvPicPr>
          <p:cNvPr id="5" name="Рисунок 4" descr="C:\Documents and Settings\user\Рабочий стол\Эмблема ДОК\123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1643050"/>
            <a:ext cx="100965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LOGO KRUG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728" y="1664648"/>
            <a:ext cx="1687195" cy="1121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C:\Documents and Settings\Администратор\Рабочий стол\777\logo_fin.jpg"/>
          <p:cNvPicPr/>
          <p:nvPr/>
        </p:nvPicPr>
        <p:blipFill>
          <a:blip r:embed="rId5"/>
          <a:srcRect l="-1057" r="56750"/>
          <a:stretch>
            <a:fillRect/>
          </a:stretch>
        </p:blipFill>
        <p:spPr bwMode="auto">
          <a:xfrm>
            <a:off x="3357554" y="1714488"/>
            <a:ext cx="1214446" cy="928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C:\Documents and Settings\Med\Рабочий стол\для КС\kazakhstan-nf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42844" y="65059"/>
            <a:ext cx="2693762" cy="1357322"/>
          </a:xfrm>
          <a:prstGeom prst="rect">
            <a:avLst/>
          </a:prstGeom>
          <a:noFill/>
        </p:spPr>
      </p:pic>
      <p:pic>
        <p:nvPicPr>
          <p:cNvPr id="9" name="Picture 3" descr="C:\Documents and Settings\Med\Рабочий стол\для КС\russia.preview_enl.g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821801" y="65059"/>
            <a:ext cx="2035951" cy="1357301"/>
          </a:xfrm>
          <a:prstGeom prst="rect">
            <a:avLst/>
          </a:prstGeom>
          <a:noFill/>
        </p:spPr>
      </p:pic>
      <p:pic>
        <p:nvPicPr>
          <p:cNvPr id="10" name="Picture 4" descr="C:\Documents and Settings\Med\Рабочий стол\для КС\48_1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827762" y="65059"/>
            <a:ext cx="2244800" cy="1357322"/>
          </a:xfrm>
          <a:prstGeom prst="rect">
            <a:avLst/>
          </a:prstGeom>
          <a:noFill/>
        </p:spPr>
      </p:pic>
      <p:pic>
        <p:nvPicPr>
          <p:cNvPr id="11" name="Picture 5" descr="C:\Documents and Settings\Med\Рабочий стол\для КС\1.gif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812501" y="65059"/>
            <a:ext cx="2045515" cy="13636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</a:t>
            </a:r>
            <a:r>
              <a:rPr lang="en-US" dirty="0" smtClean="0"/>
              <a:t>IAMS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7378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Проведение международных мероприятий, в том числе ежегодного Международного Форума Студентов-Медиков </a:t>
            </a:r>
            <a:r>
              <a:rPr lang="en-US" dirty="0" smtClean="0"/>
              <a:t>“D.O.C.”</a:t>
            </a:r>
            <a:r>
              <a:rPr lang="ru-RU" dirty="0" smtClean="0"/>
              <a:t>;</a:t>
            </a:r>
          </a:p>
          <a:p>
            <a:r>
              <a:rPr lang="ru-RU" dirty="0" smtClean="0"/>
              <a:t>Участие в проведении программ международного обмена студентов;</a:t>
            </a:r>
          </a:p>
          <a:p>
            <a:r>
              <a:rPr lang="ru-RU" dirty="0" smtClean="0"/>
              <a:t>Расширение круга единомышленников ; </a:t>
            </a:r>
          </a:p>
          <a:p>
            <a:r>
              <a:rPr lang="ru-RU" dirty="0" smtClean="0"/>
              <a:t>Организация форумов, выставок, конференций, семинаров,  </a:t>
            </a:r>
            <a:r>
              <a:rPr lang="ru-RU" dirty="0" err="1" smtClean="0"/>
              <a:t>вебинаров</a:t>
            </a:r>
            <a:r>
              <a:rPr lang="ru-RU" dirty="0" smtClean="0"/>
              <a:t>, летних и зимних школ, конкурсов и т.д.;</a:t>
            </a:r>
          </a:p>
          <a:p>
            <a:r>
              <a:rPr lang="ru-RU" dirty="0" smtClean="0"/>
              <a:t>Осуществление в установленном порядке производства кино-, фото-, видео- и печатных работ.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</a:t>
            </a:r>
            <a:r>
              <a:rPr lang="en-US" dirty="0" smtClean="0"/>
              <a:t>IAMS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Участие в благотворительных акциях;</a:t>
            </a:r>
          </a:p>
          <a:p>
            <a:r>
              <a:rPr lang="ru-RU" dirty="0" smtClean="0"/>
              <a:t>Разработка и проведение интеллектуальных  медицинских игр  среди вузов-партнеров;</a:t>
            </a:r>
          </a:p>
          <a:p>
            <a:r>
              <a:rPr lang="ru-RU" dirty="0" smtClean="0"/>
              <a:t>Пропаганда и организация </a:t>
            </a:r>
            <a:r>
              <a:rPr lang="ru-RU" dirty="0" err="1" smtClean="0"/>
              <a:t>профориентационных</a:t>
            </a:r>
            <a:r>
              <a:rPr lang="ru-RU" dirty="0" smtClean="0"/>
              <a:t> работ среди абитуриентов и учеников средних школ, лицеев и гимназий;</a:t>
            </a:r>
          </a:p>
          <a:p>
            <a:r>
              <a:rPr lang="ru-RU" dirty="0" smtClean="0"/>
              <a:t>Обеспечение финансового сопровождения для осуществления основных целей и функций  Ассоциации.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</a:t>
            </a:r>
            <a:r>
              <a:rPr lang="en-US" dirty="0" smtClean="0"/>
              <a:t>IAMS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301625" y="1527174"/>
          <a:ext cx="8504238" cy="49736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</a:t>
            </a:r>
            <a:r>
              <a:rPr lang="en-US" dirty="0" smtClean="0"/>
              <a:t>IAMS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5947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Президент в штаб-квартире </a:t>
            </a:r>
            <a:r>
              <a:rPr lang="en-US" dirty="0" smtClean="0"/>
              <a:t>IAMS</a:t>
            </a:r>
            <a:r>
              <a:rPr lang="ru-RU" dirty="0" smtClean="0"/>
              <a:t> (избирается на ежегодном Форуме сроком на 1 год);</a:t>
            </a:r>
          </a:p>
          <a:p>
            <a:r>
              <a:rPr lang="ru-RU" dirty="0" smtClean="0"/>
              <a:t>Председатели (</a:t>
            </a:r>
            <a:r>
              <a:rPr lang="en-US" dirty="0" smtClean="0"/>
              <a:t>Chairman)</a:t>
            </a:r>
            <a:r>
              <a:rPr lang="ru-RU" dirty="0" smtClean="0"/>
              <a:t> в локальных комитетах (избирается на 2 года);</a:t>
            </a:r>
          </a:p>
          <a:p>
            <a:r>
              <a:rPr lang="kk-KZ" dirty="0" smtClean="0"/>
              <a:t>Клуб по научным вопросам</a:t>
            </a:r>
            <a:r>
              <a:rPr lang="ru-RU" dirty="0" smtClean="0"/>
              <a:t>; </a:t>
            </a:r>
            <a:endParaRPr lang="kk-KZ" dirty="0" smtClean="0"/>
          </a:p>
          <a:p>
            <a:r>
              <a:rPr lang="kk-KZ" dirty="0" smtClean="0"/>
              <a:t>Клуб по воспитательным и культурным вопросам;</a:t>
            </a:r>
          </a:p>
          <a:p>
            <a:r>
              <a:rPr lang="kk-KZ" dirty="0" smtClean="0"/>
              <a:t>Клуб международных связей;</a:t>
            </a:r>
          </a:p>
          <a:p>
            <a:r>
              <a:rPr lang="kk-KZ" dirty="0" smtClean="0"/>
              <a:t>Клуб </a:t>
            </a:r>
            <a:r>
              <a:rPr lang="ru-RU" dirty="0" smtClean="0"/>
              <a:t>информационных технологий;</a:t>
            </a:r>
            <a:endParaRPr lang="kk-KZ" dirty="0" smtClean="0"/>
          </a:p>
          <a:p>
            <a:r>
              <a:rPr lang="kk-KZ" dirty="0" smtClean="0"/>
              <a:t>Клуб связи с общественностью;</a:t>
            </a:r>
          </a:p>
          <a:p>
            <a:r>
              <a:rPr lang="kk-KZ" dirty="0" smtClean="0"/>
              <a:t>Клуб по общественному здравоохранению;</a:t>
            </a:r>
          </a:p>
          <a:p>
            <a:r>
              <a:rPr lang="kk-KZ" dirty="0" smtClean="0"/>
              <a:t>Клуб по направлениям с учетом специфики вуза.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Мероприятия, проводимые </a:t>
            </a:r>
            <a:r>
              <a:rPr lang="en-US" dirty="0" smtClean="0"/>
              <a:t>LC IAMS </a:t>
            </a:r>
            <a:r>
              <a:rPr lang="en-US" dirty="0" err="1" smtClean="0"/>
              <a:t>Almaty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301625" y="1357298"/>
          <a:ext cx="8504240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7037"/>
                <a:gridCol w="3625083"/>
                <a:gridCol w="2126060"/>
                <a:gridCol w="2126060"/>
              </a:tblGrid>
              <a:tr h="817037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№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Деятельность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Частота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Ответственные</a:t>
                      </a:r>
                      <a:endParaRPr lang="ru-RU" sz="2400" dirty="0"/>
                    </a:p>
                  </a:txBody>
                  <a:tcPr/>
                </a:tc>
              </a:tr>
              <a:tr h="817037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English Club “English as a third language”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1 </a:t>
                      </a:r>
                      <a:r>
                        <a:rPr lang="ru-RU" sz="2400" dirty="0" smtClean="0"/>
                        <a:t>раз в</a:t>
                      </a:r>
                      <a:r>
                        <a:rPr lang="en-US" sz="2400" dirty="0" smtClean="0"/>
                        <a:t> 2 </a:t>
                      </a:r>
                      <a:r>
                        <a:rPr lang="ru-RU" sz="2400" dirty="0" smtClean="0"/>
                        <a:t>недели</a:t>
                      </a:r>
                      <a:r>
                        <a:rPr lang="en-US" sz="2400" dirty="0" smtClean="0"/>
                        <a:t> </a:t>
                      </a:r>
                      <a:endParaRPr lang="ru-RU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“IC”, “Contact”</a:t>
                      </a:r>
                      <a:endParaRPr lang="ru-RU" sz="2400" dirty="0"/>
                    </a:p>
                  </a:txBody>
                  <a:tcPr/>
                </a:tc>
              </a:tr>
              <a:tr h="817037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Тренинги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2 раза в месяц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“</a:t>
                      </a:r>
                      <a:r>
                        <a:rPr kumimoji="0"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IC</a:t>
                      </a:r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”, “</a:t>
                      </a:r>
                      <a:r>
                        <a:rPr kumimoji="0"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IT</a:t>
                      </a:r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”, “</a:t>
                      </a:r>
                      <a:r>
                        <a:rPr kumimoji="0"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Culture</a:t>
                      </a:r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”</a:t>
                      </a:r>
                      <a:endParaRPr lang="ru-RU" sz="2400" dirty="0"/>
                    </a:p>
                  </a:txBody>
                  <a:tcPr/>
                </a:tc>
              </a:tr>
              <a:tr h="817037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Посещение детских домов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ежемесячно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“</a:t>
                      </a:r>
                      <a:r>
                        <a:rPr kumimoji="0"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Contact</a:t>
                      </a:r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”</a:t>
                      </a:r>
                      <a:endParaRPr lang="ru-RU" sz="2400" dirty="0"/>
                    </a:p>
                  </a:txBody>
                  <a:tcPr/>
                </a:tc>
              </a:tr>
              <a:tr h="817037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Отчет и собрание всех членов, лидеров и председателя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ежемесячно (в</a:t>
                      </a:r>
                      <a:r>
                        <a:rPr lang="ru-RU" sz="2400" baseline="0" dirty="0" smtClean="0"/>
                        <a:t> конце)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All</a:t>
                      </a:r>
                      <a:endParaRPr lang="ru-RU" sz="2400" dirty="0"/>
                    </a:p>
                  </a:txBody>
                  <a:tcPr/>
                </a:tc>
              </a:tr>
              <a:tr h="817037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5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Дебаты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 раз в 2 месяца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“</a:t>
                      </a:r>
                      <a:r>
                        <a:rPr lang="en-US" sz="2400" dirty="0" smtClean="0"/>
                        <a:t>Culture</a:t>
                      </a:r>
                      <a:r>
                        <a:rPr lang="ru-RU" sz="2400" dirty="0" smtClean="0"/>
                        <a:t>”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Мероприятия, проводимые </a:t>
            </a:r>
            <a:r>
              <a:rPr lang="en-US" dirty="0" smtClean="0"/>
              <a:t>LC IAMS </a:t>
            </a:r>
            <a:r>
              <a:rPr lang="en-US" dirty="0" err="1" smtClean="0"/>
              <a:t>Almaty</a:t>
            </a:r>
            <a:endParaRPr lang="ru-RU" dirty="0"/>
          </a:p>
        </p:txBody>
      </p:sp>
      <p:graphicFrame>
        <p:nvGraphicFramePr>
          <p:cNvPr id="4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301625" y="1611648"/>
          <a:ext cx="8504240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7037"/>
                <a:gridCol w="3625083"/>
                <a:gridCol w="2126060"/>
                <a:gridCol w="2126060"/>
              </a:tblGrid>
              <a:tr h="817037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№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Деятельность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Частота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Ответственные</a:t>
                      </a:r>
                      <a:endParaRPr lang="ru-RU" sz="2400" dirty="0"/>
                    </a:p>
                  </a:txBody>
                  <a:tcPr/>
                </a:tc>
              </a:tr>
              <a:tr h="81703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Интеллектуальные игры</a:t>
                      </a:r>
                      <a:r>
                        <a:rPr lang="en-US" sz="2400" dirty="0" smtClean="0"/>
                        <a:t> </a:t>
                      </a:r>
                      <a:endParaRPr lang="ru-RU" sz="2400" dirty="0" smtClean="0"/>
                    </a:p>
                    <a:p>
                      <a:pPr algn="ct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1 </a:t>
                      </a:r>
                      <a:r>
                        <a:rPr lang="ru-RU" sz="2400" dirty="0" smtClean="0"/>
                        <a:t>раз в</a:t>
                      </a:r>
                      <a:r>
                        <a:rPr lang="en-US" sz="2400" dirty="0" smtClean="0"/>
                        <a:t> 3 </a:t>
                      </a:r>
                      <a:r>
                        <a:rPr lang="ru-RU" sz="2400" dirty="0" smtClean="0"/>
                        <a:t>месяцы</a:t>
                      </a:r>
                      <a:r>
                        <a:rPr lang="en-US" sz="2400" dirty="0" smtClean="0"/>
                        <a:t> </a:t>
                      </a:r>
                      <a:endParaRPr lang="ru-RU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“Science” with Intellectual Club of </a:t>
                      </a:r>
                      <a:r>
                        <a:rPr lang="en-US" sz="2400" dirty="0" err="1" smtClean="0"/>
                        <a:t>KazNMU</a:t>
                      </a:r>
                      <a:endParaRPr lang="ru-RU" sz="2400" dirty="0"/>
                    </a:p>
                  </a:txBody>
                  <a:tcPr/>
                </a:tc>
              </a:tr>
              <a:tr h="81703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Конкурсы современных танцев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2 раза в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“</a:t>
                      </a:r>
                      <a:r>
                        <a:rPr lang="en-US" sz="2400" dirty="0" smtClean="0"/>
                        <a:t>IT</a:t>
                      </a:r>
                      <a:r>
                        <a:rPr lang="ru-RU" sz="2400" dirty="0" smtClean="0"/>
                        <a:t>”, “</a:t>
                      </a:r>
                      <a:r>
                        <a:rPr lang="en-US" sz="2400" dirty="0" smtClean="0"/>
                        <a:t>PH</a:t>
                      </a:r>
                      <a:r>
                        <a:rPr lang="ru-RU" sz="2400" dirty="0" smtClean="0"/>
                        <a:t>”</a:t>
                      </a:r>
                      <a:endParaRPr lang="ru-RU" sz="2400" dirty="0"/>
                    </a:p>
                  </a:txBody>
                  <a:tcPr/>
                </a:tc>
              </a:tr>
              <a:tr h="81703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Отбор новых членов в состав </a:t>
                      </a:r>
                      <a:r>
                        <a:rPr lang="en-US" sz="2400" dirty="0" smtClean="0"/>
                        <a:t>IAMS</a:t>
                      </a:r>
                      <a:endParaRPr lang="ru-RU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 раза в год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“</a:t>
                      </a:r>
                      <a:r>
                        <a:rPr lang="en-US" sz="2400" dirty="0" smtClean="0"/>
                        <a:t>Culture</a:t>
                      </a:r>
                      <a:r>
                        <a:rPr lang="ru-RU" sz="2400" dirty="0" smtClean="0"/>
                        <a:t>”, “</a:t>
                      </a:r>
                      <a:r>
                        <a:rPr lang="en-US" sz="2400" dirty="0" smtClean="0"/>
                        <a:t>PH</a:t>
                      </a:r>
                      <a:r>
                        <a:rPr lang="ru-RU" sz="2400" dirty="0" smtClean="0"/>
                        <a:t>”, “</a:t>
                      </a:r>
                      <a:r>
                        <a:rPr lang="en-US" sz="2400" dirty="0" smtClean="0"/>
                        <a:t>Contact</a:t>
                      </a:r>
                      <a:r>
                        <a:rPr lang="ru-RU" sz="2400" dirty="0" smtClean="0"/>
                        <a:t>”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Мероприятия, проводимые </a:t>
            </a:r>
            <a:r>
              <a:rPr lang="en-US" dirty="0" smtClean="0"/>
              <a:t>LC IAMS </a:t>
            </a:r>
            <a:r>
              <a:rPr lang="en-US" dirty="0" err="1" smtClean="0"/>
              <a:t>Almaty</a:t>
            </a:r>
            <a:endParaRPr lang="ru-RU" dirty="0"/>
          </a:p>
        </p:txBody>
      </p:sp>
      <p:graphicFrame>
        <p:nvGraphicFramePr>
          <p:cNvPr id="4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301625" y="1611648"/>
          <a:ext cx="850424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7037"/>
                <a:gridCol w="3625083"/>
                <a:gridCol w="2126060"/>
                <a:gridCol w="2126060"/>
              </a:tblGrid>
              <a:tr h="817037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№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Деятельность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Частота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Ответственные</a:t>
                      </a:r>
                      <a:endParaRPr lang="ru-RU" sz="2400" dirty="0"/>
                    </a:p>
                  </a:txBody>
                  <a:tcPr/>
                </a:tc>
              </a:tr>
              <a:tr h="81703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Международный Молодежный Слет  «КазНМУ-2012»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1 раз в год (Дни Университета: 2-4 декабря)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all</a:t>
                      </a:r>
                      <a:r>
                        <a:rPr lang="ru-RU" sz="2400" dirty="0" smtClean="0"/>
                        <a:t>, “</a:t>
                      </a:r>
                      <a:r>
                        <a:rPr lang="en-US" sz="2400" dirty="0" smtClean="0"/>
                        <a:t>Science</a:t>
                      </a:r>
                      <a:r>
                        <a:rPr lang="ru-RU" sz="2400" dirty="0" smtClean="0"/>
                        <a:t>”, “</a:t>
                      </a:r>
                      <a:r>
                        <a:rPr lang="en-US" sz="2400" dirty="0" smtClean="0"/>
                        <a:t>Culture</a:t>
                      </a:r>
                      <a:r>
                        <a:rPr lang="ru-RU" sz="2400" dirty="0" smtClean="0"/>
                        <a:t>”, “</a:t>
                      </a:r>
                      <a:r>
                        <a:rPr lang="en-US" sz="2400" dirty="0" smtClean="0"/>
                        <a:t>IC</a:t>
                      </a:r>
                      <a:r>
                        <a:rPr lang="ru-RU" sz="2400" dirty="0" smtClean="0"/>
                        <a:t>”</a:t>
                      </a:r>
                      <a:endParaRPr lang="ru-RU" sz="2400" dirty="0"/>
                    </a:p>
                  </a:txBody>
                  <a:tcPr/>
                </a:tc>
              </a:tr>
              <a:tr h="81703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Международный Форум Студентов-Медиков “</a:t>
                      </a:r>
                      <a:r>
                        <a:rPr lang="en-US" sz="2400" dirty="0" smtClean="0"/>
                        <a:t>D</a:t>
                      </a:r>
                      <a:r>
                        <a:rPr lang="ru-RU" sz="2400" dirty="0" smtClean="0"/>
                        <a:t>.</a:t>
                      </a:r>
                      <a:r>
                        <a:rPr lang="en-US" sz="2400" dirty="0" smtClean="0"/>
                        <a:t>O</a:t>
                      </a:r>
                      <a:r>
                        <a:rPr lang="ru-RU" sz="2400" dirty="0" smtClean="0"/>
                        <a:t>.</a:t>
                      </a:r>
                      <a:r>
                        <a:rPr lang="en-US" sz="2400" dirty="0" smtClean="0"/>
                        <a:t>C</a:t>
                      </a:r>
                      <a:r>
                        <a:rPr lang="ru-RU" sz="2400" dirty="0" smtClean="0"/>
                        <a:t>.”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smtClean="0"/>
                        <a:t>1 </a:t>
                      </a:r>
                      <a:r>
                        <a:rPr lang="ru-RU" sz="2400" dirty="0" smtClean="0"/>
                        <a:t>раз в год (17-19 апреля)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all</a:t>
                      </a:r>
                      <a:r>
                        <a:rPr lang="ru-RU" sz="2400" dirty="0" smtClean="0"/>
                        <a:t>, “</a:t>
                      </a:r>
                      <a:r>
                        <a:rPr lang="en-US" sz="2400" dirty="0" smtClean="0"/>
                        <a:t>IC</a:t>
                      </a:r>
                      <a:r>
                        <a:rPr lang="ru-RU" sz="2400" dirty="0" smtClean="0"/>
                        <a:t>”, “</a:t>
                      </a:r>
                      <a:r>
                        <a:rPr lang="en-US" sz="2400" dirty="0" smtClean="0"/>
                        <a:t>IT</a:t>
                      </a:r>
                      <a:r>
                        <a:rPr lang="ru-RU" sz="2400" dirty="0" smtClean="0"/>
                        <a:t>”</a:t>
                      </a:r>
                      <a:endParaRPr lang="ru-RU" sz="2400" dirty="0"/>
                    </a:p>
                  </a:txBody>
                  <a:tcPr/>
                </a:tc>
              </a:tr>
              <a:tr h="81703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Проф.ориентационная работа с </a:t>
                      </a:r>
                      <a:r>
                        <a:rPr lang="en-US" sz="2400" dirty="0" err="1" smtClean="0"/>
                        <a:t>EdTech</a:t>
                      </a:r>
                      <a:endParaRPr lang="ru-RU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 раз в год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“</a:t>
                      </a:r>
                      <a:r>
                        <a:rPr lang="en-US" sz="2400" dirty="0" smtClean="0"/>
                        <a:t>Contact</a:t>
                      </a:r>
                      <a:r>
                        <a:rPr lang="ru-RU" sz="2400" dirty="0" smtClean="0"/>
                        <a:t>”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Важные даты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19 апреля – день рождения </a:t>
            </a:r>
            <a:r>
              <a:rPr lang="en-US" dirty="0" smtClean="0"/>
              <a:t>IAMS</a:t>
            </a:r>
            <a:r>
              <a:rPr lang="ru-RU" dirty="0" smtClean="0"/>
              <a:t> (2012 г.р.);</a:t>
            </a:r>
            <a:endParaRPr lang="en-US" dirty="0" smtClean="0"/>
          </a:p>
          <a:p>
            <a:pPr lvl="0"/>
            <a:r>
              <a:rPr lang="ru-RU" dirty="0" smtClean="0"/>
              <a:t>17-19 апреля – </a:t>
            </a:r>
            <a:r>
              <a:rPr lang="ru-RU" sz="2800" dirty="0" smtClean="0"/>
              <a:t>Международный Форум Студентов-Медиков “</a:t>
            </a:r>
            <a:r>
              <a:rPr lang="en-US" sz="2800" dirty="0" smtClean="0"/>
              <a:t>D</a:t>
            </a:r>
            <a:r>
              <a:rPr lang="ru-RU" sz="2800" dirty="0" smtClean="0"/>
              <a:t>.</a:t>
            </a:r>
            <a:r>
              <a:rPr lang="en-US" sz="2800" dirty="0" smtClean="0"/>
              <a:t>O</a:t>
            </a:r>
            <a:r>
              <a:rPr lang="ru-RU" sz="2800" dirty="0" smtClean="0"/>
              <a:t>.</a:t>
            </a:r>
            <a:r>
              <a:rPr lang="en-US" sz="2800" dirty="0" smtClean="0"/>
              <a:t>C</a:t>
            </a:r>
            <a:r>
              <a:rPr lang="ru-RU" sz="2800" dirty="0" smtClean="0"/>
              <a:t>.”;</a:t>
            </a:r>
          </a:p>
          <a:p>
            <a:r>
              <a:rPr lang="ru-RU" sz="2800" dirty="0" smtClean="0"/>
              <a:t>2-4 декабря (Дни Университета) – Международный Молодежный Слет  «КазНМУ-2012»;</a:t>
            </a:r>
          </a:p>
          <a:p>
            <a:r>
              <a:rPr lang="ru-RU" sz="2800" dirty="0" smtClean="0"/>
              <a:t>Сентябрь – октябрь – осенний отбор;</a:t>
            </a:r>
          </a:p>
          <a:p>
            <a:r>
              <a:rPr lang="ru-RU" sz="2800" dirty="0" smtClean="0"/>
              <a:t>Март – апрель – весенний отбор;</a:t>
            </a:r>
          </a:p>
          <a:p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Проекты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«Тренинг для тренеров»;</a:t>
            </a:r>
          </a:p>
          <a:p>
            <a:r>
              <a:rPr lang="ru-RU" dirty="0" smtClean="0"/>
              <a:t>«</a:t>
            </a:r>
            <a:r>
              <a:rPr lang="en-US" dirty="0" smtClean="0"/>
              <a:t>Global citizen</a:t>
            </a:r>
            <a:r>
              <a:rPr lang="ru-RU" dirty="0" smtClean="0"/>
              <a:t> </a:t>
            </a:r>
            <a:r>
              <a:rPr lang="en-US" dirty="0" smtClean="0"/>
              <a:t>– the ways to brake boards</a:t>
            </a:r>
            <a:r>
              <a:rPr lang="ru-RU" dirty="0" smtClean="0"/>
              <a:t>»;</a:t>
            </a:r>
          </a:p>
          <a:p>
            <a:pPr lvl="0"/>
            <a:r>
              <a:rPr lang="ru-RU" dirty="0" smtClean="0"/>
              <a:t>«</a:t>
            </a:r>
            <a:r>
              <a:rPr lang="en-US" dirty="0" smtClean="0"/>
              <a:t>AIDS</a:t>
            </a:r>
            <a:r>
              <a:rPr lang="ru-RU" dirty="0" smtClean="0"/>
              <a:t>»;</a:t>
            </a:r>
          </a:p>
          <a:p>
            <a:r>
              <a:rPr lang="ru-RU" dirty="0" smtClean="0"/>
              <a:t>«</a:t>
            </a:r>
            <a:r>
              <a:rPr lang="en-US" dirty="0" smtClean="0"/>
              <a:t>Creative University</a:t>
            </a:r>
            <a:r>
              <a:rPr lang="ru-RU" dirty="0" smtClean="0"/>
              <a:t>»…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Партнеры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02348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dirty="0" err="1" smtClean="0"/>
              <a:t>КазНМУ</a:t>
            </a:r>
            <a:r>
              <a:rPr lang="ru-RU" dirty="0" smtClean="0"/>
              <a:t>;</a:t>
            </a:r>
          </a:p>
          <a:p>
            <a:pPr lvl="0"/>
            <a:r>
              <a:rPr lang="ru-RU" dirty="0" smtClean="0"/>
              <a:t>СПУ </a:t>
            </a:r>
            <a:r>
              <a:rPr lang="ru-RU" dirty="0" err="1" smtClean="0"/>
              <a:t>КазНМУ</a:t>
            </a:r>
            <a:r>
              <a:rPr lang="ru-RU" dirty="0" smtClean="0"/>
              <a:t>;</a:t>
            </a:r>
          </a:p>
          <a:p>
            <a:pPr lvl="0"/>
            <a:r>
              <a:rPr lang="ru-RU" dirty="0" smtClean="0"/>
              <a:t>КДМ </a:t>
            </a:r>
            <a:r>
              <a:rPr lang="ru-RU" dirty="0" err="1" smtClean="0"/>
              <a:t>КазНМУ</a:t>
            </a:r>
            <a:r>
              <a:rPr lang="ru-RU" dirty="0" smtClean="0"/>
              <a:t>;</a:t>
            </a:r>
          </a:p>
          <a:p>
            <a:pPr lvl="0"/>
            <a:r>
              <a:rPr lang="en-US" dirty="0" smtClean="0"/>
              <a:t>Top</a:t>
            </a:r>
            <a:r>
              <a:rPr lang="ru-RU" dirty="0" smtClean="0"/>
              <a:t>100 </a:t>
            </a:r>
            <a:r>
              <a:rPr lang="ru-RU" dirty="0" err="1" smtClean="0"/>
              <a:t>КазНМУ</a:t>
            </a:r>
            <a:r>
              <a:rPr lang="ru-RU" dirty="0" smtClean="0"/>
              <a:t>;</a:t>
            </a:r>
          </a:p>
          <a:p>
            <a:pPr lvl="0"/>
            <a:r>
              <a:rPr lang="ru-RU" dirty="0" smtClean="0"/>
              <a:t>МЦЗ </a:t>
            </a:r>
            <a:r>
              <a:rPr lang="ru-RU" dirty="0" err="1" smtClean="0"/>
              <a:t>КазНМУ</a:t>
            </a:r>
            <a:r>
              <a:rPr lang="ru-RU" dirty="0" smtClean="0"/>
              <a:t>;</a:t>
            </a:r>
          </a:p>
          <a:p>
            <a:pPr lvl="0"/>
            <a:r>
              <a:rPr lang="ru-RU" dirty="0" smtClean="0"/>
              <a:t>Интеллектуальный клуб </a:t>
            </a:r>
            <a:r>
              <a:rPr lang="ru-RU" dirty="0" err="1" smtClean="0"/>
              <a:t>КазНМУ</a:t>
            </a:r>
            <a:r>
              <a:rPr lang="ru-RU" dirty="0" smtClean="0"/>
              <a:t>;</a:t>
            </a:r>
          </a:p>
          <a:p>
            <a:pPr lvl="0"/>
            <a:r>
              <a:rPr lang="ru-RU" dirty="0" smtClean="0"/>
              <a:t>МПО «</a:t>
            </a:r>
            <a:r>
              <a:rPr lang="ru-RU" dirty="0" err="1" smtClean="0"/>
              <a:t>Демеу</a:t>
            </a:r>
            <a:r>
              <a:rPr lang="ru-RU" dirty="0" smtClean="0"/>
              <a:t>»</a:t>
            </a:r>
          </a:p>
          <a:p>
            <a:pPr lvl="0"/>
            <a:r>
              <a:rPr lang="ru-RU" dirty="0" err="1" smtClean="0"/>
              <a:t>АСХим</a:t>
            </a:r>
            <a:r>
              <a:rPr lang="ru-RU" dirty="0" smtClean="0"/>
              <a:t> Казахстана;</a:t>
            </a:r>
          </a:p>
          <a:p>
            <a:pPr lvl="0"/>
            <a:r>
              <a:rPr lang="en-US" dirty="0" smtClean="0"/>
              <a:t>AIESEC;</a:t>
            </a:r>
            <a:endParaRPr lang="ru-RU" dirty="0" smtClean="0"/>
          </a:p>
          <a:p>
            <a:pPr lvl="0"/>
            <a:r>
              <a:rPr lang="en-US" dirty="0" err="1" smtClean="0"/>
              <a:t>EdTech</a:t>
            </a:r>
            <a:r>
              <a:rPr lang="ru-RU" dirty="0" smtClean="0"/>
              <a:t>;</a:t>
            </a:r>
          </a:p>
          <a:p>
            <a:r>
              <a:rPr lang="en-US" dirty="0" smtClean="0"/>
              <a:t>IFMSA.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903946"/>
            <a:ext cx="8286808" cy="3082320"/>
          </a:xfrm>
        </p:spPr>
        <p:txBody>
          <a:bodyPr>
            <a:normAutofit/>
          </a:bodyPr>
          <a:lstStyle/>
          <a:p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reflection blurRad="6350" stA="55000" endA="300" endPos="45500" dir="5400000" sy="-100000" algn="bl" rotWithShape="0"/>
                </a:effectLst>
              </a:rPr>
              <a:t>Международная Ассоциация Студентов-Медиков</a:t>
            </a:r>
            <a:r>
              <a:rPr lang="en-US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reflection blurRad="6350" stA="55000" endA="300" endPos="45500" dir="5400000" sy="-100000" algn="bl" rotWithShape="0"/>
                </a:effectLst>
              </a:rPr>
              <a:t/>
            </a:r>
            <a:br>
              <a:rPr lang="en-US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reflection blurRad="6350" stA="55000" endA="300" endPos="45500" dir="5400000" sy="-100000" algn="bl" rotWithShape="0"/>
                </a:effectLst>
              </a:rPr>
            </a:br>
            <a:r>
              <a:rPr lang="en-US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reflection blurRad="6350" stA="55000" endA="300" endPos="45500" dir="5400000" sy="-100000" algn="bl" rotWithShape="0"/>
                </a:effectLst>
              </a:rPr>
              <a:t>(</a:t>
            </a: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reflection blurRad="6350" stA="55000" endA="300" endPos="45500" dir="5400000" sy="-100000" algn="bl" rotWithShape="0"/>
                </a:effectLst>
              </a:rPr>
              <a:t>МАСМ</a:t>
            </a:r>
            <a:r>
              <a:rPr lang="en-US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reflection blurRad="6350" stA="55000" endA="300" endPos="45500" dir="5400000" sy="-100000" algn="bl" rotWithShape="0"/>
                </a:effectLst>
              </a:rPr>
              <a:t>)</a:t>
            </a:r>
            <a:endParaRPr lang="ru-RU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6015510"/>
            <a:ext cx="7772400" cy="1199704"/>
          </a:xfrm>
        </p:spPr>
        <p:txBody>
          <a:bodyPr>
            <a:normAutofit/>
          </a:bodyPr>
          <a:lstStyle/>
          <a:p>
            <a:r>
              <a:rPr lang="ru-RU" sz="4400" i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reflection blurRad="6350" stA="55000" endA="300" endPos="45500" dir="5400000" sy="-100000" algn="bl" rotWithShape="0"/>
                </a:effectLst>
                <a:latin typeface="Monotype Corsiva" pitchFamily="66" charset="0"/>
              </a:rPr>
              <a:t>«Мы вместе!»</a:t>
            </a:r>
            <a:endParaRPr lang="ru-RU" sz="4400" i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reflection blurRad="6350" stA="55000" endA="300" endPos="45500" dir="5400000" sy="-100000" algn="bl" rotWithShape="0"/>
              </a:effectLst>
              <a:latin typeface="Monotype Corsiva" pitchFamily="66" charset="0"/>
            </a:endParaRPr>
          </a:p>
        </p:txBody>
      </p:sp>
      <p:pic>
        <p:nvPicPr>
          <p:cNvPr id="3074" name="Picture 2" descr="C:\Documents and Settings\Med\Рабочий стол\Слайд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72" y="1500199"/>
            <a:ext cx="1428728" cy="1440784"/>
          </a:xfrm>
          <a:prstGeom prst="rect">
            <a:avLst/>
          </a:prstGeom>
          <a:noFill/>
        </p:spPr>
      </p:pic>
      <p:pic>
        <p:nvPicPr>
          <p:cNvPr id="5" name="Рисунок 4" descr="C:\Documents and Settings\user\Рабочий стол\Эмблема ДОК\123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1643050"/>
            <a:ext cx="100965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LOGO KRUG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728" y="1664648"/>
            <a:ext cx="1687195" cy="1121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C:\Documents and Settings\Администратор\Рабочий стол\777\logo_fin.jpg"/>
          <p:cNvPicPr/>
          <p:nvPr/>
        </p:nvPicPr>
        <p:blipFill>
          <a:blip r:embed="rId5"/>
          <a:srcRect l="-1057" r="56750"/>
          <a:stretch>
            <a:fillRect/>
          </a:stretch>
        </p:blipFill>
        <p:spPr bwMode="auto">
          <a:xfrm>
            <a:off x="3357554" y="1714488"/>
            <a:ext cx="1214446" cy="928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C:\Documents and Settings\Med\Рабочий стол\для КС\kazakhstan-nf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42844" y="65059"/>
            <a:ext cx="2693762" cy="1357322"/>
          </a:xfrm>
          <a:prstGeom prst="rect">
            <a:avLst/>
          </a:prstGeom>
          <a:noFill/>
        </p:spPr>
      </p:pic>
      <p:pic>
        <p:nvPicPr>
          <p:cNvPr id="9" name="Picture 3" descr="C:\Documents and Settings\Med\Рабочий стол\для КС\russia.preview_enl.g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821801" y="65059"/>
            <a:ext cx="2035951" cy="1357301"/>
          </a:xfrm>
          <a:prstGeom prst="rect">
            <a:avLst/>
          </a:prstGeom>
          <a:noFill/>
        </p:spPr>
      </p:pic>
      <p:pic>
        <p:nvPicPr>
          <p:cNvPr id="10" name="Picture 4" descr="C:\Documents and Settings\Med\Рабочий стол\для КС\48_1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827762" y="65059"/>
            <a:ext cx="2244800" cy="1357322"/>
          </a:xfrm>
          <a:prstGeom prst="rect">
            <a:avLst/>
          </a:prstGeom>
          <a:noFill/>
        </p:spPr>
      </p:pic>
      <p:pic>
        <p:nvPicPr>
          <p:cNvPr id="11" name="Picture 5" descr="C:\Documents and Settings\Med\Рабочий стол\для КС\1.gif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812501" y="65059"/>
            <a:ext cx="2045515" cy="13636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Процедура отбора в </a:t>
            </a:r>
            <a:r>
              <a:rPr lang="en-US" dirty="0" smtClean="0"/>
              <a:t>IAMS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4" y="1527175"/>
          <a:ext cx="8485217" cy="46856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4630"/>
                <a:gridCol w="3682181"/>
                <a:gridCol w="2828406"/>
              </a:tblGrid>
              <a:tr h="1154117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Этапы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Название этапов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Продолжительность</a:t>
                      </a:r>
                      <a:endParaRPr lang="ru-RU" sz="2400" dirty="0"/>
                    </a:p>
                  </a:txBody>
                  <a:tcPr/>
                </a:tc>
              </a:tr>
              <a:tr h="115411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</a:t>
                      </a:r>
                      <a:r>
                        <a:rPr lang="ru-RU" sz="2400" dirty="0" smtClean="0"/>
                        <a:t> тур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Регистрация и эссе на тему «Почему я хочу вступить в </a:t>
                      </a:r>
                      <a:r>
                        <a:rPr lang="en-US" sz="2400" dirty="0" smtClean="0"/>
                        <a:t>IAMS</a:t>
                      </a:r>
                      <a:r>
                        <a:rPr lang="ru-RU" sz="2400" dirty="0" smtClean="0"/>
                        <a:t>»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 месяц</a:t>
                      </a:r>
                      <a:endParaRPr lang="ru-RU" sz="2400" dirty="0"/>
                    </a:p>
                  </a:txBody>
                  <a:tcPr/>
                </a:tc>
              </a:tr>
              <a:tr h="115411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II</a:t>
                      </a:r>
                      <a:r>
                        <a:rPr lang="ru-RU" sz="2400" dirty="0" smtClean="0"/>
                        <a:t> тур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English test</a:t>
                      </a:r>
                      <a:r>
                        <a:rPr lang="ru-RU" sz="2400" dirty="0" smtClean="0"/>
                        <a:t> (проверка английского языка)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 неделя</a:t>
                      </a:r>
                      <a:endParaRPr lang="ru-RU" sz="2400" dirty="0"/>
                    </a:p>
                  </a:txBody>
                  <a:tcPr/>
                </a:tc>
              </a:tr>
              <a:tr h="115411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III</a:t>
                      </a:r>
                      <a:r>
                        <a:rPr lang="ru-RU" sz="2400" dirty="0" smtClean="0"/>
                        <a:t>  тур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Business games </a:t>
                      </a:r>
                      <a:r>
                        <a:rPr lang="ru-RU" sz="2400" dirty="0" smtClean="0"/>
                        <a:t>(проверка лидерских качеств)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 неделя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Контакты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IAMS:</a:t>
            </a: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E-mail: </a:t>
            </a:r>
            <a:r>
              <a:rPr lang="en-US" dirty="0" smtClean="0">
                <a:hlinkClick r:id="rId2"/>
              </a:rPr>
              <a:t>iams.almaty@kaznmu.kz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Twitter:  </a:t>
            </a:r>
            <a:r>
              <a:rPr lang="en-US" dirty="0" err="1" smtClean="0"/>
              <a:t>IAMS_Almaty</a:t>
            </a:r>
            <a:endParaRPr lang="en-US" dirty="0" smtClean="0"/>
          </a:p>
          <a:p>
            <a:r>
              <a:rPr lang="ru-RU" dirty="0" smtClean="0"/>
              <a:t>Кулмаганбетов Мухит – президент </a:t>
            </a:r>
            <a:r>
              <a:rPr lang="en-US" dirty="0" smtClean="0"/>
              <a:t>IAMS</a:t>
            </a: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Тел.: +7 702 608 43 80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E-mail: </a:t>
            </a:r>
            <a:r>
              <a:rPr lang="en-US" dirty="0" smtClean="0">
                <a:hlinkClick r:id="rId3"/>
              </a:rPr>
              <a:t>mukhit91@gmail.com</a:t>
            </a:r>
            <a:r>
              <a:rPr lang="en-US" dirty="0" smtClean="0"/>
              <a:t>, </a:t>
            </a:r>
            <a:r>
              <a:rPr lang="en-US" dirty="0" smtClean="0">
                <a:hlinkClick r:id="rId4"/>
              </a:rPr>
              <a:t>m.kulmaganbetov@kaznmu.kz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Skype: mukhit1991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Twitter: Kulmaganbetov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Facebook</a:t>
            </a:r>
            <a:r>
              <a:rPr lang="en-US" dirty="0" smtClean="0"/>
              <a:t>, </a:t>
            </a:r>
            <a:r>
              <a:rPr lang="en-US" dirty="0" err="1" smtClean="0"/>
              <a:t>Vkontakte</a:t>
            </a:r>
            <a:r>
              <a:rPr lang="en-US" dirty="0" smtClean="0"/>
              <a:t>: Mukhit Kulmaganbetov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857364"/>
            <a:ext cx="9144000" cy="5000636"/>
          </a:xfrm>
        </p:spPr>
        <p:txBody>
          <a:bodyPr>
            <a:normAutofit lnSpcReduction="10000"/>
          </a:bodyPr>
          <a:lstStyle/>
          <a:p>
            <a:r>
              <a:rPr lang="ru-RU" dirty="0" err="1" smtClean="0"/>
              <a:t>International</a:t>
            </a:r>
            <a:r>
              <a:rPr lang="ru-RU" dirty="0" smtClean="0"/>
              <a:t> </a:t>
            </a:r>
            <a:r>
              <a:rPr lang="ru-RU" dirty="0" err="1" smtClean="0"/>
              <a:t>Association</a:t>
            </a:r>
            <a:r>
              <a:rPr lang="ru-RU" dirty="0" smtClean="0"/>
              <a:t> </a:t>
            </a:r>
            <a:r>
              <a:rPr lang="ru-RU" dirty="0" err="1" smtClean="0"/>
              <a:t>of</a:t>
            </a:r>
            <a:r>
              <a:rPr lang="ru-RU" dirty="0" smtClean="0"/>
              <a:t> </a:t>
            </a:r>
            <a:r>
              <a:rPr lang="ru-RU" dirty="0" err="1" smtClean="0"/>
              <a:t>Medical</a:t>
            </a:r>
            <a:r>
              <a:rPr lang="ru-RU" dirty="0" smtClean="0"/>
              <a:t> </a:t>
            </a:r>
            <a:r>
              <a:rPr lang="ru-RU" dirty="0" err="1" smtClean="0"/>
              <a:t>Students</a:t>
            </a:r>
            <a:r>
              <a:rPr lang="ru-RU" dirty="0" smtClean="0"/>
              <a:t> , IAMS—некоммерческая неполитическая неправительственная международная студенческая организация, полностью управляемая студентами, магистрами, аспирантами медицинских и фармацевтических университетов-партнеров и созданная в соответствии с Конституцией и  законодательными актами Республики Казахстан. Ассоциация является международным объединением студентов-медиков, созданная в целях осуществления совместной деятельности, определяемой общностью интересов.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01752" y="384032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Международная Ассоциация Студентов-Медиков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Documents and Settings\Администратор\Рабочий стол\777\logo_fin.jpg"/>
          <p:cNvPicPr/>
          <p:nvPr/>
        </p:nvPicPr>
        <p:blipFill>
          <a:blip r:embed="rId2"/>
          <a:srcRect l="-1057" r="56750"/>
          <a:stretch>
            <a:fillRect/>
          </a:stretch>
        </p:blipFill>
        <p:spPr bwMode="auto">
          <a:xfrm>
            <a:off x="0" y="0"/>
            <a:ext cx="1214414" cy="107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428736"/>
            <a:ext cx="1060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4" name="Picture 2" descr="C:\Documents and Settings\Med\Рабочий стол\для КС\logo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572008"/>
            <a:ext cx="1494073" cy="974729"/>
          </a:xfrm>
          <a:prstGeom prst="rect">
            <a:avLst/>
          </a:prstGeom>
          <a:noFill/>
        </p:spPr>
      </p:pic>
      <p:pic>
        <p:nvPicPr>
          <p:cNvPr id="1026" name="Picture 2" descr="C:\Documents and Settings\Med\Рабочий стол\для КС\emblem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5699714"/>
            <a:ext cx="1214446" cy="1158286"/>
          </a:xfrm>
          <a:prstGeom prst="rect">
            <a:avLst/>
          </a:prstGeom>
          <a:noFill/>
        </p:spPr>
      </p:pic>
      <p:pic>
        <p:nvPicPr>
          <p:cNvPr id="1027" name="Picture 3" descr="C:\Documents and Settings\Med\Рабочий стол\для КС\logo_259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14810" y="0"/>
            <a:ext cx="1601778" cy="1601778"/>
          </a:xfrm>
          <a:prstGeom prst="rect">
            <a:avLst/>
          </a:prstGeom>
          <a:noFill/>
        </p:spPr>
      </p:pic>
      <p:pic>
        <p:nvPicPr>
          <p:cNvPr id="1028" name="Picture 4" descr="C:\Documents and Settings\Med\Рабочий стол\для КС\Logotip_AGMA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2928934"/>
            <a:ext cx="1131578" cy="1414473"/>
          </a:xfrm>
          <a:prstGeom prst="rect">
            <a:avLst/>
          </a:prstGeom>
          <a:noFill/>
        </p:spPr>
      </p:pic>
      <p:pic>
        <p:nvPicPr>
          <p:cNvPr id="1029" name="Picture 5" descr="C:\Documents and Settings\Med\Рабочий стол\для КС\kgma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429124" y="2857496"/>
            <a:ext cx="1327141" cy="1239683"/>
          </a:xfrm>
          <a:prstGeom prst="rect">
            <a:avLst/>
          </a:prstGeom>
          <a:noFill/>
        </p:spPr>
      </p:pic>
      <p:pic>
        <p:nvPicPr>
          <p:cNvPr id="1030" name="Picture 6" descr="C:\Documents and Settings\Med\Рабочий стол\для КС\muk-emblem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643438" y="4214818"/>
            <a:ext cx="1166814" cy="1166814"/>
          </a:xfrm>
          <a:prstGeom prst="rect">
            <a:avLst/>
          </a:prstGeom>
          <a:noFill/>
        </p:spPr>
      </p:pic>
      <p:pic>
        <p:nvPicPr>
          <p:cNvPr id="1031" name="Picture 7" descr="C:\Documents and Settings\Med\Рабочий стол\для КС\MKTU-Gerb-1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572000" y="5632450"/>
            <a:ext cx="1212850" cy="122555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2" name="TextBox 21"/>
          <p:cNvSpPr txBox="1"/>
          <p:nvPr/>
        </p:nvSpPr>
        <p:spPr>
          <a:xfrm>
            <a:off x="1214414" y="71414"/>
            <a:ext cx="330891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Казахский Национальный</a:t>
            </a:r>
          </a:p>
          <a:p>
            <a:r>
              <a:rPr lang="ru-RU" dirty="0" smtClean="0"/>
              <a:t>Медицинский Университет</a:t>
            </a:r>
          </a:p>
          <a:p>
            <a:r>
              <a:rPr lang="ru-RU" dirty="0" smtClean="0"/>
              <a:t>имени </a:t>
            </a:r>
            <a:r>
              <a:rPr lang="ru-RU" dirty="0" err="1" smtClean="0"/>
              <a:t>С.Д.Асфендиярова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1000100" y="1505538"/>
            <a:ext cx="33794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Кировская Государственная</a:t>
            </a:r>
          </a:p>
          <a:p>
            <a:r>
              <a:rPr lang="ru-RU" dirty="0" smtClean="0"/>
              <a:t>Медицинская Академия</a:t>
            </a:r>
          </a:p>
          <a:p>
            <a:r>
              <a:rPr lang="ru-RU" dirty="0" smtClean="0"/>
              <a:t>(Россия)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1120205" y="3148612"/>
            <a:ext cx="293862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Астраханская </a:t>
            </a:r>
          </a:p>
          <a:p>
            <a:r>
              <a:rPr lang="ru-RU" dirty="0" smtClean="0"/>
              <a:t>Государственная </a:t>
            </a:r>
          </a:p>
          <a:p>
            <a:r>
              <a:rPr lang="ru-RU" dirty="0" smtClean="0"/>
              <a:t>Медицинская Академия</a:t>
            </a:r>
          </a:p>
          <a:p>
            <a:r>
              <a:rPr lang="ru-RU" dirty="0" smtClean="0"/>
              <a:t>(Россия)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1477395" y="4648810"/>
            <a:ext cx="330891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Карагандинский </a:t>
            </a:r>
          </a:p>
          <a:p>
            <a:r>
              <a:rPr lang="ru-RU" dirty="0" smtClean="0"/>
              <a:t>Государственный</a:t>
            </a:r>
          </a:p>
          <a:p>
            <a:r>
              <a:rPr lang="ru-RU" dirty="0" smtClean="0"/>
              <a:t>Медицинский Университет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142976" y="5863256"/>
            <a:ext cx="35108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Южно-Казахстанская </a:t>
            </a:r>
          </a:p>
          <a:p>
            <a:r>
              <a:rPr lang="ru-RU" dirty="0" smtClean="0"/>
              <a:t>Государственная</a:t>
            </a:r>
          </a:p>
          <a:p>
            <a:r>
              <a:rPr lang="ru-RU" dirty="0" smtClean="0"/>
              <a:t>Фармацевтическая Академия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5776010" y="71414"/>
            <a:ext cx="28216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Национальный </a:t>
            </a:r>
          </a:p>
          <a:p>
            <a:r>
              <a:rPr lang="ru-RU" dirty="0" smtClean="0"/>
              <a:t>Фармацевтический</a:t>
            </a:r>
          </a:p>
          <a:p>
            <a:r>
              <a:rPr lang="ru-RU" dirty="0" smtClean="0"/>
              <a:t>Университет (Украина)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5561696" y="1505538"/>
            <a:ext cx="332655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Санкт-Петербургский </a:t>
            </a:r>
          </a:p>
          <a:p>
            <a:r>
              <a:rPr lang="ru-RU" dirty="0" smtClean="0"/>
              <a:t>государственный </a:t>
            </a:r>
          </a:p>
          <a:p>
            <a:r>
              <a:rPr lang="ru-RU" dirty="0" smtClean="0"/>
              <a:t>медицинский университет </a:t>
            </a:r>
          </a:p>
          <a:p>
            <a:r>
              <a:rPr lang="ru-RU" dirty="0" smtClean="0"/>
              <a:t>имени акад. И.П. Павлова</a:t>
            </a:r>
          </a:p>
          <a:p>
            <a:r>
              <a:rPr lang="ru-RU" dirty="0" smtClean="0"/>
              <a:t>(Россия)</a:t>
            </a: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5681801" y="3148612"/>
            <a:ext cx="293862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Кыргызская</a:t>
            </a:r>
            <a:r>
              <a:rPr lang="ru-RU" dirty="0" smtClean="0"/>
              <a:t> </a:t>
            </a:r>
          </a:p>
          <a:p>
            <a:r>
              <a:rPr lang="ru-RU" dirty="0" smtClean="0"/>
              <a:t>Государственная</a:t>
            </a:r>
          </a:p>
          <a:p>
            <a:r>
              <a:rPr lang="ru-RU" dirty="0" smtClean="0"/>
              <a:t>Медицинская Академия</a:t>
            </a:r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5776010" y="4429132"/>
            <a:ext cx="220124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Международный </a:t>
            </a:r>
          </a:p>
          <a:p>
            <a:r>
              <a:rPr lang="ru-RU" dirty="0" smtClean="0"/>
              <a:t>Университет</a:t>
            </a:r>
          </a:p>
          <a:p>
            <a:r>
              <a:rPr lang="ru-RU" dirty="0" smtClean="0"/>
              <a:t>Кыргызстана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5704572" y="5863256"/>
            <a:ext cx="334899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Международный </a:t>
            </a:r>
            <a:r>
              <a:rPr lang="ru-RU" dirty="0" err="1" smtClean="0"/>
              <a:t>казахско</a:t>
            </a:r>
            <a:r>
              <a:rPr lang="ru-RU" dirty="0" smtClean="0"/>
              <a:t>-</a:t>
            </a:r>
          </a:p>
          <a:p>
            <a:r>
              <a:rPr lang="ru-RU" dirty="0" smtClean="0"/>
              <a:t>турецкий университет </a:t>
            </a:r>
          </a:p>
          <a:p>
            <a:r>
              <a:rPr lang="ru-RU" dirty="0" smtClean="0"/>
              <a:t>имени Х. А. </a:t>
            </a:r>
            <a:r>
              <a:rPr lang="ru-RU" dirty="0" err="1" smtClean="0"/>
              <a:t>Яссави</a:t>
            </a:r>
            <a:endParaRPr lang="ru-RU" dirty="0"/>
          </a:p>
        </p:txBody>
      </p:sp>
      <p:pic>
        <p:nvPicPr>
          <p:cNvPr id="4" name="Picture 2" descr="C:\Documents and Settings\Med\Рабочий стол\spbgmu.jp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429124" y="1500174"/>
            <a:ext cx="1111245" cy="11112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Med\Рабочий стол\Слайд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0"/>
            <a:ext cx="6786578" cy="684384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Миссия </a:t>
            </a:r>
            <a:r>
              <a:rPr lang="en-US" dirty="0" smtClean="0"/>
              <a:t>IAMS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02348"/>
          </a:xfrm>
        </p:spPr>
        <p:txBody>
          <a:bodyPr>
            <a:normAutofit/>
          </a:bodyPr>
          <a:lstStyle/>
          <a:p>
            <a:r>
              <a:rPr lang="ru-RU" i="1" dirty="0" smtClean="0"/>
              <a:t>«Миссия </a:t>
            </a:r>
            <a:r>
              <a:rPr lang="en-US" i="1" dirty="0" smtClean="0"/>
              <a:t>IAMS </a:t>
            </a:r>
            <a:r>
              <a:rPr lang="ru-RU" i="1" dirty="0" smtClean="0"/>
              <a:t>– консолидация международного студенческого сообщества через обеспечение социального, культурного, научного развития студентов медицины и фармацевтики, пропаганда здорового образа жизни посредством программ, проектов и иных возможностей, инициирование участия студентов в  решении актуальных проблем в мире медицины и профилактика их возникновения»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Предмет деятельности </a:t>
            </a:r>
            <a:r>
              <a:rPr lang="en-US" dirty="0" smtClean="0"/>
              <a:t>IAMS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Объединение усилий, интеллектуального, творческого и делового потенциала студентов-медиков на решение  научно-практических проблем, а также для поиска эффективных решений проблем, с которыми студенты сталкиваются в своей практической деятельности и жизни.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</a:t>
            </a:r>
            <a:r>
              <a:rPr lang="en-US" dirty="0" smtClean="0"/>
              <a:t>IAMS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527048"/>
            <a:ext cx="8429684" cy="497378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Служение обществу и студентам-медикам Университетов членов Ассоциации благодаря таким мероприятиям:</a:t>
            </a:r>
          </a:p>
          <a:p>
            <a:r>
              <a:rPr lang="ru-RU" dirty="0" smtClean="0"/>
              <a:t>Расширение прав и возможностей студентов-медиков в применении полученных знаний и навыков;</a:t>
            </a:r>
          </a:p>
          <a:p>
            <a:pPr algn="just"/>
            <a:r>
              <a:rPr lang="ru-RU" dirty="0" smtClean="0"/>
              <a:t>Организация Международных мероприятий для обсуждения вопросов, связанных с медициной, фармацевтикой и общественным здравоохранением;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</a:t>
            </a:r>
            <a:r>
              <a:rPr lang="en-US" dirty="0" smtClean="0"/>
              <a:t>IAMS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0234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Поощрение и стимулирование профессионального и научного обмена, а также разработка проектов и тренингов для студентов-медиков, с целью привлечения их внимания к ознакомлению</a:t>
            </a:r>
            <a:r>
              <a:rPr lang="en-US" dirty="0" smtClean="0"/>
              <a:t> </a:t>
            </a:r>
            <a:r>
              <a:rPr lang="ru-RU" dirty="0" smtClean="0"/>
              <a:t>культуры  других народов;</a:t>
            </a:r>
          </a:p>
          <a:p>
            <a:r>
              <a:rPr lang="ru-RU" dirty="0" smtClean="0"/>
              <a:t>Обеспечение связи между членами Ассоциации и международными организациями;</a:t>
            </a:r>
            <a:endParaRPr lang="en-US" dirty="0" smtClean="0"/>
          </a:p>
          <a:p>
            <a:r>
              <a:rPr lang="en-US" dirty="0" smtClean="0"/>
              <a:t>C</a:t>
            </a:r>
            <a:r>
              <a:rPr lang="ru-RU" dirty="0" err="1" smtClean="0"/>
              <a:t>оздание</a:t>
            </a:r>
            <a:r>
              <a:rPr lang="ru-RU" dirty="0" smtClean="0"/>
              <a:t> условий для приоритетной реализации научно-технических идей, непосредственно касающихся членов Ассоциации и университетов, выпускающих студентов по медицинским и фармацевтическим специальностям;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850</TotalTime>
  <Words>939</Words>
  <Application>Microsoft Office PowerPoint</Application>
  <PresentationFormat>Экран (4:3)</PresentationFormat>
  <Paragraphs>182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Официальная</vt:lpstr>
      <vt:lpstr>International Association of medical students  (IAMS)</vt:lpstr>
      <vt:lpstr>Международная Ассоциация Студентов-Медиков (МАСМ)</vt:lpstr>
      <vt:lpstr>Международная Ассоциация Студентов-Медиков</vt:lpstr>
      <vt:lpstr>Слайд 4</vt:lpstr>
      <vt:lpstr>Слайд 5</vt:lpstr>
      <vt:lpstr>Миссия IAMS</vt:lpstr>
      <vt:lpstr>Предмет деятельности IAMS</vt:lpstr>
      <vt:lpstr>Цели IAMS</vt:lpstr>
      <vt:lpstr>Цели IAMS</vt:lpstr>
      <vt:lpstr>Задачи IAMS</vt:lpstr>
      <vt:lpstr>Задачи IAMS</vt:lpstr>
      <vt:lpstr>Структура IAMS</vt:lpstr>
      <vt:lpstr>Структура IAMS</vt:lpstr>
      <vt:lpstr>Мероприятия, проводимые LC IAMS Almaty</vt:lpstr>
      <vt:lpstr>Мероприятия, проводимые LC IAMS Almaty</vt:lpstr>
      <vt:lpstr>Мероприятия, проводимые LC IAMS Almaty</vt:lpstr>
      <vt:lpstr>Важные даты</vt:lpstr>
      <vt:lpstr>Проекты</vt:lpstr>
      <vt:lpstr>Партнеры</vt:lpstr>
      <vt:lpstr>Процедура отбора в IAMS</vt:lpstr>
      <vt:lpstr>Контакты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Мед</dc:creator>
  <cp:lastModifiedBy>AAA</cp:lastModifiedBy>
  <cp:revision>25</cp:revision>
  <dcterms:created xsi:type="dcterms:W3CDTF">2012-05-24T22:33:53Z</dcterms:created>
  <dcterms:modified xsi:type="dcterms:W3CDTF">2012-09-07T12:11:43Z</dcterms:modified>
</cp:coreProperties>
</file>