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22"/>
  </p:notesMasterIdLst>
  <p:sldIdLst>
    <p:sldId id="256" r:id="rId2"/>
    <p:sldId id="274" r:id="rId3"/>
    <p:sldId id="257" r:id="rId4"/>
    <p:sldId id="258" r:id="rId5"/>
    <p:sldId id="264" r:id="rId6"/>
    <p:sldId id="265" r:id="rId7"/>
    <p:sldId id="272" r:id="rId8"/>
    <p:sldId id="273" r:id="rId9"/>
    <p:sldId id="275" r:id="rId10"/>
    <p:sldId id="276" r:id="rId11"/>
    <p:sldId id="286" r:id="rId12"/>
    <p:sldId id="277" r:id="rId13"/>
    <p:sldId id="278" r:id="rId14"/>
    <p:sldId id="279" r:id="rId15"/>
    <p:sldId id="280" r:id="rId16"/>
    <p:sldId id="281" r:id="rId17"/>
    <p:sldId id="282" r:id="rId18"/>
    <p:sldId id="284" r:id="rId19"/>
    <p:sldId id="283" r:id="rId20"/>
    <p:sldId id="28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86B83-D438-4A57-9C9D-39D8AAB750AE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AA681-DE59-4782-B5BF-614179592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AA681-DE59-4782-B5BF-61417959292C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0"/>
            <a:ext cx="8390736" cy="635795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Нормативы </a:t>
            </a:r>
            <a:br>
              <a:rPr lang="ru-RU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лечебной нагрузки профессорско-преподавательского состава </a:t>
            </a:r>
            <a:r>
              <a:rPr lang="ru-RU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им. С.Д. </a:t>
            </a:r>
            <a:r>
              <a:rPr lang="ru-RU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Асфендиярова</a:t>
            </a:r>
            <a:endParaRPr lang="ru-RU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714356"/>
            <a:ext cx="8183880" cy="9286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Кафедры терапевтического профиля: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1500175"/>
          <a:ext cx="7715304" cy="4714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2571768"/>
                <a:gridCol w="2571768"/>
              </a:tblGrid>
              <a:tr h="17002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Должность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выписанных больных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консультированных больных</a:t>
                      </a:r>
                    </a:p>
                  </a:txBody>
                  <a:tcPr marL="68580" marR="68580" marT="0" marB="0"/>
                </a:tc>
              </a:tr>
              <a:tr h="10048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Ассистент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10-15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10048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Доцент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/>
                </a:tc>
              </a:tr>
              <a:tr h="10048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Профессор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1643048"/>
          <a:ext cx="7500990" cy="4714912"/>
        </p:xfrm>
        <a:graphic>
          <a:graphicData uri="http://schemas.openxmlformats.org/drawingml/2006/table">
            <a:tbl>
              <a:tblPr/>
              <a:tblGrid>
                <a:gridCol w="1526828"/>
                <a:gridCol w="2368530"/>
                <a:gridCol w="3605632"/>
              </a:tblGrid>
              <a:tr h="1178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Должность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Число выписанных больных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Число консультированных больных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Ассистент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10-15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Доцент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Профессор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11004" y="1016417"/>
            <a:ext cx="5747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Кафедры педиатрического профиля: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*-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кафедры скорой помощи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142984"/>
            <a:ext cx="8183880" cy="3575320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Кафедры поликлинического профиля и скорой помощи: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2000240"/>
          <a:ext cx="7643866" cy="435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5839"/>
                <a:gridCol w="2040145"/>
                <a:gridCol w="2667882"/>
              </a:tblGrid>
              <a:tr h="10074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Должность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приеме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вызову</a:t>
                      </a:r>
                    </a:p>
                  </a:txBody>
                  <a:tcPr marL="68580" marR="68580" marT="0" marB="0"/>
                </a:tc>
              </a:tr>
              <a:tr h="1133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Ассистент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(45*)</a:t>
                      </a:r>
                    </a:p>
                  </a:txBody>
                  <a:tcPr marL="68580" marR="68580" marT="0" marB="0"/>
                </a:tc>
              </a:tr>
              <a:tr h="10720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Доцент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20*</a:t>
                      </a:r>
                    </a:p>
                  </a:txBody>
                  <a:tcPr marL="68580" marR="68580" marT="0" marB="0"/>
                </a:tc>
              </a:tr>
              <a:tr h="11447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Профессор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857232"/>
            <a:ext cx="8183880" cy="535785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соответствии с приказом №302  ассистенты выполняют лечебную и консультативную работу в объеме 0,5 ставки врача-ординатора и руководствуются правилами внутреннего распорядка клиники.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соответствии с указанным приказом рекомендуется для количественной оценки лечебно-консультативной работы, выполняемой ассистентом,  руководствоваться нормативными актами, существующими в конкретном базовом учреждении для врача-ординатора соответствующей специальности.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928670"/>
            <a:ext cx="818388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 согласованию с зам.главного врача по клинической работе в отдельных случаях допускается привлечение ассистента кафедры (с высшей или первой врачебной категорией или канд. мед. наук к консультативной работе) с закреплением соответствующих отделений базового учреждения. Отражать результаты консультации в истории болезни.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785794"/>
            <a:ext cx="8183880" cy="57150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Количественные критерии лечебно-консультативной работы доцента: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1) Обязательные 2-х разовые обходы в неделю в закрепленном базовом отделении с их отражением в историях болезни в соответствии с графиком доцентских обходов, утвержденных главным врачом учреждения здравоохранения. Консультации определенного контингента больных (неясные, тяжелые и пр.) вне рамок обязательных обходов по мере необходимости (по заявке заведующего отделением).</a:t>
            </a:r>
          </a:p>
          <a:p>
            <a:pPr lvl="0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 2) В учреждениях здравоохранения, не имеющих коечного фонда обязательные фиксированные дни консультативного приема, утвержденные главным врачом учреждения здравоохранения (не менее 2-х дней в неделю) с указанием часов приема и отражением консультации в амбулаторных картах. Консультации определенного контингента больных (неясные, тяжелые и пр.) вне рамок фиксированных дней консультаций по мере необходимости (по заявке заведующего отделением).</a:t>
            </a:r>
          </a:p>
          <a:p>
            <a:pPr lvl="0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 3) В хирургическом стационаре участие не менее, чем в 5 операциях за 1 месяц.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928670"/>
            <a:ext cx="8183880" cy="545265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Количественные критерии лечебно-консультативной работы профессора:</a:t>
            </a:r>
            <a:endParaRPr lang="ru-RU" dirty="0" smtClean="0"/>
          </a:p>
          <a:p>
            <a:pPr lvl="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1)Обязательные еженедельные обходы в одном из закрепленных базовых отделений (после предшествующего обхода доцента) с их отражением в историях болезни в соответствии с графиком  обходов, утвержденных главным врачом учреждения здравоохранения. Консультации определенного контингента больных (неясные, тяжелые и пр.) вне рамок обязательных обходов по мере необходимости (по заявке доцента кафедры, курирующего базовое отделение).</a:t>
            </a:r>
          </a:p>
          <a:p>
            <a:pPr lvl="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2)В учреждениях здравоохранения, не имеющих коечного фонда обязательные фиксированные дни консультативного приема, утвержденные главным врачом учреждения здравоохранения (не менее одного дня в неделю) с указанием часов приема и отражением консультации в амбулаторных картах. Консультации определенного контингента больных (неясные, тяжелые и пр.) вне рамок фиксированных дней консультаций по мере необходимости (по заявке доцента кафедры и заведующего отделением).</a:t>
            </a:r>
          </a:p>
          <a:p>
            <a:pPr lvl="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3)В хирургическом стационаре участие не менее, чем в 5 операциях за 1 месяц.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857232"/>
            <a:ext cx="818388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К лечебной работе относятся следующие ее виды: лечебная, диагностическая, консультативная, экспертная, профилактическая, организационно-методическая, санитарно-просветительная.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Работники клинических кафедр при выполнении лечебной работы осуществляют: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1. консультации пациентов в учреждениях здравоохранения с определением тактики ведения – планирование обследования, лечения, реабилитации, оценка динамики клинико-лабораторных параметров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2. обходы в клинических отделениях с методическим разбором клинических случаев и систематизацией тактики ведения пациентов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3. организацию и участие в консилиумах в клинических организациях здравоохранения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142984"/>
            <a:ext cx="750099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курацию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пациентов в клинических отделениях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5. выполнение хирургических и других медицинских        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вмешательств, манипуляций, в том числе  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высокотехнологичных и сложных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928934"/>
            <a:ext cx="76438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 выполнение диагностических, клинико-лабораторных и     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других исследований и манипуляций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 организацию, проведение и участие в клинических,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клинико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анатомических, научно-практических конференциях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8. проведение обучающих семинаров, лекций в учреждениях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здравоохранения по актуальным вопросам диагностики,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лечения, профилактики и реабилитации заболеваний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928670"/>
            <a:ext cx="8183880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9. выполнение врачебных, патологоанатомических, судебно-медицинских и других экспертиз, рецензирование медицинской документации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10. внедрение в практическое здравоохранение новых методов диагностики, лечения, профилактики и реабилитации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11. участие в советах, коллегиях органов здравоохранения, комиссиях (по разбору обращений граждан, подготовке приказов, аттестационных и других) на основании приказов и распоряжений вышестоящих органов управления здравоохранением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12. консультативную работу в специализированных республиканских, областных, городских центрах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13. экстренные и плановые выезды в регионы республики для оказания практической помощи организациям здравоохранения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14. участие в выполнении государственных программ, касающихся улучшения демографических  показателей Республики Казахстан.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928670"/>
            <a:ext cx="818388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В связи с необходимостью качественной оценки работы профессорско-преподавательского состава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им. С.Д.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Асфендиярова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на клинических базах и их вклада в практическое здравоохранение рабочей группе необходимо разработать «Положение о лечебной работе профессорско-преподавательского состава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им. С.Д.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Асфендиярова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на клинической базе»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ЗА ВНИМАНИЕ!!!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57232"/>
            <a:ext cx="8183880" cy="5572164"/>
          </a:xfrm>
        </p:spPr>
        <p:txBody>
          <a:bodyPr>
            <a:normAutofit/>
          </a:bodyPr>
          <a:lstStyle/>
          <a:p>
            <a:pPr lvl="0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Приказ МЗ РК от </a:t>
            </a:r>
            <a:r>
              <a:rPr lang="ru-RU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11 мая 2007 г.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№ 302 «Об утверждении положения о клинических базах высших медицинских организаций образования»;</a:t>
            </a:r>
          </a:p>
          <a:p>
            <a:pPr lvl="0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Приказ МЗ РК от 07.04.2010г. № 238 «Об утверждении типовых штатов и штатных нормативов организаций здравоохранения» </a:t>
            </a:r>
          </a:p>
          <a:p>
            <a:pPr lvl="0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РК от 02.03.2010г. № 157 «Об утверждении перечня клинических баз»</a:t>
            </a:r>
          </a:p>
          <a:p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Устав Университета;</a:t>
            </a:r>
          </a:p>
          <a:p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Типовой договор с клинической базой;</a:t>
            </a:r>
          </a:p>
          <a:p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Должностные инструкции ППС</a:t>
            </a:r>
          </a:p>
          <a:p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Предложения по нормативам лечебной нагрузки от директоров департаментов 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36712"/>
            <a:ext cx="8183880" cy="5449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Общая нагрузка преподавателя включает учебную, учебно-методическую, лечебно-диагностическую, научно-исследовательскую, учебно-воспитательную, организационно-методическую работу, работу по повышению квалификации.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Суммарный объем поручаемой преподавателю работы исчисляется в часах.</a:t>
            </a:r>
          </a:p>
          <a:p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714356"/>
            <a:ext cx="8183880" cy="564360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планировании лечебной работы ППС клинических кафедр необходимо согласование осуществляемых ими видов клинической деятельности с учетом потребностей медицинских учреждений.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Факт выполнения клинической работы фиксируется в медицинской документации лечебного подразделения (истории болезни, протоколы хирургических операций, экспертные заключения, акты внедрения, программы конференций, публикации и т.п.).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Сотрудник клинической кафедры ведет индивидуальный учет проделанной клинической работы, объем которой контролирует заведующий кафедрой и указывается в отчете по индивидуальному плану.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Объем годовой нагрузки в часах профессорско-преподавательского состава утверждается на ученом совете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университета.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Корректировку плана в течение учебного года может вносить только заведующий кафедрой.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928670"/>
            <a:ext cx="8183880" cy="4500594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Клиническая деятельность</a:t>
            </a:r>
            <a:endParaRPr lang="ru-RU" sz="24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500174"/>
          <a:ext cx="8064895" cy="478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3888432"/>
                <a:gridCol w="3600399"/>
              </a:tblGrid>
              <a:tr h="538851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Примечание</a:t>
                      </a:r>
                      <a:endParaRPr lang="ru-RU" dirty="0"/>
                    </a:p>
                  </a:txBody>
                  <a:tcPr/>
                </a:tc>
              </a:tr>
              <a:tr h="63147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Проведение консультаций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ctr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30 мин на 1 консультацию</a:t>
                      </a:r>
                    </a:p>
                  </a:txBody>
                  <a:tcPr marL="68580" marR="68580" marT="0" marB="0"/>
                </a:tc>
              </a:tr>
              <a:tr h="52622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в проведении консилиума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ctr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1 часа каждому участнику</a:t>
                      </a:r>
                    </a:p>
                  </a:txBody>
                  <a:tcPr marL="68580" marR="68580" marT="0" marB="0"/>
                </a:tc>
              </a:tr>
              <a:tr h="67899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Проведение экспертной оценки в системе контроля качества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ctr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1 часа на 1 историю болезни</a:t>
                      </a:r>
                    </a:p>
                  </a:txBody>
                  <a:tcPr marL="68580" marR="68580" marT="0" marB="0"/>
                </a:tc>
              </a:tr>
              <a:tr h="73671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Проведение экспертной оценки случая с летальным исходом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ctr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3 часов на 1 экспертизу</a:t>
                      </a:r>
                    </a:p>
                  </a:txBody>
                  <a:tcPr marL="68580" marR="68580" marT="0" marB="0"/>
                </a:tc>
              </a:tr>
              <a:tr h="99509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Проведение экспертной оценки случая с летальным исходом по представлению судебных органов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ctr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6 часов на 1 экспертизу</a:t>
                      </a:r>
                    </a:p>
                  </a:txBody>
                  <a:tcPr marL="68580" marR="68580" marT="0" marB="0"/>
                </a:tc>
              </a:tr>
              <a:tr h="67899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ctr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928670"/>
          <a:ext cx="8183562" cy="5429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3813574"/>
                <a:gridCol w="3649908"/>
              </a:tblGrid>
              <a:tr h="625772">
                <a:tc>
                  <a:txBody>
                    <a:bodyPr/>
                    <a:lstStyle/>
                    <a:p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ctr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889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Разработка и издание клинических методических рекомендаций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ctr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50 часов в год</a:t>
                      </a:r>
                    </a:p>
                  </a:txBody>
                  <a:tcPr marL="68580" marR="68580" marT="0" marB="0"/>
                </a:tc>
              </a:tr>
              <a:tr h="102499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Внедрение в медицинском учреждении новых методов диагностики и лечения (подтверждено актом внедрения)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ctr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30 часов за 1 метод</a:t>
                      </a:r>
                    </a:p>
                  </a:txBody>
                  <a:tcPr marL="68580" marR="68580" marT="0" marB="0"/>
                </a:tc>
              </a:tr>
              <a:tr h="153025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Организация и проведение клинических конференций и семинаров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ctr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431800" algn="ctr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50 часов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год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431800" algn="ctr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5933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Проведение лекций , семинаров, рецензирований медицинской документации  в ЛПУ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431800" algn="just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ctr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431800" algn="ctr">
                        <a:lnSpc>
                          <a:spcPct val="108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5 часов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66"/>
            <a:ext cx="8183880" cy="14927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Кафедры хирургического профиля: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4" y="1714486"/>
          <a:ext cx="7416824" cy="4500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3865"/>
                <a:gridCol w="1964729"/>
                <a:gridCol w="1843911"/>
                <a:gridCol w="1904319"/>
              </a:tblGrid>
              <a:tr h="19706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Должность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выписанных больных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консультиро-ванных больных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Операции</a:t>
                      </a:r>
                    </a:p>
                  </a:txBody>
                  <a:tcPr marL="68580" marR="68580" marT="0" marB="0"/>
                </a:tc>
              </a:tr>
              <a:tr h="10192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Ассистент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8918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Доцент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  <a:tr h="6188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Профессор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710</TotalTime>
  <Words>1180</Words>
  <Application>Microsoft Office PowerPoint</Application>
  <PresentationFormat>Экран (4:3)</PresentationFormat>
  <Paragraphs>150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Нормативы  лечебной нагрузки профессорско-преподавательского состава КазНМУ  им. С.Д. Асфендиярова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*-для кафедры скорой помощи 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Нормативы  лечебной нагрузки профессорско-преподавательского состава КазНМУ  им. С.Д. Асфендиярова</dc:title>
  <dc:creator>Айгерим</dc:creator>
  <cp:lastModifiedBy>Admin</cp:lastModifiedBy>
  <cp:revision>84</cp:revision>
  <dcterms:created xsi:type="dcterms:W3CDTF">2012-08-23T14:59:13Z</dcterms:created>
  <dcterms:modified xsi:type="dcterms:W3CDTF">2012-08-29T08:07:31Z</dcterms:modified>
</cp:coreProperties>
</file>