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78" r:id="rId9"/>
    <p:sldId id="280" r:id="rId10"/>
    <p:sldId id="262" r:id="rId11"/>
    <p:sldId id="263" r:id="rId12"/>
    <p:sldId id="264" r:id="rId13"/>
    <p:sldId id="265" r:id="rId14"/>
    <p:sldId id="266" r:id="rId15"/>
    <p:sldId id="267" r:id="rId16"/>
    <p:sldId id="272" r:id="rId17"/>
    <p:sldId id="270" r:id="rId18"/>
    <p:sldId id="274" r:id="rId19"/>
    <p:sldId id="276" r:id="rId20"/>
    <p:sldId id="277" r:id="rId21"/>
    <p:sldId id="281" r:id="rId22"/>
    <p:sldId id="282" r:id="rId23"/>
    <p:sldId id="283" r:id="rId24"/>
    <p:sldId id="284" r:id="rId25"/>
    <p:sldId id="285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130BBD"/>
    <a:srgbClr val="32101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І этап 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64</a:t>
                    </a:r>
                    <a:r>
                      <a:rPr lang="kk-KZ" smtClean="0"/>
                      <a:t>,3 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r>
                      <a:rPr lang="kk-KZ" smtClean="0"/>
                      <a:t>3,8 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kk-KZ" smtClean="0"/>
                      <a:t>1,9 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менее 50 баллов </c:v>
                </c:pt>
                <c:pt idx="1">
                  <c:v>более 50 баллов</c:v>
                </c:pt>
                <c:pt idx="2">
                  <c:v>не явились на экзамен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64.3</c:v>
                </c:pt>
                <c:pt idx="1">
                  <c:v>33.800000000000004</c:v>
                </c:pt>
                <c:pt idx="2">
                  <c:v>1.9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1714374970437828"/>
          <c:y val="2.1897677299839338E-2"/>
          <c:w val="0.49710923208752389"/>
          <c:h val="0.87031973299263043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Государственный образовательный заказ на медицинские специальности </c:v>
                </c:pt>
              </c:strCache>
            </c:strRef>
          </c:tx>
          <c:dLbls>
            <c:dLbl>
              <c:idx val="0"/>
              <c:layout>
                <c:manualLayout>
                  <c:x val="2.1768555122152432E-2"/>
                  <c:y val="-5.1178092976575565E-2"/>
                </c:manualLayout>
              </c:layout>
              <c:showVal val="1"/>
            </c:dLbl>
            <c:dLbl>
              <c:idx val="1"/>
              <c:layout>
                <c:manualLayout>
                  <c:x val="1.451237008143496E-2"/>
                  <c:y val="-4.579092529483083E-2"/>
                </c:manualLayout>
              </c:layout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2011 г.</c:v>
                </c:pt>
                <c:pt idx="1">
                  <c:v>2012 г.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5000</c:v>
                </c:pt>
                <c:pt idx="1">
                  <c:v>5000</c:v>
                </c:pt>
              </c:numCache>
            </c:numRef>
          </c:val>
        </c:ser>
        <c:dLbls/>
        <c:shape val="box"/>
        <c:axId val="49271552"/>
        <c:axId val="49273088"/>
        <c:axId val="44514368"/>
      </c:bar3DChart>
      <c:catAx>
        <c:axId val="49271552"/>
        <c:scaling>
          <c:orientation val="minMax"/>
        </c:scaling>
        <c:axPos val="b"/>
        <c:majorTickMark val="none"/>
        <c:tickLblPos val="nextTo"/>
        <c:crossAx val="49273088"/>
        <c:crosses val="autoZero"/>
        <c:auto val="1"/>
        <c:lblAlgn val="ctr"/>
        <c:lblOffset val="100"/>
      </c:catAx>
      <c:valAx>
        <c:axId val="4927308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49271552"/>
        <c:crosses val="autoZero"/>
        <c:crossBetween val="between"/>
      </c:valAx>
      <c:serAx>
        <c:axId val="44514368"/>
        <c:scaling>
          <c:orientation val="minMax"/>
        </c:scaling>
        <c:delete val="1"/>
        <c:axPos val="b"/>
        <c:tickLblPos val="nextTo"/>
        <c:crossAx val="49273088"/>
        <c:crosses val="autoZero"/>
      </c:serAx>
    </c:plotArea>
    <c:legend>
      <c:legendPos val="r"/>
      <c:layout>
        <c:manualLayout>
          <c:xMode val="edge"/>
          <c:yMode val="edge"/>
          <c:x val="0.62547354474365324"/>
          <c:y val="0.33575621227271052"/>
          <c:w val="0.33785562287950921"/>
          <c:h val="0.46604415353026618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3282236248872882E-2"/>
          <c:y val="0"/>
          <c:w val="0.93076631426481971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kk-KZ" dirty="0" smtClean="0"/>
                      <a:t>2</a:t>
                    </a:r>
                    <a:r>
                      <a:rPr lang="en-US" dirty="0" smtClean="0"/>
                      <a:t>1,2%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Лист1!$A$2:$A$3</c:f>
              <c:strCache>
                <c:ptCount val="2"/>
                <c:pt idx="0">
                  <c:v>Остальные </c:v>
                </c:pt>
                <c:pt idx="1">
                  <c:v>Зачислено в КазНМУ 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0.78800000000000003</c:v>
                </c:pt>
                <c:pt idx="1">
                  <c:v>0.21200000000000008</c:v>
                </c:pt>
              </c:numCache>
            </c:numRef>
          </c:val>
        </c:ser>
        <c:dLbls/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0858828624780776E-2"/>
          <c:y val="1.5432098765432103E-2"/>
          <c:w val="0.95795772597857209"/>
          <c:h val="0.9737654320987659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1"/>
              <c:layout>
                <c:manualLayout>
                  <c:x val="0.12693964201273761"/>
                  <c:y val="6.3497132302906628E-2"/>
                </c:manualLayout>
              </c:layout>
              <c:showVal val="1"/>
            </c:dLbl>
            <c:delete val="1"/>
          </c:dLbls>
          <c:cat>
            <c:strRef>
              <c:f>Лист1!$A$2:$A$3</c:f>
              <c:strCache>
                <c:ptCount val="2"/>
                <c:pt idx="0">
                  <c:v>Остальные </c:v>
                </c:pt>
                <c:pt idx="1">
                  <c:v>Зачислено в КазНМУ 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0.78959999999999997</c:v>
                </c:pt>
                <c:pt idx="1">
                  <c:v>0.21040000000000009</c:v>
                </c:pt>
              </c:numCache>
            </c:numRef>
          </c:val>
        </c:ser>
        <c:dLbls/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Рус.отд.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2011 год  1090</c:v>
                </c:pt>
                <c:pt idx="1">
                  <c:v>2012 год 1078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371</c:v>
                </c:pt>
                <c:pt idx="1">
                  <c:v>372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Каз.отд 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2011 год  1090</c:v>
                </c:pt>
                <c:pt idx="1">
                  <c:v>2012 год 1078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719</c:v>
                </c:pt>
                <c:pt idx="1">
                  <c:v>706</c:v>
                </c:pt>
              </c:numCache>
            </c:numRef>
          </c:val>
        </c:ser>
        <c:dLbls/>
        <c:shape val="cylinder"/>
        <c:axId val="97532544"/>
        <c:axId val="97538432"/>
        <c:axId val="0"/>
      </c:bar3DChart>
      <c:catAx>
        <c:axId val="97532544"/>
        <c:scaling>
          <c:orientation val="minMax"/>
        </c:scaling>
        <c:axPos val="b"/>
        <c:numFmt formatCode="General" sourceLinked="1"/>
        <c:tickLblPos val="nextTo"/>
        <c:crossAx val="97538432"/>
        <c:crosses val="autoZero"/>
        <c:auto val="1"/>
        <c:lblAlgn val="ctr"/>
        <c:lblOffset val="100"/>
      </c:catAx>
      <c:valAx>
        <c:axId val="97538432"/>
        <c:scaling>
          <c:orientation val="minMax"/>
        </c:scaling>
        <c:axPos val="l"/>
        <c:majorGridlines/>
        <c:numFmt formatCode="General" sourceLinked="1"/>
        <c:tickLblPos val="nextTo"/>
        <c:crossAx val="9753254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2074028811613527"/>
          <c:y val="4.0670232329077856E-2"/>
          <c:w val="0.87590029679241999"/>
          <c:h val="0.56144072714971971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74000"/>
                  </a:schemeClr>
                </a:gs>
                <a:gs pos="49000">
                  <a:schemeClr val="accent6">
                    <a:tint val="96000"/>
                    <a:shade val="84000"/>
                    <a:satMod val="110000"/>
                  </a:schemeClr>
                </a:gs>
                <a:gs pos="49100">
                  <a:schemeClr val="accent6">
                    <a:shade val="55000"/>
                    <a:satMod val="150000"/>
                  </a:schemeClr>
                </a:gs>
                <a:gs pos="92000">
                  <a:schemeClr val="accent6">
                    <a:tint val="98000"/>
                    <a:shade val="90000"/>
                    <a:satMod val="128000"/>
                  </a:schemeClr>
                </a:gs>
                <a:gs pos="100000">
                  <a:schemeClr val="accent6">
                    <a:tint val="90000"/>
                    <a:shade val="97000"/>
                    <a:satMod val="128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39000" dist="25400" dir="5400000" rotWithShape="0">
                <a:schemeClr val="accent6">
                  <a:shade val="33000"/>
                  <a:alpha val="83000"/>
                </a:schemeClr>
              </a:outerShdw>
            </a:effectLst>
            <a:scene3d>
              <a:camera prst="orthographicFront" fov="0">
                <a:rot lat="0" lon="0" rev="0"/>
              </a:camera>
              <a:lightRig rig="contrasting" dir="t">
                <a:rot lat="0" lon="0" rev="1500000"/>
              </a:lightRig>
            </a:scene3d>
            <a:sp3d extrusionH="127000" prstMaterial="powder">
              <a:bevelT w="50800" h="63500"/>
            </a:sp3d>
          </c:spPr>
          <c:dLbls>
            <c:dLbl>
              <c:idx val="0"/>
              <c:layout>
                <c:manualLayout>
                  <c:x val="2.4561403508771944E-2"/>
                  <c:y val="-0.23583378828788121"/>
                </c:manualLayout>
              </c:layout>
              <c:showVal val="1"/>
            </c:dLbl>
            <c:dLbl>
              <c:idx val="1"/>
              <c:layout>
                <c:manualLayout>
                  <c:x val="7.0175438596491264E-3"/>
                  <c:y val="-7.0750074587786468E-2"/>
                </c:manualLayout>
              </c:layout>
              <c:showVal val="1"/>
            </c:dLbl>
            <c:dLbl>
              <c:idx val="2"/>
              <c:layout>
                <c:manualLayout>
                  <c:x val="8.771929824561403E-3"/>
                  <c:y val="-7.3370447720667392E-2"/>
                </c:manualLayout>
              </c:layout>
              <c:showVal val="1"/>
            </c:dLbl>
            <c:dLbl>
              <c:idx val="3"/>
              <c:layout>
                <c:manualLayout>
                  <c:x val="8.771929824561403E-3"/>
                  <c:y val="-7.5990820853548455E-2"/>
                </c:manualLayout>
              </c:layout>
              <c:showVal val="1"/>
            </c:dLbl>
            <c:dLbl>
              <c:idx val="4"/>
              <c:layout>
                <c:manualLayout>
                  <c:x val="-7.0175438596491264E-3"/>
                  <c:y val="-9.1713059650834219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-6.0268582056262496E-2"/>
                </c:manualLayout>
              </c:layout>
              <c:showVal val="1"/>
            </c:dLbl>
            <c:showVal val="1"/>
          </c:dLbls>
          <c:cat>
            <c:strRef>
              <c:f>Лист1!$A$2:$A$7</c:f>
              <c:strCache>
                <c:ptCount val="6"/>
                <c:pt idx="0">
                  <c:v>Общая медицина</c:v>
                </c:pt>
                <c:pt idx="1">
                  <c:v>Стоматология</c:v>
                </c:pt>
                <c:pt idx="2">
                  <c:v>Фармация </c:v>
                </c:pt>
                <c:pt idx="3">
                  <c:v>Общ. Здрав. </c:v>
                </c:pt>
                <c:pt idx="4">
                  <c:v>Менеджмент (очное)</c:v>
                </c:pt>
                <c:pt idx="5">
                  <c:v>менедж. (очн.сокр.)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110</c:v>
                </c:pt>
                <c:pt idx="1">
                  <c:v>20</c:v>
                </c:pt>
                <c:pt idx="2">
                  <c:v>4</c:v>
                </c:pt>
                <c:pt idx="3">
                  <c:v>2</c:v>
                </c:pt>
                <c:pt idx="4">
                  <c:v>2</c:v>
                </c:pt>
                <c:pt idx="5">
                  <c:v>18</c:v>
                </c:pt>
              </c:numCache>
            </c:numRef>
          </c:val>
        </c:ser>
        <c:dLbls/>
        <c:shape val="pyramid"/>
        <c:axId val="96277632"/>
        <c:axId val="96279168"/>
        <c:axId val="0"/>
      </c:bar3DChart>
      <c:catAx>
        <c:axId val="96277632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6279168"/>
        <c:crosses val="autoZero"/>
        <c:auto val="1"/>
        <c:lblAlgn val="ctr"/>
        <c:lblOffset val="100"/>
      </c:catAx>
      <c:valAx>
        <c:axId val="96279168"/>
        <c:scaling>
          <c:orientation val="minMax"/>
        </c:scaling>
        <c:axPos val="l"/>
        <c:majorGridlines/>
        <c:numFmt formatCode="General" sourceLinked="1"/>
        <c:tickLblPos val="nextTo"/>
        <c:crossAx val="96277632"/>
        <c:crosses val="autoZero"/>
        <c:crossBetween val="between"/>
      </c:valAx>
    </c:plotArea>
    <c:plotVisOnly val="1"/>
    <c:dispBlanksAs val="gap"/>
  </c:chart>
  <c:spPr>
    <a:solidFill>
      <a:schemeClr val="bg2"/>
    </a:solidFill>
    <a:ln>
      <a:solidFill>
        <a:schemeClr val="bg2">
          <a:lumMod val="90000"/>
        </a:schemeClr>
      </a:solidFill>
    </a:ln>
  </c:spPr>
  <c:txPr>
    <a:bodyPr/>
    <a:lstStyle/>
    <a:p>
      <a:pPr>
        <a:defRPr sz="1800">
          <a:solidFill>
            <a:srgbClr val="130BBD"/>
          </a:solidFill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6.343028215223101E-2"/>
          <c:y val="8.9815452755905474E-3"/>
          <c:w val="0.58802477034120737"/>
          <c:h val="0.8820371555118111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8"/>
          <c:dPt>
            <c:idx val="0"/>
            <c:explosion val="4"/>
          </c:dPt>
          <c:dLbls>
            <c:showVal val="1"/>
            <c:showLeaderLines val="1"/>
          </c:dLbls>
          <c:cat>
            <c:strRef>
              <c:f>Лист1!$A$2:$A$16</c:f>
              <c:strCache>
                <c:ptCount val="9"/>
                <c:pt idx="0">
                  <c:v>г.Астана</c:v>
                </c:pt>
                <c:pt idx="1">
                  <c:v>г.Алматы, Алматинская обл. </c:v>
                </c:pt>
                <c:pt idx="2">
                  <c:v>Атырауская обл.</c:v>
                </c:pt>
                <c:pt idx="3">
                  <c:v>ВКО</c:v>
                </c:pt>
                <c:pt idx="4">
                  <c:v>ЗКО </c:v>
                </c:pt>
                <c:pt idx="5">
                  <c:v>Джамбулская обл.</c:v>
                </c:pt>
                <c:pt idx="6">
                  <c:v>Кызылординская обл.</c:v>
                </c:pt>
                <c:pt idx="7">
                  <c:v>ЮКО </c:v>
                </c:pt>
                <c:pt idx="8">
                  <c:v>Другие 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4</c:v>
                </c:pt>
                <c:pt idx="1">
                  <c:v>412</c:v>
                </c:pt>
                <c:pt idx="2">
                  <c:v>35</c:v>
                </c:pt>
                <c:pt idx="3">
                  <c:v>30</c:v>
                </c:pt>
                <c:pt idx="4">
                  <c:v>47</c:v>
                </c:pt>
                <c:pt idx="5">
                  <c:v>194</c:v>
                </c:pt>
                <c:pt idx="6">
                  <c:v>28</c:v>
                </c:pt>
                <c:pt idx="7">
                  <c:v>348</c:v>
                </c:pt>
                <c:pt idx="8">
                  <c:v>43</c:v>
                </c:pt>
              </c:numCache>
            </c:numRef>
          </c:val>
        </c:ser>
        <c:dLbls/>
        <c:firstSliceAng val="0"/>
      </c:pieChart>
    </c:plotArea>
    <c:legend>
      <c:legendPos val="r"/>
      <c:legendEntry>
        <c:idx val="9"/>
        <c:delete val="1"/>
      </c:legendEntry>
      <c:legendEntry>
        <c:idx val="10"/>
        <c:delete val="1"/>
      </c:legendEntry>
      <c:legendEntry>
        <c:idx val="11"/>
        <c:delete val="1"/>
      </c:legendEntry>
      <c:legendEntry>
        <c:idx val="12"/>
        <c:delete val="1"/>
      </c:legendEntry>
      <c:legendEntry>
        <c:idx val="13"/>
        <c:delete val="1"/>
      </c:legendEntry>
      <c:legendEntry>
        <c:idx val="14"/>
        <c:delete val="1"/>
      </c:legendEntry>
      <c:layout>
        <c:manualLayout>
          <c:xMode val="edge"/>
          <c:yMode val="edge"/>
          <c:x val="0.65247179895618301"/>
          <c:y val="2.3006374923216028E-2"/>
          <c:w val="0.33755942346451406"/>
          <c:h val="0.77621071665598995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нациям 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Лист1!$A$2:$A$8</c:f>
              <c:strCache>
                <c:ptCount val="7"/>
                <c:pt idx="0">
                  <c:v>казах</c:v>
                </c:pt>
                <c:pt idx="1">
                  <c:v>узбек</c:v>
                </c:pt>
                <c:pt idx="2">
                  <c:v>русский</c:v>
                </c:pt>
                <c:pt idx="3">
                  <c:v>уйгур</c:v>
                </c:pt>
                <c:pt idx="4">
                  <c:v>азербайджанец</c:v>
                </c:pt>
                <c:pt idx="5">
                  <c:v>афганцы</c:v>
                </c:pt>
                <c:pt idx="6">
                  <c:v>другие 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1014</c:v>
                </c:pt>
                <c:pt idx="1">
                  <c:v>39</c:v>
                </c:pt>
                <c:pt idx="2">
                  <c:v>30</c:v>
                </c:pt>
                <c:pt idx="3">
                  <c:v>47</c:v>
                </c:pt>
                <c:pt idx="4">
                  <c:v>12</c:v>
                </c:pt>
                <c:pt idx="5">
                  <c:v>61</c:v>
                </c:pt>
                <c:pt idx="6">
                  <c:v>16</c:v>
                </c:pt>
              </c:numCache>
            </c:numRef>
          </c:val>
        </c:ser>
        <c:dLbls/>
        <c:firstSliceAng val="0"/>
      </c:pieChart>
    </c:plotArea>
    <c:legend>
      <c:legendPos val="r"/>
      <c:layout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зачисленных студентов на 1 курс в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КазНМУ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2012 г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зачисленных студентов на 1 курс в КазНМУ на 2012г.</c:v>
                </c:pt>
              </c:strCache>
            </c:strRef>
          </c:tx>
          <c:dLbls>
            <c:dLbl>
              <c:idx val="0"/>
              <c:layout>
                <c:manualLayout>
                  <c:x val="1.2500000000000001E-2"/>
                  <c:y val="-0.27500000000000008"/>
                </c:manualLayout>
              </c:layout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Бюджет</c:v>
                </c:pt>
                <c:pt idx="1">
                  <c:v>Договор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1078</c:v>
                </c:pt>
                <c:pt idx="1">
                  <c:v>156</c:v>
                </c:pt>
              </c:numCache>
            </c:numRef>
          </c:val>
        </c:ser>
        <c:dLbls/>
        <c:shape val="cone"/>
        <c:axId val="98772864"/>
        <c:axId val="98774400"/>
        <c:axId val="0"/>
      </c:bar3DChart>
      <c:catAx>
        <c:axId val="98772864"/>
        <c:scaling>
          <c:orientation val="minMax"/>
        </c:scaling>
        <c:axPos val="b"/>
        <c:tickLblPos val="nextTo"/>
        <c:crossAx val="98774400"/>
        <c:crosses val="autoZero"/>
        <c:auto val="1"/>
        <c:lblAlgn val="ctr"/>
        <c:lblOffset val="100"/>
      </c:catAx>
      <c:valAx>
        <c:axId val="98774400"/>
        <c:scaling>
          <c:orientation val="minMax"/>
        </c:scaling>
        <c:axPos val="l"/>
        <c:majorGridlines/>
        <c:numFmt formatCode="General" sourceLinked="1"/>
        <c:tickLblPos val="nextTo"/>
        <c:crossAx val="9877286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5984978006558981"/>
          <c:y val="0.46502613927299941"/>
          <c:w val="0.31238838688705395"/>
          <c:h val="0.22623725332948574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3F1D6-A9F8-4FF6-ACAA-A64EFF1CEC3F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554A7-1715-4D58-BF73-107FA07E82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3F1D6-A9F8-4FF6-ACAA-A64EFF1CEC3F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554A7-1715-4D58-BF73-107FA07E8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3F1D6-A9F8-4FF6-ACAA-A64EFF1CEC3F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554A7-1715-4D58-BF73-107FA07E8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3F1D6-A9F8-4FF6-ACAA-A64EFF1CEC3F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554A7-1715-4D58-BF73-107FA07E82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3F1D6-A9F8-4FF6-ACAA-A64EFF1CEC3F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554A7-1715-4D58-BF73-107FA07E8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3F1D6-A9F8-4FF6-ACAA-A64EFF1CEC3F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554A7-1715-4D58-BF73-107FA07E82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3F1D6-A9F8-4FF6-ACAA-A64EFF1CEC3F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554A7-1715-4D58-BF73-107FA07E82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3F1D6-A9F8-4FF6-ACAA-A64EFF1CEC3F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554A7-1715-4D58-BF73-107FA07E8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3F1D6-A9F8-4FF6-ACAA-A64EFF1CEC3F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554A7-1715-4D58-BF73-107FA07E8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3F1D6-A9F8-4FF6-ACAA-A64EFF1CEC3F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554A7-1715-4D58-BF73-107FA07E8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3F1D6-A9F8-4FF6-ACAA-A64EFF1CEC3F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554A7-1715-4D58-BF73-107FA07E82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413F1D6-A9F8-4FF6-ACAA-A64EFF1CEC3F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9554A7-1715-4D58-BF73-107FA07E82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539552" y="1000125"/>
            <a:ext cx="7920880" cy="4661123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  <a:prstDash val="sysDot"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32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32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en-US" sz="32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32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 </a:t>
            </a:r>
            <a:endParaRPr lang="en-US" sz="3200" b="1" i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ru-RU" sz="28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РАБОТЕ</a:t>
            </a:r>
            <a:r>
              <a:rPr lang="en-US" sz="28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КАЗАХСКОГО НАЦИОНАЛЬ</a:t>
            </a:r>
            <a:r>
              <a:rPr lang="en-US" sz="28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28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НОГО МЕДИЦИНСКОГО</a:t>
            </a:r>
            <a:r>
              <a:rPr lang="en-US" sz="28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УНИВЕРСИТЕТА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28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им. С.Д. </a:t>
            </a:r>
            <a:r>
              <a:rPr lang="kk-KZ" sz="28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СФЕНДИЯРОВА ПО ОРГАНИ</a:t>
            </a:r>
            <a:r>
              <a:rPr lang="en-US" sz="28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ЗАЦИИ И ПРОВЕДЕНИЮ ПРИЕМА АБИТУРИЕНТОВ В 201</a:t>
            </a:r>
            <a:r>
              <a:rPr lang="kk-KZ" sz="28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8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239000" cy="857256"/>
          </a:xfrm>
        </p:spPr>
        <p:txBody>
          <a:bodyPr>
            <a:noAutofit/>
          </a:bodyPr>
          <a:lstStyle/>
          <a:p>
            <a:pPr algn="ctr"/>
            <a:r>
              <a:rPr lang="kk-KZ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Объем образовательных грантов на подготовку специалистов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высшим медицинским и фармацевтическим образованием для КазНМУ  ИМ. С.Д.Асфендиярова  на 2012-2013 учебный год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3839483869"/>
              </p:ext>
            </p:extLst>
          </p:nvPr>
        </p:nvGraphicFramePr>
        <p:xfrm>
          <a:off x="971600" y="1268760"/>
          <a:ext cx="6976863" cy="5051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602"/>
                <a:gridCol w="1927831"/>
                <a:gridCol w="3768430"/>
              </a:tblGrid>
              <a:tr h="720080">
                <a:tc>
                  <a:txBody>
                    <a:bodyPr/>
                    <a:lstStyle/>
                    <a:p>
                      <a:endParaRPr lang="kk-K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Шифр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52" marR="8085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специальности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52" marR="8085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образовательных грантов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52" marR="80852"/>
                </a:tc>
              </a:tr>
              <a:tr h="5191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5В130100</a:t>
                      </a:r>
                    </a:p>
                  </a:txBody>
                  <a:tcPr marL="32565" marR="32565" marT="36830" marB="3683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Общая медицина (очное) </a:t>
                      </a:r>
                    </a:p>
                  </a:txBody>
                  <a:tcPr marL="32565" marR="32565" marT="36830" marB="3683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655</a:t>
                      </a:r>
                      <a:r>
                        <a:rPr lang="kk-KZ" sz="1400" b="0" dirty="0">
                          <a:latin typeface="Times New Roman"/>
                          <a:ea typeface="Times New Roman"/>
                          <a:cs typeface="Times New Roman"/>
                        </a:rPr>
                        <a:t>, в том числе 45 с казахским языком обучения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39" marR="60639" marT="0" marB="0"/>
                </a:tc>
              </a:tr>
              <a:tr h="4427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5В130200</a:t>
                      </a:r>
                    </a:p>
                  </a:txBody>
                  <a:tcPr marL="32565" marR="32565" marT="36830" marB="3683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Стоматология (очное) </a:t>
                      </a:r>
                    </a:p>
                  </a:txBody>
                  <a:tcPr marL="32565" marR="32565" marT="36830" marB="3683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0">
                          <a:latin typeface="Times New Roman"/>
                          <a:ea typeface="Times New Roman"/>
                          <a:cs typeface="Times New Roman"/>
                        </a:rPr>
                        <a:t>50, в том числе 30 с казахским языком обучения</a:t>
                      </a:r>
                      <a:endParaRPr lang="ru-RU" sz="14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39" marR="60639" marT="0" marB="0"/>
                </a:tc>
              </a:tr>
              <a:tr h="7590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5В110100</a:t>
                      </a:r>
                      <a:endParaRPr lang="ru-RU" sz="140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endParaRPr lang="ru-RU" sz="1400" b="0" dirty="0"/>
                    </a:p>
                  </a:txBody>
                  <a:tcPr marL="80852" marR="8085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Сестринское дело (очное) </a:t>
                      </a:r>
                    </a:p>
                    <a:p>
                      <a:endParaRPr lang="ru-RU" sz="1400" b="0" dirty="0"/>
                    </a:p>
                  </a:txBody>
                  <a:tcPr marL="80852" marR="8085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0" dirty="0">
                          <a:latin typeface="Times New Roman"/>
                          <a:ea typeface="Times New Roman"/>
                          <a:cs typeface="Times New Roman"/>
                        </a:rPr>
                        <a:t>40, в том числе 25 с казахским языком обучения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39" marR="60639" marT="0" marB="0"/>
                </a:tc>
              </a:tr>
              <a:tr h="7405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b="0" dirty="0">
                          <a:latin typeface="Times New Roman"/>
                          <a:ea typeface="Times New Roman"/>
                          <a:cs typeface="Times New Roman"/>
                        </a:rPr>
                        <a:t>5В110200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565" marR="32565" marT="36830" marB="3683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Общественное здравоохранение (очное) </a:t>
                      </a:r>
                    </a:p>
                  </a:txBody>
                  <a:tcPr marL="32565" marR="32565" marT="36830" marB="3683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0" dirty="0">
                          <a:latin typeface="Times New Roman"/>
                          <a:ea typeface="Times New Roman"/>
                          <a:cs typeface="Times New Roman"/>
                        </a:rPr>
                        <a:t>60, в том числе 35 с казахским языком обучения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39" marR="60639" marT="0" marB="0"/>
                </a:tc>
              </a:tr>
              <a:tr h="5801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b="0" dirty="0">
                          <a:latin typeface="Times New Roman"/>
                          <a:ea typeface="Times New Roman"/>
                          <a:cs typeface="Times New Roman"/>
                        </a:rPr>
                        <a:t>5В110300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565" marR="32565" marT="36830" marB="3683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Фармация (очное) </a:t>
                      </a:r>
                    </a:p>
                  </a:txBody>
                  <a:tcPr marL="32565" marR="32565" marT="36830" marB="3683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0" dirty="0">
                          <a:latin typeface="Times New Roman"/>
                          <a:ea typeface="Times New Roman"/>
                          <a:cs typeface="Times New Roman"/>
                        </a:rPr>
                        <a:t>90, в том числе 50 с казахским языком обучения 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39" marR="60639" marT="0" marB="0"/>
                </a:tc>
              </a:tr>
              <a:tr h="7405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b="0" dirty="0">
                          <a:latin typeface="Times New Roman"/>
                          <a:ea typeface="Times New Roman"/>
                          <a:cs typeface="Times New Roman"/>
                        </a:rPr>
                        <a:t>5В110400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2565" marR="32565" marT="36830" marB="3683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Медико-профилактическое дело (</a:t>
                      </a:r>
                      <a:r>
                        <a:rPr lang="ru-RU" sz="1400" b="0" dirty="0" err="1">
                          <a:latin typeface="Times New Roman"/>
                          <a:ea typeface="Times New Roman"/>
                          <a:cs typeface="Times New Roman"/>
                        </a:rPr>
                        <a:t>очн</a:t>
                      </a:r>
                      <a:r>
                        <a:rPr lang="kk-KZ" sz="1400" b="0" dirty="0">
                          <a:latin typeface="Times New Roman"/>
                          <a:ea typeface="Times New Roman"/>
                          <a:cs typeface="Times New Roman"/>
                        </a:rPr>
                        <a:t>ое</a:t>
                      </a:r>
                      <a:r>
                        <a:rPr lang="ru-RU" sz="1400" b="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32565" marR="32565" marT="36830" marB="3683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0" dirty="0">
                          <a:latin typeface="Times New Roman"/>
                          <a:ea typeface="Times New Roman"/>
                          <a:cs typeface="Times New Roman"/>
                        </a:rPr>
                        <a:t>60, в том числе 35 с казахским языком обучения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39" marR="60639" marT="0" marB="0"/>
                </a:tc>
              </a:tr>
              <a:tr h="549560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kk-KZ" sz="16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52" marR="80852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1000,</a:t>
                      </a:r>
                      <a:r>
                        <a:rPr lang="kk-KZ" sz="1400" b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k-KZ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в том числе </a:t>
                      </a:r>
                      <a:r>
                        <a:rPr lang="kk-KZ" sz="1400" b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k-KZ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630 с казахским языком</a:t>
                      </a:r>
                      <a:r>
                        <a:rPr lang="kk-KZ" sz="1400" b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kk-KZ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обучения</a:t>
                      </a:r>
                      <a:endParaRPr lang="ru-RU" sz="14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639" marR="60639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787208" cy="1071570"/>
          </a:xfrm>
        </p:spPr>
        <p:txBody>
          <a:bodyPr>
            <a:noAutofit/>
          </a:bodyPr>
          <a:lstStyle/>
          <a:p>
            <a:pPr algn="ctr"/>
            <a:r>
              <a:rPr lang="kk-KZ" sz="2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Конкурс на медицинские и немедицинские специальности Республики Казахстан 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1789799222"/>
              </p:ext>
            </p:extLst>
          </p:nvPr>
        </p:nvGraphicFramePr>
        <p:xfrm>
          <a:off x="285720" y="1124742"/>
          <a:ext cx="8534752" cy="5304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88"/>
                <a:gridCol w="2133688"/>
                <a:gridCol w="2133688"/>
                <a:gridCol w="2133688"/>
              </a:tblGrid>
              <a:tr h="457190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Шифр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60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kk-KZ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специальности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kk-KZ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Конкурс 1 место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571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каз.отд.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рус.отд.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457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5В130100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Общая </a:t>
                      </a: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медицина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</a:t>
                      </a: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</a:t>
                      </a: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26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7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5В130200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Стоматология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2,77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4,23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7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5В110111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Сестринское дело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1,44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</a:t>
                      </a: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260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5В110200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kern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Общественное здравоохранение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1,16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0,73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7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5В110300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Фармация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1,38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0,98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891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5В110400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Медико-профилактическое дело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1,38</a:t>
                      </a:r>
                      <a:endParaRPr lang="ru-RU" sz="14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0,96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7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5В050700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Менеджмент 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0,50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891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5В074800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Технология фармацевтического производство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0,38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0,</a:t>
                      </a:r>
                      <a:r>
                        <a:rPr lang="kk-KZ" sz="14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>
            <a:noAutofit/>
          </a:bodyPr>
          <a:lstStyle/>
          <a:p>
            <a:pPr algn="ctr"/>
            <a:r>
              <a:rPr lang="en-US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0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этап</a:t>
            </a:r>
            <a:r>
              <a:rPr lang="ru-RU" sz="20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Зачисление в число студентов КазНМУ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2190995470"/>
              </p:ext>
            </p:extLst>
          </p:nvPr>
        </p:nvGraphicFramePr>
        <p:xfrm>
          <a:off x="500034" y="1071546"/>
          <a:ext cx="8104414" cy="5418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572"/>
                <a:gridCol w="2022399"/>
                <a:gridCol w="176971"/>
                <a:gridCol w="1342650"/>
                <a:gridCol w="1519588"/>
                <a:gridCol w="1386234"/>
              </a:tblGrid>
              <a:tr h="355217">
                <a:tc gridSpan="6">
                  <a:txBody>
                    <a:bodyPr/>
                    <a:lstStyle/>
                    <a:p>
                      <a:pPr algn="ctr"/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Полупроходные баллы конкурса 2012 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44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Специальность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Наименование ВУЗа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Отделение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Общий конкурс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Село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325615">
                <a:tc gridSpan="6"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Специальности высшего образования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5217"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Общая медицина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КазНМУ 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им. С.Д.Асфендиярова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каз.отд</a:t>
                      </a: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89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83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09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рус.отд</a:t>
                      </a: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83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71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52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Астана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latin typeface="Times New Roman"/>
                          <a:ea typeface="Calibri"/>
                          <a:cs typeface="Times New Roman"/>
                        </a:rPr>
                        <a:t>каз.отд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88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24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r>
                        <a:rPr lang="ru-RU" sz="1600" dirty="0" err="1" smtClean="0">
                          <a:latin typeface="Times New Roman"/>
                          <a:ea typeface="Calibri"/>
                          <a:cs typeface="Times New Roman"/>
                        </a:rPr>
                        <a:t>ус.отд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87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74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82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Другие ВУЗы</a:t>
                      </a: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r>
                        <a:rPr lang="ru-RU" sz="1600" dirty="0" err="1" smtClean="0">
                          <a:latin typeface="Times New Roman"/>
                          <a:ea typeface="Calibri"/>
                          <a:cs typeface="Times New Roman"/>
                        </a:rPr>
                        <a:t>аз.отд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79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73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67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r>
                        <a:rPr lang="ru-RU" sz="1600" dirty="0" err="1" smtClean="0">
                          <a:latin typeface="Times New Roman"/>
                          <a:ea typeface="Calibri"/>
                          <a:cs typeface="Times New Roman"/>
                        </a:rPr>
                        <a:t>ус.отд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65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1916"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Стоматология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3"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КазНМУ им</a:t>
                      </a:r>
                      <a:r>
                        <a:rPr lang="en-US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</a:t>
                      </a:r>
                      <a:r>
                        <a:rPr lang="en-US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</a:t>
                      </a:r>
                      <a:r>
                        <a:rPr lang="en-US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r>
                        <a:rPr lang="ru-RU" sz="1400" b="1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Асфендиярова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r>
                        <a:rPr lang="ru-RU" sz="1600" dirty="0" err="1" smtClean="0">
                          <a:latin typeface="Times New Roman"/>
                          <a:ea typeface="Calibri"/>
                          <a:cs typeface="Times New Roman"/>
                        </a:rPr>
                        <a:t>аз.отд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  <a:ea typeface="Calibri"/>
                          <a:cs typeface="Times New Roman"/>
                        </a:rPr>
                        <a:t>ОО100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94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38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r>
                        <a:rPr lang="ru-RU" sz="1600" dirty="0" err="1" smtClean="0">
                          <a:latin typeface="Times New Roman"/>
                          <a:ea typeface="Calibri"/>
                          <a:cs typeface="Times New Roman"/>
                        </a:rPr>
                        <a:t>ус.отд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95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  <a:ea typeface="Calibri"/>
                          <a:cs typeface="Times New Roman"/>
                        </a:rPr>
                        <a:t>78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501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</a:tr>
              <a:tr h="5314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Астана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b="0" dirty="0" smtClean="0">
                          <a:latin typeface="Times New Roman"/>
                          <a:ea typeface="Calibri"/>
                          <a:cs typeface="Times New Roman"/>
                        </a:rPr>
                        <a:t>каз.отд.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b="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рус.отд</a:t>
                      </a: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ОО 100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ОО 100</a:t>
                      </a:r>
                      <a:endParaRPr lang="ru-RU" sz="16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b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  <a:endParaRPr lang="ru-RU" sz="16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5217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Другие ВУЗы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latin typeface="Times New Roman"/>
                          <a:ea typeface="Calibri"/>
                          <a:cs typeface="Times New Roman"/>
                        </a:rPr>
                        <a:t>каз.отд.</a:t>
                      </a: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latin typeface="Times New Roman"/>
                          <a:ea typeface="Calibri"/>
                          <a:cs typeface="Times New Roman"/>
                        </a:rPr>
                        <a:t>рус.отд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latin typeface="Times New Roman"/>
                          <a:ea typeface="Calibri"/>
                          <a:cs typeface="Times New Roman"/>
                        </a:rPr>
                        <a:t>97</a:t>
                      </a: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94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latin typeface="Times New Roman"/>
                          <a:ea typeface="Calibri"/>
                          <a:cs typeface="Times New Roman"/>
                        </a:rPr>
                        <a:t>85</a:t>
                      </a:r>
                      <a:endParaRPr lang="ru-RU" sz="16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85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90050001"/>
              </p:ext>
            </p:extLst>
          </p:nvPr>
        </p:nvGraphicFramePr>
        <p:xfrm>
          <a:off x="357159" y="571480"/>
          <a:ext cx="7572427" cy="55358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0545"/>
                <a:gridCol w="2248602"/>
                <a:gridCol w="1550673"/>
                <a:gridCol w="1240538"/>
                <a:gridCol w="982069"/>
              </a:tblGrid>
              <a:tr h="5761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Специальность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Наименование ВУЗа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Отделение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Общий конкурс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Село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0130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Специальности </a:t>
                      </a:r>
                      <a:r>
                        <a:rPr kumimoji="0" lang="ru-RU" sz="2000" b="1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бакалавриата</a:t>
                      </a:r>
                      <a:endParaRPr lang="ru-RU" sz="2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9119">
                <a:tc rowSpan="8">
                  <a:txBody>
                    <a:bodyPr/>
                    <a:lstStyle/>
                    <a:p>
                      <a:pPr algn="ctr"/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Сестринское дело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kern="1200" spc="0" baseline="0" dirty="0">
                          <a:latin typeface="Times New Roman"/>
                          <a:ea typeface="Calibri"/>
                          <a:cs typeface="Times New Roman"/>
                        </a:rPr>
                        <a:t>КазНМУ им</a:t>
                      </a:r>
                      <a:r>
                        <a:rPr lang="ru-RU" sz="1400" b="1" kern="1200" spc="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. С.Д.Асфендиярова</a:t>
                      </a:r>
                      <a:endParaRPr lang="ru-RU" sz="1400" b="1" kern="1200" spc="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каз.отд</a:t>
                      </a:r>
                      <a:r>
                        <a:rPr lang="ru-RU" sz="16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72</a:t>
                      </a:r>
                    </a:p>
                  </a:txBody>
                  <a:tcPr marL="68580" marR="68580" marT="0" marB="0"/>
                </a:tc>
              </a:tr>
              <a:tr h="2240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рус.отд</a:t>
                      </a:r>
                      <a:r>
                        <a:rPr lang="ru-RU" sz="16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/>
                </a:tc>
              </a:tr>
              <a:tr h="22406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kern="1200" spc="0" baseline="0" dirty="0">
                          <a:latin typeface="Times New Roman"/>
                          <a:ea typeface="Calibri"/>
                          <a:cs typeface="Times New Roman"/>
                        </a:rPr>
                        <a:t>Астана</a:t>
                      </a:r>
                      <a:endParaRPr lang="ru-RU" sz="1400" b="0" kern="1200" spc="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каз.отд</a:t>
                      </a:r>
                      <a:r>
                        <a:rPr lang="ru-RU" sz="16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L="68580" marR="68580" marT="0" marB="0"/>
                </a:tc>
              </a:tr>
              <a:tr h="22406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рус.отд</a:t>
                      </a:r>
                      <a:r>
                        <a:rPr lang="ru-RU" sz="16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69</a:t>
                      </a:r>
                    </a:p>
                  </a:txBody>
                  <a:tcPr marL="68580" marR="68580" marT="0" marB="0"/>
                </a:tc>
              </a:tr>
              <a:tr h="27308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kern="1200" spc="0" baseline="0" dirty="0">
                          <a:latin typeface="Times New Roman"/>
                          <a:ea typeface="Calibri"/>
                          <a:cs typeface="Times New Roman"/>
                        </a:rPr>
                        <a:t>Другие ВУЗы</a:t>
                      </a:r>
                      <a:endParaRPr lang="ru-RU" sz="1400" b="0" kern="1200" spc="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каз.отд</a:t>
                      </a:r>
                      <a:r>
                        <a:rPr lang="ru-RU" sz="16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73</a:t>
                      </a:r>
                    </a:p>
                  </a:txBody>
                  <a:tcPr marL="68580" marR="68580" marT="0" marB="0"/>
                </a:tc>
              </a:tr>
              <a:tr h="2240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рус.отд</a:t>
                      </a:r>
                      <a:r>
                        <a:rPr lang="ru-RU" sz="16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63</a:t>
                      </a:r>
                    </a:p>
                  </a:txBody>
                  <a:tcPr marL="68580" marR="68580" marT="0" marB="0"/>
                </a:tc>
              </a:tr>
              <a:tr h="22406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spc="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ЮКГФА</a:t>
                      </a:r>
                      <a:endParaRPr lang="ru-RU" sz="1400" b="0" kern="1200" spc="0" baseline="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b="0" kern="1200" spc="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каз.отд</a:t>
                      </a:r>
                      <a:r>
                        <a:rPr lang="ru-RU" sz="16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68580" marR="68580" marT="0" marB="0"/>
                </a:tc>
              </a:tr>
              <a:tr h="2240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рус.отд</a:t>
                      </a:r>
                      <a:r>
                        <a:rPr lang="ru-RU" sz="16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59</a:t>
                      </a:r>
                    </a:p>
                  </a:txBody>
                  <a:tcPr marL="68580" marR="68580" marT="0" marB="0"/>
                </a:tc>
              </a:tr>
              <a:tr h="224063">
                <a:tc rowSpan="8">
                  <a:txBody>
                    <a:bodyPr/>
                    <a:lstStyle/>
                    <a:p>
                      <a:pPr algn="ctr"/>
                      <a:r>
                        <a:rPr lang="kk-KZ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Обществен- ное здравоохра- нение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kern="1200" spc="0" baseline="0" dirty="0">
                          <a:latin typeface="Times New Roman"/>
                          <a:ea typeface="Calibri"/>
                          <a:cs typeface="Times New Roman"/>
                        </a:rPr>
                        <a:t>КазНМУ им</a:t>
                      </a:r>
                      <a:r>
                        <a:rPr lang="ru-RU" sz="1400" b="1" kern="1200" spc="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. С.Д.Асфендиярова</a:t>
                      </a:r>
                      <a:endParaRPr lang="ru-RU" sz="1400" b="1" kern="1200" spc="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каз.отд</a:t>
                      </a: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Calibri"/>
                          <a:cs typeface="Times New Roman"/>
                        </a:rPr>
                        <a:t>86</a:t>
                      </a:r>
                      <a:endParaRPr lang="ru-RU" sz="16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76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рус.отд</a:t>
                      </a: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16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85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kern="1200" spc="0" baseline="0" dirty="0">
                          <a:latin typeface="Times New Roman"/>
                          <a:ea typeface="Calibri"/>
                          <a:cs typeface="Times New Roman"/>
                        </a:rPr>
                        <a:t>Астана</a:t>
                      </a:r>
                      <a:endParaRPr lang="ru-RU" sz="1400" b="0" kern="1200" spc="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каз.отд</a:t>
                      </a: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82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Calibri"/>
                          <a:cs typeface="Times New Roman"/>
                        </a:rPr>
                        <a:t>78</a:t>
                      </a:r>
                      <a:endParaRPr lang="ru-RU" sz="16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85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рус.отд</a:t>
                      </a: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83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>
                          <a:latin typeface="Times New Roman"/>
                          <a:ea typeface="Calibri"/>
                          <a:cs typeface="Times New Roman"/>
                        </a:rPr>
                        <a:t>71</a:t>
                      </a:r>
                      <a:endParaRPr lang="ru-RU" sz="16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9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kern="1200" spc="0" baseline="0" dirty="0">
                          <a:latin typeface="Times New Roman"/>
                          <a:ea typeface="Calibri"/>
                          <a:cs typeface="Times New Roman"/>
                        </a:rPr>
                        <a:t>Другие ВУЗы</a:t>
                      </a:r>
                      <a:endParaRPr lang="ru-RU" sz="1400" b="0" kern="1200" spc="0" baseline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каз.отд</a:t>
                      </a: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81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76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9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рус.отд</a:t>
                      </a: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73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64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40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spc="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ЮКГФА</a:t>
                      </a:r>
                      <a:endParaRPr lang="ru-RU" sz="1400" b="0" kern="1200" spc="0" baseline="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каз.отд</a:t>
                      </a: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74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71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40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рус.отд</a:t>
                      </a: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64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59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14630091"/>
              </p:ext>
            </p:extLst>
          </p:nvPr>
        </p:nvGraphicFramePr>
        <p:xfrm>
          <a:off x="285719" y="500042"/>
          <a:ext cx="7643867" cy="5788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297"/>
                <a:gridCol w="2431675"/>
                <a:gridCol w="1563665"/>
                <a:gridCol w="1250932"/>
                <a:gridCol w="990298"/>
              </a:tblGrid>
              <a:tr h="5237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Специальность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Наименование ВУЗа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Calibri"/>
                          <a:cs typeface="Times New Roman"/>
                        </a:rPr>
                        <a:t>Отделение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Общий конкурс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Село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0292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Специальности </a:t>
                      </a:r>
                      <a:r>
                        <a:rPr kumimoji="0" lang="ru-RU" sz="1600" b="1" kern="12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бакалавриата</a:t>
                      </a:r>
                      <a:endParaRPr lang="ru-RU" sz="1600" dirty="0">
                        <a:solidFill>
                          <a:schemeClr val="bg2">
                            <a:lumMod val="2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9121">
                <a:tc row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Фармация 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КазНМУ </a:t>
                      </a:r>
                      <a:r>
                        <a:rPr lang="ru-RU" sz="1400" b="1" dirty="0" err="1">
                          <a:latin typeface="Times New Roman"/>
                          <a:ea typeface="Calibri"/>
                          <a:cs typeface="Times New Roman"/>
                        </a:rPr>
                        <a:t>им.С.Д.Асфендиярова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каз.отд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83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74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91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рус.отд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62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Другие ВУЗы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аз.отд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91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ус.отд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46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ЮКГФА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аз.отд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76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91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ус.отд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91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Астана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аз.отд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93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91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ус.отд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96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79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9121">
                <a:tc row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Медико-профилакти ческое</a:t>
                      </a:r>
                      <a:r>
                        <a:rPr lang="kk-K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дело 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КазНМУ </a:t>
                      </a:r>
                      <a:r>
                        <a:rPr lang="ru-RU" sz="1400" b="1" dirty="0" err="1">
                          <a:latin typeface="Times New Roman"/>
                          <a:ea typeface="Calibri"/>
                          <a:cs typeface="Times New Roman"/>
                        </a:rPr>
                        <a:t>им.С.Д.Асфендиярова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r>
                        <a:rPr lang="ru-RU" sz="1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аз.отд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86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78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91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r>
                        <a:rPr lang="ru-RU" sz="14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ус.отд</a:t>
                      </a: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91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Другие ВУЗы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аз.отд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92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84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91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ус.отд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92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86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91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ЮКГФА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аз.отд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91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ус.отд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68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91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Астана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аз.отд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88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82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91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ус.отд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67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64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6390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Менеджмент 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аз.отд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89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90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6390">
                <a:tc gridSpan="2"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рус.отд.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95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82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6390">
                <a:tc rowSpan="2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Технология фармацевтического</a:t>
                      </a:r>
                      <a:r>
                        <a:rPr lang="kk-K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производства 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аз.отд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61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5511">
                <a:tc gridSpan="2"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ус.отд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55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k-KZ" sz="2000" smtClean="0">
                <a:solidFill>
                  <a:srgbClr val="FF0000"/>
                </a:solidFill>
              </a:rPr>
              <a:t>2011 год </a:t>
            </a:r>
            <a:endParaRPr lang="ru-RU" sz="2000" dirty="0">
              <a:solidFill>
                <a:srgbClr val="FF000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076274346"/>
              </p:ext>
            </p:extLst>
          </p:nvPr>
        </p:nvGraphicFramePr>
        <p:xfrm>
          <a:off x="500034" y="1556792"/>
          <a:ext cx="3521075" cy="3843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kk-KZ" sz="2000" dirty="0" smtClean="0">
                <a:solidFill>
                  <a:srgbClr val="FF0000"/>
                </a:solidFill>
              </a:rPr>
              <a:t>2012 год </a:t>
            </a:r>
            <a:endParaRPr lang="ru-RU" sz="2000" dirty="0">
              <a:solidFill>
                <a:srgbClr val="FF0000"/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2420088685"/>
              </p:ext>
            </p:extLst>
          </p:nvPr>
        </p:nvGraphicFramePr>
        <p:xfrm>
          <a:off x="4139952" y="1412776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20040"/>
            <a:ext cx="6511624" cy="680068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Зачислено в </a:t>
            </a:r>
            <a:r>
              <a:rPr lang="ru-RU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КазНМУ</a:t>
            </a:r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96582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Итоги конкурса присуждения государственных образовательных грантов в КазНМУ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000232" y="1285860"/>
            <a:ext cx="3929090" cy="128588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1036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грантов получено по  решению государственной комиссии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 rot="2609984">
            <a:off x="2426136" y="2571271"/>
            <a:ext cx="388544" cy="977348"/>
          </a:xfrm>
          <a:prstGeom prst="downArrow">
            <a:avLst>
              <a:gd name="adj1" fmla="val 50000"/>
              <a:gd name="adj2" fmla="val 8502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rot="19012369">
            <a:off x="5449637" y="2482347"/>
            <a:ext cx="357190" cy="1036784"/>
          </a:xfrm>
          <a:prstGeom prst="downArrow">
            <a:avLst>
              <a:gd name="adj1" fmla="val 50000"/>
              <a:gd name="adj2" fmla="val 877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643570" y="3357562"/>
            <a:ext cx="2214578" cy="107157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 отказались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14348" y="3357562"/>
            <a:ext cx="2286016" cy="105727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59 (афг.) меж.госуд. соглашение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 rot="2178566">
            <a:off x="5968341" y="4373550"/>
            <a:ext cx="374385" cy="978408"/>
          </a:xfrm>
          <a:prstGeom prst="downArrow">
            <a:avLst>
              <a:gd name="adj1" fmla="val 50000"/>
              <a:gd name="adj2" fmla="val 801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9960847">
            <a:off x="1989681" y="4388534"/>
            <a:ext cx="372179" cy="978408"/>
          </a:xfrm>
          <a:prstGeom prst="downArrow">
            <a:avLst>
              <a:gd name="adj1" fmla="val 50000"/>
              <a:gd name="adj2" fmla="val 7007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43108" y="5429264"/>
            <a:ext cx="4214842" cy="100013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u="sng" dirty="0" smtClean="0">
                <a:latin typeface="Times New Roman" pitchFamily="18" charset="0"/>
                <a:cs typeface="Times New Roman" pitchFamily="18" charset="0"/>
              </a:rPr>
              <a:t>1078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государственных образовательных грантов </a:t>
            </a:r>
            <a:r>
              <a:rPr lang="kk-KZ" sz="24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512511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Среди обладателей государственных образовательных грантов,  зачисленных     в КазНМУ: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755576" y="1609416"/>
            <a:ext cx="7416824" cy="405183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99 - образовательных гранта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обладателей нагрудного знака «Алтын белгі»;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36 - образовательных гранта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победителей научных проектов и научных облимпиад;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- образовательных гранта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детей-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сирот;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3 - образовательных гранта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детей инвалидов;</a:t>
            </a:r>
          </a:p>
          <a:p>
            <a:pPr lvl="0" algn="just">
              <a:buFont typeface="Wingdings" pitchFamily="2" charset="2"/>
              <a:buChar char="q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19 абитуриентов, получившие гранты по  квоте  - диаспора;</a:t>
            </a:r>
          </a:p>
          <a:p>
            <a:pPr lvl="0" algn="just">
              <a:buFont typeface="Wingdings" pitchFamily="2" charset="2"/>
              <a:buChar char="q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288 абитуриентов – по льготе “Сельская квота”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6512511" cy="129614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2400" u="sng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зачисленных в КазНМУ 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обладателей государственных </a:t>
            </a:r>
            <a:r>
              <a:rPr lang="ru-RU" sz="2400" u="sng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грантов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по отделениям в КазНМУ</a:t>
            </a:r>
            <a:endParaRPr lang="ru-RU" sz="24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4236736160"/>
              </p:ext>
            </p:extLst>
          </p:nvPr>
        </p:nvGraphicFramePr>
        <p:xfrm>
          <a:off x="1403648" y="1628800"/>
          <a:ext cx="6480720" cy="3907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239000" cy="894382"/>
          </a:xfrm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договорной основе зачислено 156 студентов   в разрезе специальностей:</a:t>
            </a:r>
            <a:br>
              <a:rPr lang="ru-RU" sz="27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268760"/>
            <a:ext cx="7488832" cy="4824536"/>
          </a:xfrm>
        </p:spPr>
        <p:txBody>
          <a:bodyPr/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39884998"/>
              </p:ext>
            </p:extLst>
          </p:nvPr>
        </p:nvGraphicFramePr>
        <p:xfrm>
          <a:off x="755576" y="1196752"/>
          <a:ext cx="784887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785794"/>
            <a:ext cx="7920880" cy="46166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32101C"/>
                </a:solidFill>
                <a:latin typeface="Times New Roman" pitchFamily="18" charset="0"/>
                <a:cs typeface="Times New Roman" pitchFamily="18" charset="0"/>
              </a:rPr>
              <a:t>Работа приемной комиссии проводилась согласно «Типовым правилам  приема на обучение в организации образования, реализующие профессиональные учебные программы высшего образования» утвержденные постановлением Правительства РК от 19.01.2012 года №111 (с изменениями от 19.04.2012 года №487</a:t>
            </a:r>
            <a:r>
              <a:rPr lang="ru-RU" sz="2000" dirty="0" smtClean="0">
                <a:solidFill>
                  <a:srgbClr val="32101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dirty="0" smtClean="0">
              <a:solidFill>
                <a:srgbClr val="32101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Председатель приемной комиссии –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ректор университета </a:t>
            </a:r>
            <a:b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профессор А.А. </a:t>
            </a:r>
            <a:r>
              <a:rPr lang="ru-RU" sz="32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Аканов</a:t>
            </a:r>
            <a:endParaRPr lang="ru-RU" sz="3200" b="1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000" b="1" dirty="0" smtClean="0">
                <a:solidFill>
                  <a:srgbClr val="32101C"/>
                </a:solidFill>
                <a:effectLst/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b="1" dirty="0" err="1" smtClean="0">
                <a:solidFill>
                  <a:srgbClr val="32101C"/>
                </a:solidFill>
                <a:effectLst/>
                <a:latin typeface="Times New Roman" pitchFamily="18" charset="0"/>
                <a:cs typeface="Times New Roman" pitchFamily="18" charset="0"/>
              </a:rPr>
              <a:t>риемная</a:t>
            </a:r>
            <a:r>
              <a:rPr lang="ru-RU" sz="2000" b="1" dirty="0" smtClean="0">
                <a:solidFill>
                  <a:srgbClr val="32101C"/>
                </a:solidFill>
                <a:effectLst/>
                <a:latin typeface="Times New Roman" pitchFamily="18" charset="0"/>
                <a:cs typeface="Times New Roman" pitchFamily="18" charset="0"/>
              </a:rPr>
              <a:t> комиссия</a:t>
            </a:r>
            <a:r>
              <a:rPr lang="en-US" sz="2000" b="1" dirty="0" smtClean="0">
                <a:solidFill>
                  <a:srgbClr val="32101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32101C"/>
                </a:solidFill>
                <a:effectLst/>
                <a:latin typeface="Times New Roman" pitchFamily="18" charset="0"/>
                <a:cs typeface="Times New Roman" pitchFamily="18" charset="0"/>
              </a:rPr>
              <a:t> была создана </a:t>
            </a:r>
            <a:r>
              <a:rPr lang="en-US" sz="2000" b="1" dirty="0" smtClean="0">
                <a:solidFill>
                  <a:srgbClr val="32101C"/>
                </a:solidFill>
                <a:effectLst/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000" b="1" dirty="0" err="1" smtClean="0">
                <a:solidFill>
                  <a:srgbClr val="32101C"/>
                </a:solidFill>
                <a:effectLst/>
                <a:latin typeface="Times New Roman" pitchFamily="18" charset="0"/>
                <a:cs typeface="Times New Roman" pitchFamily="18" charset="0"/>
              </a:rPr>
              <a:t>огласно</a:t>
            </a:r>
            <a:r>
              <a:rPr lang="ru-RU" sz="2000" b="1" dirty="0" smtClean="0">
                <a:solidFill>
                  <a:srgbClr val="32101C"/>
                </a:solidFill>
                <a:effectLst/>
                <a:latin typeface="Times New Roman" pitchFamily="18" charset="0"/>
                <a:cs typeface="Times New Roman" pitchFamily="18" charset="0"/>
              </a:rPr>
              <a:t> приказа ректора КазНМУ </a:t>
            </a:r>
            <a:r>
              <a:rPr lang="ru-RU" sz="2000" b="1" dirty="0" err="1" smtClean="0">
                <a:solidFill>
                  <a:srgbClr val="32101C"/>
                </a:solidFill>
                <a:effectLst/>
                <a:latin typeface="Times New Roman" pitchFamily="18" charset="0"/>
                <a:cs typeface="Times New Roman" pitchFamily="18" charset="0"/>
              </a:rPr>
              <a:t>им.С.Д.Асфендиярова</a:t>
            </a:r>
            <a:r>
              <a:rPr lang="ru-RU" sz="2000" b="1" dirty="0" smtClean="0">
                <a:solidFill>
                  <a:srgbClr val="32101C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32101C"/>
                </a:solidFill>
                <a:effectLst/>
                <a:latin typeface="Times New Roman" pitchFamily="18" charset="0"/>
                <a:cs typeface="Times New Roman" pitchFamily="18" charset="0"/>
              </a:rPr>
              <a:t>(приказ № </a:t>
            </a:r>
            <a:r>
              <a:rPr lang="kk-KZ" b="1" dirty="0" smtClean="0">
                <a:solidFill>
                  <a:srgbClr val="32101C"/>
                </a:solidFill>
                <a:effectLst/>
                <a:latin typeface="Times New Roman" pitchFamily="18" charset="0"/>
                <a:cs typeface="Times New Roman" pitchFamily="18" charset="0"/>
              </a:rPr>
              <a:t> 1060л, 01.06.2012 г.</a:t>
            </a:r>
            <a:r>
              <a:rPr lang="ru-RU" b="1" dirty="0" smtClean="0">
                <a:solidFill>
                  <a:srgbClr val="32101C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dirty="0" smtClean="0">
              <a:solidFill>
                <a:srgbClr val="32101C"/>
              </a:solidFill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5"/>
                </a:solidFill>
              </a:rPr>
              <a:t>Статистический отчет по зачислению на 1 курс студентов КазНМУ им. С.Д. Асфендиярова на 2012-2013 </a:t>
            </a:r>
            <a:r>
              <a:rPr lang="ru-RU" sz="2400" dirty="0" err="1" smtClean="0">
                <a:solidFill>
                  <a:schemeClr val="accent5"/>
                </a:solidFill>
              </a:rPr>
              <a:t>уч.год</a:t>
            </a:r>
            <a:endParaRPr lang="ru-RU" sz="2400" dirty="0">
              <a:solidFill>
                <a:schemeClr val="accent5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2763548280"/>
              </p:ext>
            </p:extLst>
          </p:nvPr>
        </p:nvGraphicFramePr>
        <p:xfrm>
          <a:off x="142842" y="260651"/>
          <a:ext cx="8389597" cy="5883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2703"/>
                <a:gridCol w="496756"/>
                <a:gridCol w="473692"/>
                <a:gridCol w="610152"/>
                <a:gridCol w="533883"/>
                <a:gridCol w="457614"/>
                <a:gridCol w="686421"/>
                <a:gridCol w="533883"/>
                <a:gridCol w="457614"/>
                <a:gridCol w="436123"/>
                <a:gridCol w="588661"/>
                <a:gridCol w="729404"/>
                <a:gridCol w="762691"/>
              </a:tblGrid>
              <a:tr h="935464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Специальность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36" marR="64736" marT="0" marB="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0" lang="kk-KZ" sz="12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ГРАНТ </a:t>
                      </a:r>
                    </a:p>
                    <a:p>
                      <a:pPr algn="ctr"/>
                      <a:r>
                        <a:rPr kumimoji="0" lang="kk-KZ" sz="12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(гос.заказ</a:t>
                      </a:r>
                      <a:r>
                        <a:rPr kumimoji="0" lang="ru-RU" sz="12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</a:p>
                    <a:p>
                      <a:pPr algn="ctr"/>
                      <a:r>
                        <a:rPr kumimoji="0" lang="kk-KZ" sz="12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Пр. №463, от 09.07.2012г.)</a:t>
                      </a:r>
                      <a:endParaRPr lang="ru-RU" sz="105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Зачислено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36" marR="6473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36" marR="64736" marT="0" marB="0" anchor="ctr"/>
                </a:tc>
              </a:tr>
              <a:tr h="6275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каз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36" marR="64736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рус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36" marR="64736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36" marR="64736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бюджету (грант)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/>
                </a:tc>
                <a:tc rowSpan="2"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Договор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каз.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рус.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Афг.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37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каз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рус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29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РК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инос.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7732">
                <a:tc gridSpan="13"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latin typeface="Times New Roman" pitchFamily="18" charset="0"/>
                          <a:cs typeface="Times New Roman" pitchFamily="18" charset="0"/>
                        </a:rPr>
                        <a:t>ОЧНОЕ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33866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Times New Roman"/>
                        </a:rPr>
                        <a:t>Общая медицина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Batang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Batang"/>
                        </a:rPr>
                        <a:t>455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200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Batang"/>
                        </a:rPr>
                        <a:t>655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</a:rPr>
                        <a:t>46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21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2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59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734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</a:rPr>
                        <a:t>78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28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</a:rPr>
                        <a:t>2о/б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Times New Roman"/>
                        </a:rPr>
                        <a:t>110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latin typeface="Times New Roman"/>
                          <a:ea typeface="Times New Roman"/>
                        </a:rPr>
                        <a:t>844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77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 smtClean="0">
                          <a:latin typeface="Times New Roman"/>
                          <a:ea typeface="Times New Roman"/>
                        </a:rPr>
                        <a:t>2 англ.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75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Стоматология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Batang"/>
                        </a:rPr>
                        <a:t>50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lang="en-US" sz="1200" b="1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Times New Roman"/>
                        </a:rPr>
                        <a:t>84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77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 CYR"/>
                          <a:ea typeface="Times New Roman"/>
                        </a:rPr>
                        <a:t>Общественное </a:t>
                      </a:r>
                      <a:r>
                        <a:rPr lang="ru-RU" sz="1200" b="1" dirty="0" smtClean="0">
                          <a:latin typeface="Times New Roman CYR"/>
                          <a:ea typeface="Times New Roman"/>
                        </a:rPr>
                        <a:t>здравоохранение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35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Times New Roman"/>
                        </a:rPr>
                        <a:t>60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63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Times New Roman"/>
                        </a:rPr>
                        <a:t>65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75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 CYR"/>
                          <a:ea typeface="Times New Roman"/>
                        </a:rPr>
                        <a:t>Сестринское дело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Times New Roman"/>
                        </a:rPr>
                        <a:t> 40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37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Times New Roman"/>
                        </a:rPr>
                        <a:t>37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375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Фармация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40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Times New Roman"/>
                        </a:rPr>
                        <a:t>90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58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86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Times New Roman"/>
                        </a:rPr>
                        <a:t>90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015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latin typeface="Times New Roman CYR"/>
                          <a:ea typeface="Times New Roman"/>
                        </a:rPr>
                        <a:t>Медико-профилактическое </a:t>
                      </a:r>
                      <a:r>
                        <a:rPr lang="kk-KZ" sz="1200" b="1" dirty="0">
                          <a:latin typeface="Times New Roman CYR"/>
                          <a:ea typeface="Times New Roman"/>
                        </a:rPr>
                        <a:t>дело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35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25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Times New Roman"/>
                        </a:rPr>
                        <a:t>60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45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59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Times New Roman"/>
                        </a:rPr>
                        <a:t>59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93221231"/>
              </p:ext>
            </p:extLst>
          </p:nvPr>
        </p:nvGraphicFramePr>
        <p:xfrm>
          <a:off x="500032" y="642918"/>
          <a:ext cx="8032409" cy="5666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1648"/>
                <a:gridCol w="420212"/>
                <a:gridCol w="564150"/>
                <a:gridCol w="564150"/>
                <a:gridCol w="483558"/>
                <a:gridCol w="483546"/>
                <a:gridCol w="617878"/>
                <a:gridCol w="752213"/>
                <a:gridCol w="483542"/>
                <a:gridCol w="617878"/>
                <a:gridCol w="617878"/>
                <a:gridCol w="617878"/>
                <a:gridCol w="617878"/>
              </a:tblGrid>
              <a:tr h="1011119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err="1" smtClean="0">
                          <a:latin typeface="Times New Roman"/>
                          <a:ea typeface="Calibri"/>
                          <a:cs typeface="Times New Roman"/>
                        </a:rPr>
                        <a:t>Специаль-ность</a:t>
                      </a:r>
                      <a:endParaRPr lang="ru-RU" sz="14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36" marR="64736" marT="0" marB="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0" lang="kk-KZ" sz="12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ГРАНТ </a:t>
                      </a:r>
                    </a:p>
                    <a:p>
                      <a:pPr algn="ctr"/>
                      <a:r>
                        <a:rPr kumimoji="0" lang="kk-KZ" sz="12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(гос.заказ</a:t>
                      </a:r>
                      <a:r>
                        <a:rPr kumimoji="0" lang="ru-RU" sz="12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</a:p>
                    <a:p>
                      <a:pPr algn="ctr"/>
                      <a:r>
                        <a:rPr kumimoji="0" lang="kk-KZ" sz="12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Пр. №463, от 09.07.2012г.)</a:t>
                      </a:r>
                      <a:endParaRPr lang="ru-RU" sz="105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Зачислено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36" marR="64736" marT="0" marB="0" anchor="ctr"/>
                </a:tc>
              </a:tr>
              <a:tr h="6782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Times New Roman"/>
                          <a:ea typeface="Calibri"/>
                          <a:cs typeface="Times New Roman"/>
                        </a:rPr>
                        <a:t>каз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36" marR="64736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рус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4736" marR="64736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бюджету (грант)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Договор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8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каз.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рус.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Афг.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каз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рус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всего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4736" marR="6473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12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РК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736" marR="64736" marT="0" marB="0"/>
                </a:tc>
                <a:tc>
                  <a:txBody>
                    <a:bodyPr/>
                    <a:lstStyle/>
                    <a:p>
                      <a:r>
                        <a:rPr lang="kk-KZ" sz="12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инос.</a:t>
                      </a:r>
                      <a:endParaRPr lang="ru-RU" sz="12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736" marR="64736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796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b="0" dirty="0" smtClean="0">
                          <a:latin typeface="Times New Roman CYR"/>
                          <a:ea typeface="Times New Roman"/>
                        </a:rPr>
                        <a:t>Технология фармацевти-ческого </a:t>
                      </a:r>
                      <a:r>
                        <a:rPr lang="kk-KZ" sz="1400" b="0" dirty="0">
                          <a:latin typeface="Times New Roman CYR"/>
                          <a:ea typeface="Times New Roman"/>
                        </a:rPr>
                        <a:t>производство</a:t>
                      </a:r>
                      <a:endParaRPr lang="ru-RU" sz="14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28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56210" algn="ctr"/>
                        </a:tabLs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	</a:t>
                      </a:r>
                      <a:r>
                        <a:rPr lang="en-US" sz="12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34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Times New Roman"/>
                        </a:rPr>
                        <a:t>34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2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b="0" dirty="0">
                          <a:latin typeface="Times New Roman"/>
                          <a:ea typeface="Times New Roman"/>
                        </a:rPr>
                        <a:t>Менеджмент</a:t>
                      </a:r>
                      <a:endParaRPr lang="ru-RU" sz="14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1200" b="1"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21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25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b="1" dirty="0">
                          <a:latin typeface="Times New Roman"/>
                          <a:ea typeface="Times New Roman"/>
                        </a:rPr>
                        <a:t>Всего: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dirty="0">
                          <a:latin typeface="Times New Roman"/>
                          <a:ea typeface="Times New Roman"/>
                        </a:rPr>
                        <a:t>630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>
                          <a:latin typeface="Times New Roman"/>
                          <a:ea typeface="Times New Roman"/>
                        </a:rPr>
                        <a:t>325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Times New Roman"/>
                        </a:rPr>
                        <a:t>955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55206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</a:rPr>
                        <a:t>Льготы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200" dirty="0" smtClean="0">
                          <a:latin typeface="Times New Roman"/>
                          <a:ea typeface="Times New Roman"/>
                        </a:rPr>
                        <a:t>45</a:t>
                      </a:r>
                      <a:endParaRPr lang="ru-RU" sz="12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k-KZ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2877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</a:rPr>
                        <a:t>1000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</a:rPr>
                        <a:t>706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</a:rPr>
                        <a:t>313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</a:rPr>
                        <a:t>59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</a:rPr>
                        <a:t>1078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latin typeface="Times New Roman"/>
                          <a:ea typeface="Times New Roman"/>
                        </a:rPr>
                        <a:t>99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</a:rPr>
                        <a:t>50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</a:rPr>
                        <a:t>156</a:t>
                      </a:r>
                      <a:endParaRPr lang="ru-RU" sz="14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dirty="0" smtClean="0">
                          <a:latin typeface="Times New Roman"/>
                          <a:ea typeface="Times New Roman"/>
                        </a:rPr>
                        <a:t>1234</a:t>
                      </a:r>
                      <a:endParaRPr lang="ru-RU" sz="1400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4057576560"/>
              </p:ext>
            </p:extLst>
          </p:nvPr>
        </p:nvGraphicFramePr>
        <p:xfrm>
          <a:off x="357158" y="500042"/>
          <a:ext cx="7643866" cy="6072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1691161495"/>
              </p:ext>
            </p:extLst>
          </p:nvPr>
        </p:nvGraphicFramePr>
        <p:xfrm>
          <a:off x="899592" y="908720"/>
          <a:ext cx="7248128" cy="4552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xmlns="" val="2403831260"/>
              </p:ext>
            </p:extLst>
          </p:nvPr>
        </p:nvGraphicFramePr>
        <p:xfrm>
          <a:off x="1043608" y="692696"/>
          <a:ext cx="7776864" cy="4768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0" y="1857364"/>
            <a:ext cx="5786478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i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6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66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внимание! </a:t>
            </a:r>
            <a:endParaRPr lang="ru-RU" sz="6600" i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403648" y="404664"/>
            <a:ext cx="6512511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Работа приемной комиссии </a:t>
            </a:r>
            <a:r>
              <a:rPr lang="kk-KZ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проводи</a:t>
            </a:r>
            <a:r>
              <a:rPr lang="ru-RU" sz="24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лась</a:t>
            </a:r>
            <a:r>
              <a:rPr lang="ru-RU" sz="2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по следующему плану:</a:t>
            </a:r>
            <a:endParaRPr lang="ru-RU" sz="24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3"/>
          </p:nvPr>
        </p:nvSpPr>
        <p:spPr>
          <a:xfrm>
            <a:off x="1187624" y="1412776"/>
            <a:ext cx="7200800" cy="3888432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  <a:prstDash val="sysDot"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50800" dist="38100" dir="16200000" rotWithShape="0">
              <a:prstClr val="black">
                <a:alpha val="40000"/>
              </a:prstClr>
            </a:outerShdw>
            <a:softEdge rad="12700"/>
          </a:effectLst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kk-KZ" sz="4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этап – формирование контингента абитуриентов на комплексное тестирование и проведение комплексного тестирования (с 19-20 июля 2012 года). </a:t>
            </a:r>
            <a:endParaRPr lang="en-US" sz="4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этап – формирование контингента абитуриентов для участия в конкурсе на присуждение государственных образовательных грантов (с 23 – 31 июля 2012г.)</a:t>
            </a:r>
            <a:endParaRPr lang="en-US" sz="4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 этап – зачисление в число студентов КазНМУ (с 10 по 25 августа 2012г.)</a:t>
            </a:r>
            <a:endParaRPr lang="en-US" sz="4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400" dirty="0" smtClean="0">
                <a:solidFill>
                  <a:srgbClr val="130BBD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 smtClean="0">
                <a:solidFill>
                  <a:srgbClr val="130BBD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124744"/>
            <a:ext cx="7286676" cy="4247317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indent="457200" algn="just"/>
            <a:r>
              <a:rPr lang="ru-RU" sz="3000" dirty="0">
                <a:solidFill>
                  <a:srgbClr val="32101C"/>
                </a:solidFill>
                <a:latin typeface="Times New Roman" pitchFamily="18" charset="0"/>
                <a:cs typeface="Times New Roman" pitchFamily="18" charset="0"/>
              </a:rPr>
              <a:t>В 201</a:t>
            </a:r>
            <a:r>
              <a:rPr lang="en-US" sz="3000" dirty="0">
                <a:solidFill>
                  <a:srgbClr val="32101C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000" dirty="0">
                <a:solidFill>
                  <a:srgbClr val="32101C"/>
                </a:solidFill>
                <a:latin typeface="Times New Roman" pitchFamily="18" charset="0"/>
                <a:cs typeface="Times New Roman" pitchFamily="18" charset="0"/>
              </a:rPr>
              <a:t> году КазНМУ им. С.Д.Асфендиярова  был линейным ВУЗом, осуществляющим прием заявлений абитуриентов на комплексное </a:t>
            </a:r>
            <a:r>
              <a:rPr lang="ru-RU" sz="3000" dirty="0" smtClean="0">
                <a:solidFill>
                  <a:srgbClr val="32101C"/>
                </a:solidFill>
                <a:latin typeface="Times New Roman" pitchFamily="18" charset="0"/>
                <a:cs typeface="Times New Roman" pitchFamily="18" charset="0"/>
              </a:rPr>
              <a:t>тести</a:t>
            </a:r>
            <a:r>
              <a:rPr lang="en-US" sz="3000" dirty="0" smtClean="0">
                <a:solidFill>
                  <a:srgbClr val="32101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000" dirty="0" err="1" smtClean="0">
                <a:solidFill>
                  <a:srgbClr val="32101C"/>
                </a:solidFill>
                <a:latin typeface="Times New Roman" pitchFamily="18" charset="0"/>
                <a:cs typeface="Times New Roman" pitchFamily="18" charset="0"/>
              </a:rPr>
              <a:t>рование</a:t>
            </a:r>
            <a:r>
              <a:rPr lang="ru-RU" sz="3000" dirty="0" smtClean="0">
                <a:solidFill>
                  <a:srgbClr val="32101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>
                <a:solidFill>
                  <a:srgbClr val="32101C"/>
                </a:solidFill>
                <a:latin typeface="Times New Roman" pitchFamily="18" charset="0"/>
                <a:cs typeface="Times New Roman" pitchFamily="18" charset="0"/>
              </a:rPr>
              <a:t>(ВПЗ-026) при базовом ВУЗе Казахском Национальном Техническом Университете им. К.И.Сатпаева (КазНТУ), ВПТ-029, где проводилось комплексное  тестирование.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39000" cy="571504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КазНМУ в 20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kk-KZ" sz="2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-20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kk-KZ" sz="2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учебном году проводит подготовку специалистов</a:t>
            </a:r>
            <a:endParaRPr lang="ru-RU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3868520903"/>
              </p:ext>
            </p:extLst>
          </p:nvPr>
        </p:nvGraphicFramePr>
        <p:xfrm>
          <a:off x="500033" y="928669"/>
          <a:ext cx="7429552" cy="5685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5251"/>
                <a:gridCol w="3508741"/>
                <a:gridCol w="1110312"/>
                <a:gridCol w="1875248"/>
              </a:tblGrid>
              <a:tr h="300975">
                <a:tc gridSpan="4"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СПЕЦИАЛЬНОСТИ ВЫСШЕГО СПЕЦИАЛЬНОГО ОБРАЗОВАНИЯ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1170">
                <a:tc gridSpan="2"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Сроки обучения (лет)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223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ctr"/>
                </a:tc>
                <a:tc>
                  <a:txBody>
                    <a:bodyPr/>
                    <a:lstStyle/>
                    <a:p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</a:t>
                      </a:r>
                      <a:r>
                        <a:rPr kumimoji="0" lang="kk-KZ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азвание специальности 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kk-KZ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(форма обучения)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Без права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клинической практики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 правом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клинической практики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ctr"/>
                </a:tc>
              </a:tr>
              <a:tr h="3009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5В130100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Общая медицина (очное)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5+2</a:t>
                      </a:r>
                      <a:endParaRPr lang="ru-RU" sz="1400" dirty="0"/>
                    </a:p>
                  </a:txBody>
                  <a:tcPr/>
                </a:tc>
              </a:tr>
              <a:tr h="3009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5В130200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Стоматология (очное)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5+1</a:t>
                      </a:r>
                      <a:endParaRPr lang="ru-RU" sz="1400" dirty="0"/>
                    </a:p>
                  </a:txBody>
                  <a:tcPr/>
                </a:tc>
              </a:tr>
              <a:tr h="541754">
                <a:tc gridSpan="4"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СПЕЦИАЛЬНОСТИ БАКАЛАВРИАТА</a:t>
                      </a:r>
                    </a:p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Здравоохранение и социальное обеспечение (медицина)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009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5В110200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Общественное здравоохранение (очное)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  <a:tr h="3009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5В110300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Фармация (очное)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  <a:tr h="3009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5В110400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Медико-профилактическое дело (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очн</a:t>
                      </a: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ое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  <a:tr h="3009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5В110100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Сестринское дело (очное)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  <a:tr h="283418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СОЦИАЛЬНЫЕ НАУКИ И БИЗНЕС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30" marR="36830" marT="36830" marB="3683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09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5В050700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 Менеджмент (очное и </a:t>
                      </a:r>
                      <a:r>
                        <a:rPr lang="kk-KZ" sz="1400" dirty="0">
                          <a:latin typeface="Times New Roman"/>
                          <a:ea typeface="Times New Roman"/>
                          <a:cs typeface="Times New Roman"/>
                        </a:rPr>
                        <a:t>сокращенно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е*) 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k-KZ" sz="1400" dirty="0" smtClean="0"/>
                        <a:t>4 ; 2 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3418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ТЕХНИЧЕСКИЕ НАУКИ И ТЕХНОЛОГИИ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30" marR="36830" marT="36830" marB="3683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4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5В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074800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Технология фармацевтического производства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30" marR="36830" marT="36830" marB="3683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6771">
                <a:tc gridSpan="4"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kumimoji="0" lang="ru-RU" sz="1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Примечание:</a:t>
                      </a:r>
                      <a:r>
                        <a:rPr kumimoji="0" lang="ru-RU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Менеджмент сокращенное очное обучение на базе высшего образования.</a:t>
                      </a:r>
                      <a:endParaRPr lang="ru-RU" sz="2400" i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6830" marR="36830" marT="36830" marB="3683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6830" marR="36830" marT="36830" marB="3683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Autofit/>
          </a:bodyPr>
          <a:lstStyle/>
          <a:p>
            <a:pPr algn="ctr"/>
            <a:r>
              <a:rPr lang="kk-KZ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Результаты комплексного тестирования (235 чел.) </a:t>
            </a:r>
            <a:br>
              <a:rPr lang="kk-KZ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19-20 июля 2012 г.</a:t>
            </a:r>
            <a:endParaRPr lang="ru-RU" sz="20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569183483"/>
              </p:ext>
            </p:extLst>
          </p:nvPr>
        </p:nvGraphicFramePr>
        <p:xfrm>
          <a:off x="899592" y="1196752"/>
          <a:ext cx="7239000" cy="5241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242048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ІІ этап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 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контингента  абитуриентов для участия в конкурсе  на присвоение государственных образовательных грантов </a:t>
            </a:r>
            <a:r>
              <a:rPr lang="ru-RU" sz="2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1712645797"/>
              </p:ext>
            </p:extLst>
          </p:nvPr>
        </p:nvGraphicFramePr>
        <p:xfrm>
          <a:off x="1187624" y="1700808"/>
          <a:ext cx="727280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11560" y="692696"/>
            <a:ext cx="7560840" cy="4968552"/>
          </a:xfrm>
        </p:spPr>
        <p:txBody>
          <a:bodyPr>
            <a:noAutofit/>
          </a:bodyPr>
          <a:lstStyle/>
          <a:p>
            <a:pPr algn="ctr"/>
            <a:r>
              <a:rPr lang="kk-KZ" sz="36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2012 году к участию в конкурсе на присуждение государственного образовательного гранта и          на платное отделение                     в НАЦИОНАЛЬНЫЕ ВУЗЫ     были допущены Абитуриенты  </a:t>
            </a:r>
            <a:r>
              <a:rPr lang="en-US" sz="36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kk-KZ" sz="36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баллами по сертификату           не менее 70 </a:t>
            </a:r>
            <a:r>
              <a:rPr lang="kk-KZ" sz="3600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3600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571480"/>
            <a:ext cx="6527648" cy="5089768"/>
          </a:xfrm>
        </p:spPr>
        <p:txBody>
          <a:bodyPr>
            <a:normAutofit/>
          </a:bodyPr>
          <a:lstStyle/>
          <a:p>
            <a:pPr algn="ctr">
              <a:lnSpc>
                <a:spcPts val="4100"/>
              </a:lnSpc>
            </a:pPr>
            <a:r>
              <a:rPr lang="kk-KZ" dirty="0" smtClean="0"/>
              <a:t> </a:t>
            </a:r>
            <a:r>
              <a:rPr lang="kk-KZ" sz="4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Прием Иностранных граждан на платной основе проводился в виде собеседования по биологии/химии и психологического тестирования, в т.ч. режиме “онлайн”</a:t>
            </a:r>
            <a:endParaRPr lang="ru-RU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445</TotalTime>
  <Words>1202</Words>
  <Application>Microsoft Office PowerPoint</Application>
  <PresentationFormat>Экран (4:3)</PresentationFormat>
  <Paragraphs>557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Воздушный поток</vt:lpstr>
      <vt:lpstr>Слайд 1</vt:lpstr>
      <vt:lpstr>Слайд 2</vt:lpstr>
      <vt:lpstr>Работа приемной комиссии проводилась по следующему плану:</vt:lpstr>
      <vt:lpstr>Слайд 4</vt:lpstr>
      <vt:lpstr>КазНМУ в 2012-2013 учебном году проводит подготовку специалистов</vt:lpstr>
      <vt:lpstr>Результаты комплексного тестирования (235 чел.)  19-20 июля 2012 г.</vt:lpstr>
      <vt:lpstr>ІІ этап  Формирование  контингента  абитуриентов для участия в конкурсе  на присвоение государственных образовательных грантов               </vt:lpstr>
      <vt:lpstr>В 2012 году к участию в конкурсе на присуждение государственного образовательного гранта и          на платное отделение                     в НАЦИОНАЛЬНЫЕ ВУЗЫ     были допущены Абитуриенты                с баллами по сертификату           не менее 70  </vt:lpstr>
      <vt:lpstr> Прием Иностранных граждан на платной основе проводился в виде собеседования по биологии/химии и психологического тестирования, в т.ч. режиме “онлайн”</vt:lpstr>
      <vt:lpstr>Объем образовательных грантов на подготовку специалистов  с высшим медицинским и фармацевтическим образованием для КазНМУ  ИМ. С.Д.Асфендиярова  на 2012-2013 учебный год</vt:lpstr>
      <vt:lpstr>Конкурс на медицинские и немедицинские специальности Республики Казахстан </vt:lpstr>
      <vt:lpstr>III этап Зачисление в число студентов КазНМУ</vt:lpstr>
      <vt:lpstr>Слайд 13</vt:lpstr>
      <vt:lpstr>Слайд 14</vt:lpstr>
      <vt:lpstr>  Зачислено в КазНМУ </vt:lpstr>
      <vt:lpstr>Итоги конкурса присуждения государственных образовательных грантов в КазНМУ</vt:lpstr>
      <vt:lpstr>Среди обладателей государственных образовательных грантов,  зачисленных     в КазНМУ:</vt:lpstr>
      <vt:lpstr>Количество зачисленных в КазНМУ  обладателей государственных грантов       по отделениям в КазНМУ</vt:lpstr>
      <vt:lpstr>На договорной основе зачислено 156 студентов   в разрезе специальностей: </vt:lpstr>
      <vt:lpstr>Статистический отчет по зачислению на 1 курс студентов КазНМУ им. С.Д. Асфендиярова на 2012-2013 уч.год</vt:lpstr>
      <vt:lpstr>Слайд 21</vt:lpstr>
      <vt:lpstr>Слайд 22</vt:lpstr>
      <vt:lpstr>Слайд 23</vt:lpstr>
      <vt:lpstr>Слайд 24</vt:lpstr>
      <vt:lpstr>Слайд 25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GGFFF</dc:creator>
  <cp:lastModifiedBy>GGFFF</cp:lastModifiedBy>
  <cp:revision>84</cp:revision>
  <dcterms:created xsi:type="dcterms:W3CDTF">2012-09-14T04:24:09Z</dcterms:created>
  <dcterms:modified xsi:type="dcterms:W3CDTF">2012-09-25T04:36:56Z</dcterms:modified>
</cp:coreProperties>
</file>