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331" r:id="rId3"/>
    <p:sldId id="328" r:id="rId4"/>
    <p:sldId id="329" r:id="rId5"/>
    <p:sldId id="330" r:id="rId6"/>
    <p:sldId id="332" r:id="rId7"/>
    <p:sldId id="333" r:id="rId8"/>
    <p:sldId id="334" r:id="rId9"/>
    <p:sldId id="335" r:id="rId10"/>
    <p:sldId id="280" r:id="rId11"/>
    <p:sldId id="283" r:id="rId12"/>
    <p:sldId id="305" r:id="rId13"/>
    <p:sldId id="271" r:id="rId14"/>
    <p:sldId id="314" r:id="rId15"/>
    <p:sldId id="315" r:id="rId16"/>
    <p:sldId id="316" r:id="rId17"/>
    <p:sldId id="317" r:id="rId18"/>
    <p:sldId id="300" r:id="rId19"/>
    <p:sldId id="286" r:id="rId20"/>
    <p:sldId id="301" r:id="rId21"/>
    <p:sldId id="287" r:id="rId22"/>
    <p:sldId id="320" r:id="rId23"/>
    <p:sldId id="311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5" r:id="rId33"/>
    <p:sldId id="347" r:id="rId34"/>
    <p:sldId id="348" r:id="rId35"/>
    <p:sldId id="344" r:id="rId36"/>
    <p:sldId id="346" r:id="rId37"/>
    <p:sldId id="350" r:id="rId38"/>
    <p:sldId id="349" r:id="rId39"/>
    <p:sldId id="299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ладелец" initials="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4017E-992E-4C89-96FA-B4089551521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CDFFDEE-6432-4E28-B363-D24531723712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rgbClr val="7030A0"/>
              </a:solidFill>
            </a:rPr>
            <a:t>Инструктивное письмо № 6 «По  разработке учебно-методической документации на кафедрах  медицинских и фармацевтических вузов РК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rgbClr val="7030A0"/>
              </a:solidFill>
            </a:rPr>
            <a:t>ГОСО – 2006», Астана 2007</a:t>
          </a:r>
          <a:endParaRPr lang="ru-RU" sz="2400" b="1" i="0" spc="0" dirty="0">
            <a:solidFill>
              <a:srgbClr val="7030A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B89EFE8-139D-46F8-80A2-1FFE8F1AC03D}" type="parTrans" cxnId="{F615FA7D-CECB-428A-8406-5EED1B33990B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BE36FBE-E32F-4B28-A372-7A1D4BC5914E}" type="sibTrans" cxnId="{F615FA7D-CECB-428A-8406-5EED1B33990B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C1A0B20-7F97-45DD-A71D-469B3F692D9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/>
            <a:t>Документированная процедура качества: управление документацией (утверждена приказом ректора </a:t>
          </a:r>
          <a:r>
            <a:rPr lang="ru-RU" sz="2400" b="1" dirty="0" err="1" smtClean="0"/>
            <a:t>КазНМУ</a:t>
          </a:r>
          <a:r>
            <a:rPr lang="ru-RU" sz="2400" b="1" dirty="0" smtClean="0"/>
            <a:t> № 360 от 21.06.2010г.</a:t>
          </a:r>
          <a:endParaRPr lang="ru-RU" sz="2400" b="1" i="0" spc="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60E4A9E-5D63-4D49-A047-01AE5096A52E}" type="parTrans" cxnId="{4C69A5A1-BFC5-48AF-98BA-A332DD4E8931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9C525B-76A8-463E-8D1D-F52B683C2E2B}" type="sibTrans" cxnId="{4C69A5A1-BFC5-48AF-98BA-A332DD4E8931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D51D06B-5062-46F6-9B9A-80889982408C}">
      <dgm:prSet phldrT="[Текст]" custT="1"/>
      <dgm:spPr/>
      <dgm:t>
        <a:bodyPr/>
        <a:lstStyle/>
        <a:p>
          <a:endParaRPr lang="ru-RU" sz="1800" b="1" i="0" spc="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4F1DCA0-AD4F-45C8-8DC9-65CEACDE37F1}" type="sibTrans" cxnId="{07827ADC-C426-4A06-BB1F-A7218184CCCD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B16E6D4-4545-4683-B55D-B06C1BF9B8AC}" type="parTrans" cxnId="{07827ADC-C426-4A06-BB1F-A7218184CCCD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27386A1-E35A-46CB-96A2-95136F0E3DEA}" type="pres">
      <dgm:prSet presAssocID="{AD74017E-992E-4C89-96FA-B408955152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C1F323-C40E-4706-9316-25AAEDDBF73B}" type="pres">
      <dgm:prSet presAssocID="{3CDFFDEE-6432-4E28-B363-D24531723712}" presName="parentLin" presStyleCnt="0"/>
      <dgm:spPr/>
    </dgm:pt>
    <dgm:pt modelId="{DE37A1B9-A494-4339-ACDE-9A3672DE5693}" type="pres">
      <dgm:prSet presAssocID="{3CDFFDEE-6432-4E28-B363-D245317237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73DB67E-1A68-4F63-9520-2BA14B3CA27E}" type="pres">
      <dgm:prSet presAssocID="{3CDFFDEE-6432-4E28-B363-D24531723712}" presName="parentText" presStyleLbl="node1" presStyleIdx="0" presStyleCnt="3" custScaleX="150191" custScaleY="3021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15312-311D-4128-AD4D-2A890782E07F}" type="pres">
      <dgm:prSet presAssocID="{3CDFFDEE-6432-4E28-B363-D24531723712}" presName="negativeSpace" presStyleCnt="0"/>
      <dgm:spPr/>
    </dgm:pt>
    <dgm:pt modelId="{008A0091-E703-4495-9E02-0AAE613A1010}" type="pres">
      <dgm:prSet presAssocID="{3CDFFDEE-6432-4E28-B363-D24531723712}" presName="childText" presStyleLbl="conFgAcc1" presStyleIdx="0" presStyleCnt="3" custLinFactNeighborY="18893">
        <dgm:presLayoutVars>
          <dgm:bulletEnabled val="1"/>
        </dgm:presLayoutVars>
      </dgm:prSet>
      <dgm:spPr/>
    </dgm:pt>
    <dgm:pt modelId="{AE2CFA39-4442-404D-84C7-75124250198A}" type="pres">
      <dgm:prSet presAssocID="{ABE36FBE-E32F-4B28-A372-7A1D4BC5914E}" presName="spaceBetweenRectangles" presStyleCnt="0"/>
      <dgm:spPr/>
    </dgm:pt>
    <dgm:pt modelId="{75C59EF1-9E5A-4E0B-9576-015B28535464}" type="pres">
      <dgm:prSet presAssocID="{8D51D06B-5062-46F6-9B9A-80889982408C}" presName="parentLin" presStyleCnt="0"/>
      <dgm:spPr/>
    </dgm:pt>
    <dgm:pt modelId="{BB8B8C7C-BCF6-42B2-AE60-7D835A20CDE3}" type="pres">
      <dgm:prSet presAssocID="{8D51D06B-5062-46F6-9B9A-8088998240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7660219-1578-4F5A-A0BA-02D386D76B53}" type="pres">
      <dgm:prSet presAssocID="{8D51D06B-5062-46F6-9B9A-80889982408C}" presName="parentText" presStyleLbl="node1" presStyleIdx="1" presStyleCnt="3" custFlipVert="1" custScaleX="2169" custScaleY="8480" custLinFactX="117268" custLinFactY="-20369" custLinFactNeighborX="2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7C35A-02F8-42C5-B777-6B74E09D0B01}" type="pres">
      <dgm:prSet presAssocID="{8D51D06B-5062-46F6-9B9A-80889982408C}" presName="negativeSpace" presStyleCnt="0"/>
      <dgm:spPr/>
    </dgm:pt>
    <dgm:pt modelId="{3EAA361B-FC50-479E-B1A0-89AD590AC528}" type="pres">
      <dgm:prSet presAssocID="{8D51D06B-5062-46F6-9B9A-80889982408C}" presName="childText" presStyleLbl="conFgAcc1" presStyleIdx="1" presStyleCnt="3" custLinFactNeighborY="24199">
        <dgm:presLayoutVars>
          <dgm:bulletEnabled val="1"/>
        </dgm:presLayoutVars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FFFD4A0-47DE-4D7B-BF98-BF4435E30437}" type="pres">
      <dgm:prSet presAssocID="{74F1DCA0-AD4F-45C8-8DC9-65CEACDE37F1}" presName="spaceBetweenRectangles" presStyleCnt="0"/>
      <dgm:spPr/>
    </dgm:pt>
    <dgm:pt modelId="{63AA1E25-844E-4F67-99D2-1E90ECD9F113}" type="pres">
      <dgm:prSet presAssocID="{EC1A0B20-7F97-45DD-A71D-469B3F692D9F}" presName="parentLin" presStyleCnt="0"/>
      <dgm:spPr/>
    </dgm:pt>
    <dgm:pt modelId="{41FEB93A-FF29-4ECC-9C56-7401BE11B78B}" type="pres">
      <dgm:prSet presAssocID="{EC1A0B20-7F97-45DD-A71D-469B3F692D9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C2CBAAA-3F78-4491-8AA4-B69417327628}" type="pres">
      <dgm:prSet presAssocID="{EC1A0B20-7F97-45DD-A71D-469B3F692D9F}" presName="parentText" presStyleLbl="node1" presStyleIdx="2" presStyleCnt="3" custScaleX="142997" custScaleY="2417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67F16-F9E1-49BA-856C-17728932ECD0}" type="pres">
      <dgm:prSet presAssocID="{EC1A0B20-7F97-45DD-A71D-469B3F692D9F}" presName="negativeSpace" presStyleCnt="0"/>
      <dgm:spPr/>
    </dgm:pt>
    <dgm:pt modelId="{C0D778A1-37E5-4A11-8758-AD6F0B475E74}" type="pres">
      <dgm:prSet presAssocID="{EC1A0B20-7F97-45DD-A71D-469B3F692D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615FA7D-CECB-428A-8406-5EED1B33990B}" srcId="{AD74017E-992E-4C89-96FA-B40895515212}" destId="{3CDFFDEE-6432-4E28-B363-D24531723712}" srcOrd="0" destOrd="0" parTransId="{3B89EFE8-139D-46F8-80A2-1FFE8F1AC03D}" sibTransId="{ABE36FBE-E32F-4B28-A372-7A1D4BC5914E}"/>
    <dgm:cxn modelId="{67844ED0-7888-43E6-99B3-CAEDA7256A73}" type="presOf" srcId="{3CDFFDEE-6432-4E28-B363-D24531723712}" destId="{DE37A1B9-A494-4339-ACDE-9A3672DE5693}" srcOrd="0" destOrd="0" presId="urn:microsoft.com/office/officeart/2005/8/layout/list1"/>
    <dgm:cxn modelId="{A1847B3D-D582-43DC-8276-E2585E76A2A6}" type="presOf" srcId="{3CDFFDEE-6432-4E28-B363-D24531723712}" destId="{773DB67E-1A68-4F63-9520-2BA14B3CA27E}" srcOrd="1" destOrd="0" presId="urn:microsoft.com/office/officeart/2005/8/layout/list1"/>
    <dgm:cxn modelId="{3BBF950A-E984-4994-AA05-EA232E6BA1E8}" type="presOf" srcId="{EC1A0B20-7F97-45DD-A71D-469B3F692D9F}" destId="{41FEB93A-FF29-4ECC-9C56-7401BE11B78B}" srcOrd="0" destOrd="0" presId="urn:microsoft.com/office/officeart/2005/8/layout/list1"/>
    <dgm:cxn modelId="{F35AC0D9-17E0-41A2-8234-606B2612C6FC}" type="presOf" srcId="{8D51D06B-5062-46F6-9B9A-80889982408C}" destId="{67660219-1578-4F5A-A0BA-02D386D76B53}" srcOrd="1" destOrd="0" presId="urn:microsoft.com/office/officeart/2005/8/layout/list1"/>
    <dgm:cxn modelId="{05B2635D-9C31-480C-96C8-C4EEADC3F6D1}" type="presOf" srcId="{8D51D06B-5062-46F6-9B9A-80889982408C}" destId="{BB8B8C7C-BCF6-42B2-AE60-7D835A20CDE3}" srcOrd="0" destOrd="0" presId="urn:microsoft.com/office/officeart/2005/8/layout/list1"/>
    <dgm:cxn modelId="{2C24FA20-33CF-4040-A828-23856B736AE2}" type="presOf" srcId="{AD74017E-992E-4C89-96FA-B40895515212}" destId="{927386A1-E35A-46CB-96A2-95136F0E3DEA}" srcOrd="0" destOrd="0" presId="urn:microsoft.com/office/officeart/2005/8/layout/list1"/>
    <dgm:cxn modelId="{BD0FCCC0-B91B-4C84-B050-F89319D45789}" type="presOf" srcId="{EC1A0B20-7F97-45DD-A71D-469B3F692D9F}" destId="{BC2CBAAA-3F78-4491-8AA4-B69417327628}" srcOrd="1" destOrd="0" presId="urn:microsoft.com/office/officeart/2005/8/layout/list1"/>
    <dgm:cxn modelId="{07827ADC-C426-4A06-BB1F-A7218184CCCD}" srcId="{AD74017E-992E-4C89-96FA-B40895515212}" destId="{8D51D06B-5062-46F6-9B9A-80889982408C}" srcOrd="1" destOrd="0" parTransId="{CB16E6D4-4545-4683-B55D-B06C1BF9B8AC}" sibTransId="{74F1DCA0-AD4F-45C8-8DC9-65CEACDE37F1}"/>
    <dgm:cxn modelId="{4C69A5A1-BFC5-48AF-98BA-A332DD4E8931}" srcId="{AD74017E-992E-4C89-96FA-B40895515212}" destId="{EC1A0B20-7F97-45DD-A71D-469B3F692D9F}" srcOrd="2" destOrd="0" parTransId="{460E4A9E-5D63-4D49-A047-01AE5096A52E}" sibTransId="{389C525B-76A8-463E-8D1D-F52B683C2E2B}"/>
    <dgm:cxn modelId="{A5B2D87A-C413-444F-BFAF-9E627AF0FBA2}" type="presParOf" srcId="{927386A1-E35A-46CB-96A2-95136F0E3DEA}" destId="{1DC1F323-C40E-4706-9316-25AAEDDBF73B}" srcOrd="0" destOrd="0" presId="urn:microsoft.com/office/officeart/2005/8/layout/list1"/>
    <dgm:cxn modelId="{45C9F3A8-BE5F-4120-9EE9-378D91561C91}" type="presParOf" srcId="{1DC1F323-C40E-4706-9316-25AAEDDBF73B}" destId="{DE37A1B9-A494-4339-ACDE-9A3672DE5693}" srcOrd="0" destOrd="0" presId="urn:microsoft.com/office/officeart/2005/8/layout/list1"/>
    <dgm:cxn modelId="{4F88694C-7FEC-4340-8ADF-7B4CB1BBCA74}" type="presParOf" srcId="{1DC1F323-C40E-4706-9316-25AAEDDBF73B}" destId="{773DB67E-1A68-4F63-9520-2BA14B3CA27E}" srcOrd="1" destOrd="0" presId="urn:microsoft.com/office/officeart/2005/8/layout/list1"/>
    <dgm:cxn modelId="{1843505E-AC82-41AC-BCD9-5FBD762CF846}" type="presParOf" srcId="{927386A1-E35A-46CB-96A2-95136F0E3DEA}" destId="{C2B15312-311D-4128-AD4D-2A890782E07F}" srcOrd="1" destOrd="0" presId="urn:microsoft.com/office/officeart/2005/8/layout/list1"/>
    <dgm:cxn modelId="{90FA7B1A-2CEE-48D7-9601-83B50A47B5EA}" type="presParOf" srcId="{927386A1-E35A-46CB-96A2-95136F0E3DEA}" destId="{008A0091-E703-4495-9E02-0AAE613A1010}" srcOrd="2" destOrd="0" presId="urn:microsoft.com/office/officeart/2005/8/layout/list1"/>
    <dgm:cxn modelId="{5305845D-141D-40A0-A36B-7E751644A122}" type="presParOf" srcId="{927386A1-E35A-46CB-96A2-95136F0E3DEA}" destId="{AE2CFA39-4442-404D-84C7-75124250198A}" srcOrd="3" destOrd="0" presId="urn:microsoft.com/office/officeart/2005/8/layout/list1"/>
    <dgm:cxn modelId="{17B0EA82-01E8-4954-80BB-637EFD14607A}" type="presParOf" srcId="{927386A1-E35A-46CB-96A2-95136F0E3DEA}" destId="{75C59EF1-9E5A-4E0B-9576-015B28535464}" srcOrd="4" destOrd="0" presId="urn:microsoft.com/office/officeart/2005/8/layout/list1"/>
    <dgm:cxn modelId="{8A130B44-F018-4231-B76E-95270DD822FD}" type="presParOf" srcId="{75C59EF1-9E5A-4E0B-9576-015B28535464}" destId="{BB8B8C7C-BCF6-42B2-AE60-7D835A20CDE3}" srcOrd="0" destOrd="0" presId="urn:microsoft.com/office/officeart/2005/8/layout/list1"/>
    <dgm:cxn modelId="{99047BF0-84FC-4C89-A2A3-D47F63DF0778}" type="presParOf" srcId="{75C59EF1-9E5A-4E0B-9576-015B28535464}" destId="{67660219-1578-4F5A-A0BA-02D386D76B53}" srcOrd="1" destOrd="0" presId="urn:microsoft.com/office/officeart/2005/8/layout/list1"/>
    <dgm:cxn modelId="{5EE5A68C-89D9-4B4D-9134-F2A63F779C9A}" type="presParOf" srcId="{927386A1-E35A-46CB-96A2-95136F0E3DEA}" destId="{C177C35A-02F8-42C5-B777-6B74E09D0B01}" srcOrd="5" destOrd="0" presId="urn:microsoft.com/office/officeart/2005/8/layout/list1"/>
    <dgm:cxn modelId="{C6DD2111-00DD-4F49-8234-C653C03F253E}" type="presParOf" srcId="{927386A1-E35A-46CB-96A2-95136F0E3DEA}" destId="{3EAA361B-FC50-479E-B1A0-89AD590AC528}" srcOrd="6" destOrd="0" presId="urn:microsoft.com/office/officeart/2005/8/layout/list1"/>
    <dgm:cxn modelId="{D31866A8-A8CC-452A-AD8F-7AF22FE242CC}" type="presParOf" srcId="{927386A1-E35A-46CB-96A2-95136F0E3DEA}" destId="{9FFFD4A0-47DE-4D7B-BF98-BF4435E30437}" srcOrd="7" destOrd="0" presId="urn:microsoft.com/office/officeart/2005/8/layout/list1"/>
    <dgm:cxn modelId="{39D4EF12-49C2-44E8-BFF1-9518145FAFE8}" type="presParOf" srcId="{927386A1-E35A-46CB-96A2-95136F0E3DEA}" destId="{63AA1E25-844E-4F67-99D2-1E90ECD9F113}" srcOrd="8" destOrd="0" presId="urn:microsoft.com/office/officeart/2005/8/layout/list1"/>
    <dgm:cxn modelId="{D50E3601-BD48-4400-83A1-486B422B5E8A}" type="presParOf" srcId="{63AA1E25-844E-4F67-99D2-1E90ECD9F113}" destId="{41FEB93A-FF29-4ECC-9C56-7401BE11B78B}" srcOrd="0" destOrd="0" presId="urn:microsoft.com/office/officeart/2005/8/layout/list1"/>
    <dgm:cxn modelId="{0AC2ACB7-6C5D-439C-BB62-EE81A02E6B6A}" type="presParOf" srcId="{63AA1E25-844E-4F67-99D2-1E90ECD9F113}" destId="{BC2CBAAA-3F78-4491-8AA4-B69417327628}" srcOrd="1" destOrd="0" presId="urn:microsoft.com/office/officeart/2005/8/layout/list1"/>
    <dgm:cxn modelId="{CD3105FF-D0FB-494D-A8C5-8C311BEDF055}" type="presParOf" srcId="{927386A1-E35A-46CB-96A2-95136F0E3DEA}" destId="{5D767F16-F9E1-49BA-856C-17728932ECD0}" srcOrd="9" destOrd="0" presId="urn:microsoft.com/office/officeart/2005/8/layout/list1"/>
    <dgm:cxn modelId="{FE62BB89-6351-44A1-B142-BF5D72F7EB33}" type="presParOf" srcId="{927386A1-E35A-46CB-96A2-95136F0E3DEA}" destId="{C0D778A1-37E5-4A11-8758-AD6F0B475E74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DA186-2126-4CC9-BF7F-2BB9F4BAA695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FF79E-EEDA-46BE-8A61-1F9ED0173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080A0-E59C-4DA4-AA74-C43E43AFF1B5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E8308-4174-4BA3-A3A7-00089AA7C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1285-C0A4-4B9B-92D0-2A9F79FF7937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E8308-4174-4BA3-A3A7-00089AA7C578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558BE0-F32E-441E-8A29-CA7C77371082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703A6-3797-4085-B438-9561AC465967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znmu.k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организация учебно-методической работы на 4-5 курсах </a:t>
            </a:r>
            <a:r>
              <a:rPr lang="kk-K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2012-2013 учебном году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5643578"/>
            <a:ext cx="4000496" cy="1214422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Начальник ОУМР</a:t>
            </a:r>
          </a:p>
          <a:p>
            <a:pPr algn="r"/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Славко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Е.А.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04.09.12</a:t>
            </a:r>
          </a:p>
          <a:p>
            <a:pPr algn="r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89" name="Object 4"/>
          <p:cNvGraphicFramePr>
            <a:graphicFrameLocks noChangeAspect="1"/>
          </p:cNvGraphicFramePr>
          <p:nvPr/>
        </p:nvGraphicFramePr>
        <p:xfrm>
          <a:off x="214312" y="214312"/>
          <a:ext cx="1285853" cy="1142986"/>
        </p:xfrm>
        <a:graphic>
          <a:graphicData uri="http://schemas.openxmlformats.org/presentationml/2006/ole">
            <p:oleObj spid="_x0000_s12289" name="CorelDRAW" r:id="rId3" imgW="1049040" imgH="1049040" progId="">
              <p:embed/>
            </p:oleObj>
          </a:graphicData>
        </a:graphic>
      </p:graphicFrame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3428992" y="214290"/>
          <a:ext cx="1928826" cy="928694"/>
        </p:xfrm>
        <a:graphic>
          <a:graphicData uri="http://schemas.openxmlformats.org/presentationml/2006/ole">
            <p:oleObj spid="_x0000_s12290" name="CorelDRAW" r:id="rId4" imgW="2117520" imgH="863280" progId="">
              <p:embed/>
            </p:oleObj>
          </a:graphicData>
        </a:graphic>
      </p:graphicFrame>
      <p:pic>
        <p:nvPicPr>
          <p:cNvPr id="6" name="Рисунок 4" descr="C:\Documents and Settings\Пользователь\Рабочий стол\Презентация1.jpg"/>
          <p:cNvPicPr>
            <a:picLocks noChangeAspect="1" noChangeArrowheads="1"/>
          </p:cNvPicPr>
          <p:nvPr/>
        </p:nvPicPr>
        <p:blipFill>
          <a:blip r:embed="rId5"/>
          <a:srcRect l="37953" t="21503" r="28210" b="35722"/>
          <a:stretch>
            <a:fillRect/>
          </a:stretch>
        </p:blipFill>
        <p:spPr bwMode="auto">
          <a:xfrm>
            <a:off x="7429520" y="285728"/>
            <a:ext cx="10715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С 2011-2012 учебного года в </a:t>
            </a:r>
            <a:r>
              <a:rPr lang="ru-RU" dirty="0" err="1" smtClean="0"/>
              <a:t>КазНМУ</a:t>
            </a:r>
            <a:r>
              <a:rPr lang="ru-RU" dirty="0" smtClean="0"/>
              <a:t> имени С.Д. </a:t>
            </a:r>
            <a:r>
              <a:rPr lang="ru-RU" dirty="0" err="1" smtClean="0"/>
              <a:t>Асфендиярова</a:t>
            </a:r>
            <a:r>
              <a:rPr lang="ru-RU" dirty="0" smtClean="0"/>
              <a:t>  введена новая </a:t>
            </a:r>
            <a:r>
              <a:rPr lang="ru-RU" b="1" dirty="0" smtClean="0">
                <a:solidFill>
                  <a:srgbClr val="C00000"/>
                </a:solidFill>
              </a:rPr>
              <a:t>система оценки учебных достижений обучающихся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en-US" dirty="0" smtClean="0"/>
              <a:t> </a:t>
            </a:r>
            <a:r>
              <a:rPr lang="ru-RU" dirty="0" smtClean="0"/>
              <a:t>Ее принципиальное отличие от ранее используемой системы оценки – </a:t>
            </a:r>
            <a:r>
              <a:rPr lang="ru-RU" b="1" dirty="0" smtClean="0">
                <a:solidFill>
                  <a:srgbClr val="C00000"/>
                </a:solidFill>
              </a:rPr>
              <a:t>оценивание </a:t>
            </a:r>
            <a:r>
              <a:rPr lang="ru-RU" dirty="0" smtClean="0"/>
              <a:t>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конкретной </a:t>
            </a:r>
            <a:r>
              <a:rPr lang="ru-RU" b="1" dirty="0" smtClean="0">
                <a:solidFill>
                  <a:srgbClr val="C00000"/>
                </a:solidFill>
              </a:rPr>
              <a:t>компетенции</a:t>
            </a:r>
            <a:r>
              <a:rPr lang="ru-RU" dirty="0" smtClean="0"/>
              <a:t> путем оценки выполнения установленных заданий.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течение изучаемой дисциплины </a:t>
            </a:r>
            <a:r>
              <a:rPr lang="ru-RU" b="1" dirty="0" smtClean="0">
                <a:solidFill>
                  <a:srgbClr val="FF0000"/>
                </a:solidFill>
              </a:rPr>
              <a:t>оцениваются компетенции</a:t>
            </a:r>
            <a:r>
              <a:rPr lang="ru-RU" dirty="0" smtClean="0"/>
              <a:t>, определенные образовательной программой в соответствии с Моделью медицинского образования </a:t>
            </a:r>
            <a:r>
              <a:rPr lang="ru-RU" dirty="0" err="1" smtClean="0"/>
              <a:t>КазНМУ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Количество заданий</a:t>
            </a:r>
            <a:r>
              <a:rPr lang="ru-RU" dirty="0" smtClean="0"/>
              <a:t> для определения уровня усвоения каждой компетенции устанавливает </a:t>
            </a:r>
            <a:r>
              <a:rPr lang="ru-RU" b="1" dirty="0" smtClean="0">
                <a:solidFill>
                  <a:srgbClr val="FF0000"/>
                </a:solidFill>
              </a:rPr>
              <a:t>кафедра</a:t>
            </a:r>
            <a:r>
              <a:rPr lang="ru-RU" dirty="0" smtClean="0"/>
              <a:t> с отражением в рабочей программе, </a:t>
            </a:r>
            <a:r>
              <a:rPr lang="ru-RU" dirty="0" err="1" smtClean="0"/>
              <a:t>силлабусе</a:t>
            </a:r>
            <a:r>
              <a:rPr lang="ru-RU" dirty="0" smtClean="0"/>
              <a:t> и методических указаниях.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kk-KZ" sz="3100" dirty="0" smtClean="0"/>
              <a:t/>
            </a:r>
            <a:br>
              <a:rPr lang="kk-KZ" sz="3100" dirty="0" smtClean="0"/>
            </a:br>
            <a:r>
              <a:rPr lang="kk-KZ" sz="3100" dirty="0" smtClean="0"/>
              <a:t>Оценка сформированности компетенций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kk-KZ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3999" cy="606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184"/>
                <a:gridCol w="1053544"/>
                <a:gridCol w="1857388"/>
                <a:gridCol w="1272021"/>
                <a:gridCol w="1139534"/>
                <a:gridCol w="1139534"/>
                <a:gridCol w="1139534"/>
                <a:gridCol w="1167260"/>
              </a:tblGrid>
              <a:tr h="37481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зан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Виды работ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темы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Оцениваемые компетенции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8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Знания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Практические навыки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навыки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Правовая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компетенция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Само-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</a:p>
                  </a:txBody>
                  <a:tcPr marL="68580" marR="68580" marT="0" marB="0"/>
                </a:tc>
              </a:tr>
              <a:tr h="2469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Практи-ческое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занятие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Острые вирусные гепатиты.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Тестовые задания,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клинический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разбор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ситуационные задачи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Сбор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эпид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 анамнеза при вирусных гепатитах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4958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СРСП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Осложнения ОВГ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Ситуационные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MO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Опреде-ление</a:t>
                      </a:r>
                      <a:r>
                        <a:rPr lang="ru-MO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MO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призна-ков</a:t>
                      </a:r>
                      <a:r>
                        <a:rPr lang="ru-MO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ОПЭ</a:t>
                      </a:r>
                      <a:endParaRPr lang="ru-M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Тестиро-вание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(приказ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 ВГ </a:t>
                      </a: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661)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Подготовка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презента-ции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: Дифференциальная диагностика ОВГ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/>
              <a:t>определение  </a:t>
            </a:r>
            <a:r>
              <a:rPr lang="ru-RU" b="1" dirty="0">
                <a:solidFill>
                  <a:srgbClr val="C00000"/>
                </a:solidFill>
              </a:rPr>
              <a:t>методов и инструментов  </a:t>
            </a:r>
            <a:r>
              <a:rPr lang="ru-RU" dirty="0"/>
              <a:t>оценки учебных достижений обучающихся; </a:t>
            </a:r>
          </a:p>
          <a:p>
            <a:pPr lvl="0" algn="just"/>
            <a:r>
              <a:rPr lang="ru-RU" dirty="0"/>
              <a:t>определение    </a:t>
            </a:r>
            <a:r>
              <a:rPr lang="ru-RU" b="1" dirty="0">
                <a:solidFill>
                  <a:srgbClr val="C00000"/>
                </a:solidFill>
              </a:rPr>
              <a:t>критериев и уровня </a:t>
            </a:r>
            <a:r>
              <a:rPr lang="ru-RU" b="1" dirty="0" err="1">
                <a:solidFill>
                  <a:srgbClr val="C00000"/>
                </a:solidFill>
              </a:rPr>
              <a:t>сформированности</a:t>
            </a:r>
            <a:r>
              <a:rPr lang="ru-RU" dirty="0"/>
              <a:t> компетенций обучающихся;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15352" cy="1571636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Текущий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оценка уровня сформированности компетенций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929090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500" b="1" dirty="0">
                <a:solidFill>
                  <a:srgbClr val="FF0000"/>
                </a:solidFill>
              </a:rPr>
              <a:t>t</a:t>
            </a:r>
            <a:r>
              <a:rPr lang="ru-RU" sz="3500" b="1" dirty="0">
                <a:solidFill>
                  <a:srgbClr val="FF0000"/>
                </a:solidFill>
              </a:rPr>
              <a:t>= </a:t>
            </a:r>
            <a:r>
              <a:rPr lang="ru-RU" sz="3500" b="1" dirty="0" smtClean="0">
                <a:solidFill>
                  <a:srgbClr val="FF0000"/>
                </a:solidFill>
              </a:rPr>
              <a:t>(</a:t>
            </a:r>
            <a:r>
              <a:rPr lang="en-US" sz="3500" b="1" dirty="0" smtClean="0">
                <a:solidFill>
                  <a:srgbClr val="FF0000"/>
                </a:solidFill>
              </a:rPr>
              <a:t>Z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>
                <a:solidFill>
                  <a:srgbClr val="FF0000"/>
                </a:solidFill>
              </a:rPr>
              <a:t>N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>
                <a:solidFill>
                  <a:srgbClr val="FF0000"/>
                </a:solidFill>
              </a:rPr>
              <a:t>K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>
                <a:solidFill>
                  <a:srgbClr val="FF0000"/>
                </a:solidFill>
              </a:rPr>
              <a:t>P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 smtClean="0">
                <a:solidFill>
                  <a:srgbClr val="FF0000"/>
                </a:solidFill>
              </a:rPr>
              <a:t>S</a:t>
            </a:r>
            <a:r>
              <a:rPr lang="ru-RU" sz="3500" b="1" dirty="0" smtClean="0">
                <a:solidFill>
                  <a:srgbClr val="FF0000"/>
                </a:solidFill>
              </a:rPr>
              <a:t>)/</a:t>
            </a:r>
            <a:r>
              <a:rPr lang="en-US" sz="3500" b="1" dirty="0" smtClean="0">
                <a:solidFill>
                  <a:srgbClr val="FF0000"/>
                </a:solidFill>
              </a:rPr>
              <a:t>n</a:t>
            </a:r>
            <a:r>
              <a:rPr lang="ru-RU" sz="3500" b="1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где </a:t>
            </a:r>
          </a:p>
          <a:p>
            <a:pPr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ru-RU" dirty="0" smtClean="0"/>
              <a:t>         </a:t>
            </a:r>
            <a:r>
              <a:rPr lang="ru-RU" sz="2800" dirty="0" smtClean="0"/>
              <a:t>– </a:t>
            </a:r>
            <a:r>
              <a:rPr lang="ru-RU" sz="2800" dirty="0"/>
              <a:t>количество заданий по всем компетенциям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Z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z</a:t>
            </a:r>
            <a:r>
              <a:rPr lang="ru-RU" baseline="-25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z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+…+</a:t>
            </a:r>
            <a:r>
              <a:rPr lang="en-US" dirty="0" err="1" smtClean="0">
                <a:solidFill>
                  <a:srgbClr val="0070C0"/>
                </a:solidFill>
              </a:rPr>
              <a:t>z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ru-RU" baseline="-25000" dirty="0" smtClean="0">
                <a:solidFill>
                  <a:srgbClr val="0070C0"/>
                </a:solidFill>
              </a:rPr>
              <a:t>       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- Оценки за знания</a:t>
            </a:r>
            <a:endParaRPr lang="ru-RU" sz="2800" dirty="0"/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ru-RU" baseline="-25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n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+…+</a:t>
            </a:r>
            <a:r>
              <a:rPr lang="en-US" dirty="0" err="1" smtClean="0">
                <a:solidFill>
                  <a:srgbClr val="0070C0"/>
                </a:solidFill>
              </a:rPr>
              <a:t>n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ru-RU" baseline="-25000" dirty="0" smtClean="0">
                <a:solidFill>
                  <a:srgbClr val="0070C0"/>
                </a:solidFill>
              </a:rPr>
              <a:t>  </a:t>
            </a:r>
            <a:r>
              <a:rPr lang="en-US" baseline="-25000" dirty="0" smtClean="0">
                <a:solidFill>
                  <a:srgbClr val="0070C0"/>
                </a:solidFill>
              </a:rPr>
              <a:t>  </a:t>
            </a:r>
            <a:r>
              <a:rPr lang="ru-RU" baseline="-25000" dirty="0" smtClean="0">
                <a:solidFill>
                  <a:srgbClr val="0070C0"/>
                </a:solidFill>
              </a:rPr>
              <a:t>   </a:t>
            </a:r>
            <a:r>
              <a:rPr lang="ru-RU" sz="2800" dirty="0" smtClean="0"/>
              <a:t>- Оценки за навыки</a:t>
            </a:r>
            <a:endParaRPr lang="ru-RU" sz="2800" dirty="0"/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ru-RU" baseline="-25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+…+</a:t>
            </a:r>
            <a:r>
              <a:rPr lang="en-US" dirty="0" err="1" smtClean="0">
                <a:solidFill>
                  <a:srgbClr val="0070C0"/>
                </a:solidFill>
              </a:rPr>
              <a:t>k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ru-RU" baseline="-25000" dirty="0" smtClean="0">
                <a:solidFill>
                  <a:srgbClr val="0070C0"/>
                </a:solidFill>
              </a:rPr>
              <a:t>     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sz="2800" dirty="0" smtClean="0"/>
              <a:t>Оценки за коммуникативные  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</a:t>
            </a:r>
            <a:r>
              <a:rPr lang="en-US" sz="2800" dirty="0" smtClean="0"/>
              <a:t> </a:t>
            </a:r>
            <a:r>
              <a:rPr lang="ru-RU" sz="2800" dirty="0" smtClean="0"/>
              <a:t> компетенций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P</a:t>
            </a:r>
            <a:r>
              <a:rPr lang="ru-RU" sz="3500" dirty="0" smtClean="0">
                <a:solidFill>
                  <a:srgbClr val="0070C0"/>
                </a:solidFill>
              </a:rPr>
              <a:t>:    </a:t>
            </a:r>
            <a:r>
              <a:rPr lang="en-US" sz="3500" dirty="0" smtClean="0">
                <a:solidFill>
                  <a:srgbClr val="0070C0"/>
                </a:solidFill>
              </a:rPr>
              <a:t>p</a:t>
            </a:r>
            <a:r>
              <a:rPr lang="ru-RU" sz="3500" baseline="-25000" dirty="0">
                <a:solidFill>
                  <a:srgbClr val="0070C0"/>
                </a:solidFill>
              </a:rPr>
              <a:t>1</a:t>
            </a:r>
            <a:r>
              <a:rPr lang="ru-RU" sz="3500" dirty="0">
                <a:solidFill>
                  <a:srgbClr val="0070C0"/>
                </a:solidFill>
              </a:rPr>
              <a:t>+</a:t>
            </a:r>
            <a:r>
              <a:rPr lang="en-US" sz="3500" dirty="0">
                <a:solidFill>
                  <a:srgbClr val="0070C0"/>
                </a:solidFill>
              </a:rPr>
              <a:t>p</a:t>
            </a:r>
            <a:r>
              <a:rPr lang="ru-RU" sz="3500" baseline="-25000" dirty="0">
                <a:solidFill>
                  <a:srgbClr val="0070C0"/>
                </a:solidFill>
              </a:rPr>
              <a:t>2</a:t>
            </a:r>
            <a:r>
              <a:rPr lang="ru-RU" sz="3500" dirty="0">
                <a:solidFill>
                  <a:srgbClr val="0070C0"/>
                </a:solidFill>
              </a:rPr>
              <a:t>+…+</a:t>
            </a:r>
            <a:r>
              <a:rPr lang="en-US" sz="3500" dirty="0" err="1" smtClean="0">
                <a:solidFill>
                  <a:srgbClr val="0070C0"/>
                </a:solidFill>
              </a:rPr>
              <a:t>p</a:t>
            </a:r>
            <a:r>
              <a:rPr lang="en-US" sz="3500" baseline="-25000" dirty="0" err="1" smtClean="0">
                <a:solidFill>
                  <a:srgbClr val="0070C0"/>
                </a:solidFill>
              </a:rPr>
              <a:t>n</a:t>
            </a:r>
            <a:r>
              <a:rPr lang="ru-RU" sz="3500" baseline="-25000" dirty="0" smtClean="0">
                <a:solidFill>
                  <a:srgbClr val="0070C0"/>
                </a:solidFill>
              </a:rPr>
              <a:t>   </a:t>
            </a:r>
            <a:r>
              <a:rPr lang="ru-RU" sz="3500" dirty="0" smtClean="0"/>
              <a:t>- </a:t>
            </a:r>
            <a:r>
              <a:rPr lang="ru-RU" sz="2800" dirty="0" smtClean="0"/>
              <a:t>Оценки за правовые 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</a:t>
            </a:r>
            <a:r>
              <a:rPr lang="en-US" sz="2800" dirty="0" smtClean="0"/>
              <a:t>  </a:t>
            </a:r>
            <a:r>
              <a:rPr lang="ru-RU" sz="2800" dirty="0" smtClean="0"/>
              <a:t> компетенций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sz="3500" dirty="0" smtClean="0">
                <a:solidFill>
                  <a:srgbClr val="FF0000"/>
                </a:solidFill>
              </a:rPr>
              <a:t>S</a:t>
            </a:r>
            <a:r>
              <a:rPr lang="ru-RU" sz="3500" dirty="0">
                <a:solidFill>
                  <a:srgbClr val="0070C0"/>
                </a:solidFill>
              </a:rPr>
              <a:t>: </a:t>
            </a:r>
            <a:r>
              <a:rPr lang="ru-RU" sz="3500" dirty="0" smtClean="0">
                <a:solidFill>
                  <a:srgbClr val="0070C0"/>
                </a:solidFill>
              </a:rPr>
              <a:t>   </a:t>
            </a:r>
            <a:r>
              <a:rPr lang="en-US" sz="3500" dirty="0" smtClean="0">
                <a:solidFill>
                  <a:srgbClr val="0070C0"/>
                </a:solidFill>
              </a:rPr>
              <a:t>s</a:t>
            </a:r>
            <a:r>
              <a:rPr lang="ru-RU" sz="3500" baseline="-25000" dirty="0">
                <a:solidFill>
                  <a:srgbClr val="0070C0"/>
                </a:solidFill>
              </a:rPr>
              <a:t>1</a:t>
            </a:r>
            <a:r>
              <a:rPr lang="ru-RU" sz="3500" dirty="0">
                <a:solidFill>
                  <a:srgbClr val="0070C0"/>
                </a:solidFill>
              </a:rPr>
              <a:t>+ </a:t>
            </a:r>
            <a:r>
              <a:rPr lang="en-US" sz="3500" dirty="0">
                <a:solidFill>
                  <a:srgbClr val="0070C0"/>
                </a:solidFill>
              </a:rPr>
              <a:t>s</a:t>
            </a:r>
            <a:r>
              <a:rPr lang="ru-RU" sz="3500" baseline="-25000" dirty="0">
                <a:solidFill>
                  <a:srgbClr val="0070C0"/>
                </a:solidFill>
              </a:rPr>
              <a:t>2</a:t>
            </a:r>
            <a:r>
              <a:rPr lang="ru-RU" sz="3500" dirty="0">
                <a:solidFill>
                  <a:srgbClr val="0070C0"/>
                </a:solidFill>
              </a:rPr>
              <a:t>+…+</a:t>
            </a:r>
            <a:r>
              <a:rPr lang="en-US" sz="3500" dirty="0" err="1">
                <a:solidFill>
                  <a:srgbClr val="0070C0"/>
                </a:solidFill>
              </a:rPr>
              <a:t>s</a:t>
            </a:r>
            <a:r>
              <a:rPr lang="en-US" sz="3500" baseline="-25000" dirty="0" err="1">
                <a:solidFill>
                  <a:srgbClr val="0070C0"/>
                </a:solidFill>
              </a:rPr>
              <a:t>n</a:t>
            </a:r>
            <a:r>
              <a:rPr lang="en-US" sz="3500" dirty="0">
                <a:solidFill>
                  <a:srgbClr val="0070C0"/>
                </a:solidFill>
              </a:rPr>
              <a:t> </a:t>
            </a:r>
            <a:r>
              <a:rPr lang="ru-RU" sz="3500" dirty="0" smtClean="0">
                <a:solidFill>
                  <a:srgbClr val="0070C0"/>
                </a:solidFill>
              </a:rPr>
              <a:t>  </a:t>
            </a:r>
            <a:r>
              <a:rPr lang="ru-RU" sz="2800" dirty="0" smtClean="0"/>
              <a:t>- Оценки за СРС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Каждая компетенция оценивается 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100-бальной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шкале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63" indent="379413"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оценки, количество заданий по каждой компетенции  определяется  в Рабочей программе (п.2.9 Методы оценки знаний и навыков обучающихся) и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Силлабусе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(п.2.10 Критерии и правила оценки знаний).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857784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Рубежный контроль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–  коллоквиум</a:t>
            </a:r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, форма проведения определяется политикой дисциплины.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Рейтинг допуска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Рейтинг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допуска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в итоговой оценке студента составляет не менее 60 %,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 формуле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)/3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текущий контроль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r</a:t>
            </a:r>
            <a:r>
              <a:rPr lang="ru-RU" sz="36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первый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рубежный контроль,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второй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рубежный контроль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14282" y="1785926"/>
            <a:ext cx="8715436" cy="16430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</a:rPr>
              <a:t>I </a:t>
            </a:r>
            <a:r>
              <a:rPr lang="kk-KZ" sz="3200" b="1" dirty="0" smtClean="0">
                <a:solidFill>
                  <a:srgbClr val="FF0000"/>
                </a:solidFill>
              </a:rPr>
              <a:t>этап – компьютерное тестирование: </a:t>
            </a:r>
          </a:p>
          <a:p>
            <a:pPr algn="just"/>
            <a:r>
              <a:rPr lang="kk-KZ" sz="3200" dirty="0" smtClean="0"/>
              <a:t>Оцениваются : а)  </a:t>
            </a:r>
            <a:r>
              <a:rPr lang="kk-KZ" sz="3200" b="1" dirty="0" smtClean="0">
                <a:solidFill>
                  <a:srgbClr val="FF0000"/>
                </a:solidFill>
              </a:rPr>
              <a:t>когнитивная (знания) </a:t>
            </a:r>
          </a:p>
          <a:p>
            <a:pPr algn="just"/>
            <a:r>
              <a:rPr lang="kk-KZ" sz="3200" dirty="0" smtClean="0"/>
              <a:t>                            б)   </a:t>
            </a:r>
            <a:r>
              <a:rPr lang="kk-KZ" sz="3200" b="1" dirty="0" smtClean="0">
                <a:solidFill>
                  <a:srgbClr val="FF0000"/>
                </a:solidFill>
              </a:rPr>
              <a:t>правовая  компетенции</a:t>
            </a:r>
            <a:endParaRPr lang="ru-RU" sz="3200" dirty="0" smtClean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14282" y="214290"/>
            <a:ext cx="8715436" cy="11430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/>
              <a:t>Итоговый контроль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14282" y="3929066"/>
            <a:ext cx="8715436" cy="18573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II </a:t>
            </a:r>
            <a:r>
              <a:rPr lang="kk-KZ" sz="2800" b="1" dirty="0" smtClean="0">
                <a:solidFill>
                  <a:srgbClr val="FF0000"/>
                </a:solidFill>
              </a:rPr>
              <a:t>этап </a:t>
            </a:r>
            <a:r>
              <a:rPr lang="ru-RU" sz="2800" b="1" dirty="0" smtClean="0">
                <a:solidFill>
                  <a:srgbClr val="FF0000"/>
                </a:solidFill>
              </a:rPr>
              <a:t>– прием практических навыков: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kk-KZ" sz="2800" dirty="0" smtClean="0"/>
              <a:t>Оцениваются : а) </a:t>
            </a:r>
            <a:r>
              <a:rPr lang="ru-RU" sz="2800" b="1" dirty="0" err="1" smtClean="0">
                <a:solidFill>
                  <a:srgbClr val="FF0000"/>
                </a:solidFill>
              </a:rPr>
              <a:t>операциональная</a:t>
            </a:r>
            <a:r>
              <a:rPr lang="ru-RU" sz="2800" b="1" dirty="0" smtClean="0">
                <a:solidFill>
                  <a:srgbClr val="FF0000"/>
                </a:solidFill>
              </a:rPr>
              <a:t> (навыки)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</a:t>
            </a:r>
            <a:r>
              <a:rPr lang="ru-RU" sz="2800" dirty="0" smtClean="0"/>
              <a:t>б) </a:t>
            </a:r>
            <a:r>
              <a:rPr lang="ru-RU" sz="2800" b="1" dirty="0" smtClean="0">
                <a:solidFill>
                  <a:srgbClr val="FF0000"/>
                </a:solidFill>
              </a:rPr>
              <a:t>коммуникативные  компетенции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21442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I </a:t>
            </a:r>
            <a:r>
              <a:rPr lang="kk-KZ" sz="4000" b="1" dirty="0" smtClean="0">
                <a:solidFill>
                  <a:srgbClr val="FF0000"/>
                </a:solidFill>
              </a:rPr>
              <a:t>этап – компьютерное тестирование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kk-KZ" sz="3100" dirty="0" smtClean="0"/>
              <a:t>Цель: оценка знаний и правовой компетенции</a:t>
            </a:r>
            <a:br>
              <a:rPr lang="kk-KZ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001156" cy="585789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kk-KZ" sz="2400" b="1" dirty="0" smtClean="0"/>
              <a:t>Адаптировать банк тестовых заданий</a:t>
            </a:r>
          </a:p>
          <a:p>
            <a:pPr algn="just">
              <a:lnSpc>
                <a:spcPct val="120000"/>
              </a:lnSpc>
            </a:pPr>
            <a:r>
              <a:rPr lang="kk-KZ" sz="2400" b="1" dirty="0" smtClean="0"/>
              <a:t>Тестовые задания должны быть рассмотрены и утверждены на заседании кафедры, профильных КОП</a:t>
            </a:r>
          </a:p>
          <a:p>
            <a:pPr algn="just">
              <a:lnSpc>
                <a:spcPct val="120000"/>
              </a:lnSpc>
            </a:pPr>
            <a:r>
              <a:rPr lang="kk-KZ" sz="2400" b="1" dirty="0" smtClean="0"/>
              <a:t>2 рецензии: внутренняя и внешняя</a:t>
            </a:r>
          </a:p>
          <a:p>
            <a:pPr algn="just">
              <a:lnSpc>
                <a:spcPct val="120000"/>
              </a:lnSpc>
            </a:pPr>
            <a:r>
              <a:rPr lang="kk-KZ" sz="2400" b="1" dirty="0" smtClean="0"/>
              <a:t>На 1 час дисциплины – 4 тестовых задания</a:t>
            </a:r>
          </a:p>
          <a:p>
            <a:pPr algn="just">
              <a:lnSpc>
                <a:spcPct val="120000"/>
              </a:lnSpc>
            </a:pPr>
            <a:r>
              <a:rPr lang="kk-KZ" sz="2400" b="1" dirty="0" smtClean="0"/>
              <a:t>Тестовые задания – сдать в ЦТ и разместить в АИС-КазНМУ до </a:t>
            </a:r>
            <a:r>
              <a:rPr lang="kk-KZ" sz="2400" b="1" dirty="0" smtClean="0">
                <a:solidFill>
                  <a:srgbClr val="C00000"/>
                </a:solidFill>
              </a:rPr>
              <a:t>20 сентября 2012 года</a:t>
            </a:r>
          </a:p>
          <a:p>
            <a:pPr algn="just"/>
            <a:r>
              <a:rPr lang="ru-RU" sz="2400" b="1" dirty="0" smtClean="0"/>
              <a:t>В тестовые экзаменационные задания для студентов, в зависимости от курса обучения,  рекомендуется включать «правовые» вопросы  по изучаемой дисциплине: </a:t>
            </a:r>
          </a:p>
          <a:p>
            <a:pPr lvl="0" algn="just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-  для 1 и 2  курса до 3 % </a:t>
            </a:r>
          </a:p>
          <a:p>
            <a:pPr lvl="0" algn="just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-  для 3 - 5  курса до 5 %</a:t>
            </a:r>
          </a:p>
          <a:p>
            <a:pPr algn="just">
              <a:lnSpc>
                <a:spcPct val="120000"/>
              </a:lnSpc>
            </a:pPr>
            <a:endParaRPr lang="kk-KZ" sz="2400" b="1" dirty="0" smtClean="0"/>
          </a:p>
          <a:p>
            <a:pPr algn="just">
              <a:lnSpc>
                <a:spcPct val="120000"/>
              </a:lnSpc>
            </a:pPr>
            <a:endParaRPr lang="kk-KZ" sz="2400" b="1" dirty="0" smtClean="0"/>
          </a:p>
          <a:p>
            <a:pPr algn="just">
              <a:lnSpc>
                <a:spcPct val="120000"/>
              </a:lnSpc>
            </a:pPr>
            <a:endParaRPr lang="kk-KZ" sz="2400" b="1" dirty="0" smtClean="0"/>
          </a:p>
          <a:p>
            <a:pPr algn="just"/>
            <a:endParaRPr lang="kk-KZ" sz="2400" b="1" dirty="0" smtClean="0"/>
          </a:p>
          <a:p>
            <a:pPr algn="just">
              <a:buNone/>
            </a:pPr>
            <a:r>
              <a:rPr lang="kk-KZ" sz="2400" b="1" dirty="0" smtClean="0"/>
              <a:t> 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r>
              <a:rPr lang="ru-RU" sz="3600" b="1" smtClean="0">
                <a:solidFill>
                  <a:srgbClr val="0000C4"/>
                </a:solidFill>
              </a:rPr>
              <a:t>Внедрение кредитной системы обучения</a:t>
            </a:r>
            <a:r>
              <a:rPr lang="ru-RU" sz="4000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504031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kk-KZ" b="1" dirty="0" smtClean="0">
                <a:solidFill>
                  <a:srgbClr val="FF0000"/>
                </a:solidFill>
              </a:rPr>
              <a:t>Правила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kk-KZ" b="1" dirty="0" smtClean="0">
                <a:solidFill>
                  <a:srgbClr val="FF0000"/>
                </a:solidFill>
              </a:rPr>
              <a:t>организации учебного процесса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kk-KZ" b="1" dirty="0" smtClean="0">
                <a:solidFill>
                  <a:srgbClr val="FF0000"/>
                </a:solidFill>
              </a:rPr>
              <a:t>в РГП «КазНМУ им. С.Д.Асфендиярова»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kk-KZ" b="1" dirty="0" smtClean="0">
                <a:solidFill>
                  <a:srgbClr val="FF0000"/>
                </a:solidFill>
              </a:rPr>
              <a:t>на 2012-2013 учебный год </a:t>
            </a:r>
            <a:br>
              <a:rPr lang="kk-KZ" b="1" dirty="0" smtClean="0">
                <a:solidFill>
                  <a:srgbClr val="FF0000"/>
                </a:solidFill>
              </a:rPr>
            </a:br>
            <a:r>
              <a:rPr lang="kk-KZ" b="1" dirty="0" smtClean="0">
                <a:solidFill>
                  <a:srgbClr val="FF0000"/>
                </a:solidFill>
              </a:rPr>
              <a:t>по кредитной системе обучения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kk-KZ" b="1" dirty="0" smtClean="0">
                <a:solidFill>
                  <a:srgbClr val="0070C0"/>
                </a:solidFill>
              </a:rPr>
              <a:t>Приказ МОН РК №152 от 20.04.11</a:t>
            </a:r>
          </a:p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</a:rPr>
              <a:t>Формирование правовой компетенции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   Решение Ученого совета Университета от 28.02.2012 года (протокол №7)  о создании модуля “Медицинское право и законодательство в здравоохранении”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286412"/>
          </a:xfrm>
        </p:spPr>
        <p:txBody>
          <a:bodyPr>
            <a:normAutofit/>
          </a:bodyPr>
          <a:lstStyle/>
          <a:p>
            <a:pPr algn="just">
              <a:tabLst>
                <a:tab pos="530225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II </a:t>
            </a:r>
            <a:r>
              <a:rPr lang="ru-RU" b="1" dirty="0" smtClean="0">
                <a:solidFill>
                  <a:srgbClr val="FF0000"/>
                </a:solidFill>
              </a:rPr>
              <a:t>этап экзамена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>-      прием практических навыков</a:t>
            </a:r>
            <a:br>
              <a:rPr lang="ru-RU" dirty="0" smtClean="0"/>
            </a:br>
            <a:r>
              <a:rPr lang="ru-RU" dirty="0" smtClean="0"/>
              <a:t>- оценка коммуникативных навыков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Рейтинг экзамена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Е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,2 +Е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,2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баллы за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экзамена,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Итоговая оценка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58246" cy="5286412"/>
          </a:xfrm>
        </p:spPr>
        <p:txBody>
          <a:bodyPr>
            <a:normAutofit fontScale="40000" lnSpcReduction="20000"/>
          </a:bodyPr>
          <a:lstStyle/>
          <a:p>
            <a:pPr marL="4763" lvl="0" indent="-4763">
              <a:buNone/>
            </a:pP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Итоговая оценка складывается из рейтинга допуска и оценки итогового контроля:</a:t>
            </a:r>
          </a:p>
          <a:p>
            <a:pPr marL="4763" indent="-4763">
              <a:buNone/>
            </a:pPr>
            <a:r>
              <a:rPr lang="ru-RU" sz="65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500" dirty="0">
              <a:latin typeface="Times New Roman" pitchFamily="18" charset="0"/>
              <a:cs typeface="Times New Roman" pitchFamily="18" charset="0"/>
            </a:endParaRPr>
          </a:p>
          <a:p>
            <a:pPr marL="4763" indent="-4763" algn="ctr">
              <a:buNone/>
            </a:pPr>
            <a:r>
              <a:rPr lang="en-US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× 0,6  + Е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×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,2 +Е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0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,2 </a:t>
            </a:r>
            <a:endParaRPr lang="en-US" sz="8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63" indent="-4763">
              <a:buNone/>
            </a:pPr>
            <a:r>
              <a:rPr lang="en-US" sz="6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где</a:t>
            </a:r>
          </a:p>
          <a:p>
            <a:pPr marL="4763" indent="-4763">
              <a:buNone/>
            </a:pPr>
            <a:r>
              <a:rPr lang="en-US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I</a:t>
            </a:r>
            <a:r>
              <a:rPr lang="ru-RU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– итоговая оценка</a:t>
            </a:r>
          </a:p>
          <a:p>
            <a:pPr marL="4763" indent="-4763">
              <a:buNone/>
            </a:pPr>
            <a:r>
              <a:rPr lang="en-US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R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– оценка рейтинга допуска</a:t>
            </a:r>
          </a:p>
          <a:p>
            <a:pPr marL="4763" indent="-4763">
              <a:buNone/>
            </a:pPr>
            <a:r>
              <a:rPr lang="en-US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E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– оценка итогового контроля (экзамен по дисциплине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650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>
              <a:buNone/>
            </a:pPr>
            <a:endParaRPr lang="en-US" sz="650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 algn="ctr">
              <a:buNone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Итоговый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состоит из 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60%  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рейтинга </a:t>
            </a:r>
            <a:r>
              <a:rPr lang="en-US" sz="6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допуска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40%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 оценки итогового контроля. </a:t>
            </a:r>
            <a:r>
              <a:rPr lang="ru-RU" sz="65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5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WordArt 5"/>
          <p:cNvSpPr>
            <a:spLocks noChangeArrowheads="1" noChangeShapeType="1" noTextEdit="1"/>
          </p:cNvSpPr>
          <p:nvPr/>
        </p:nvSpPr>
        <p:spPr bwMode="auto">
          <a:xfrm>
            <a:off x="4140200" y="188913"/>
            <a:ext cx="3932262" cy="88263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 УМКД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36198" name="AutoShape 6"/>
          <p:cNvSpPr>
            <a:spLocks noChangeArrowheads="1"/>
          </p:cNvSpPr>
          <p:nvPr/>
        </p:nvSpPr>
        <p:spPr bwMode="auto">
          <a:xfrm>
            <a:off x="3000364" y="1214422"/>
            <a:ext cx="6143636" cy="385765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Адаптировать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к Модели медицинского образования,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основанной на кредитной технологии</a:t>
            </a:r>
          </a:p>
          <a:p>
            <a:r>
              <a:rPr lang="kk-KZ" sz="2400" b="1" dirty="0" smtClean="0">
                <a:solidFill>
                  <a:srgbClr val="7030A0"/>
                </a:solidFill>
              </a:rPr>
              <a:t>о</a:t>
            </a:r>
            <a:r>
              <a:rPr lang="ru-RU" sz="2400" b="1" dirty="0" smtClean="0">
                <a:solidFill>
                  <a:srgbClr val="7030A0"/>
                </a:solidFill>
              </a:rPr>
              <a:t>бучения</a:t>
            </a:r>
          </a:p>
          <a:p>
            <a:endParaRPr lang="ru-RU" sz="2400" b="1" dirty="0" smtClean="0">
              <a:solidFill>
                <a:srgbClr val="7030A0"/>
              </a:solidFill>
            </a:endParaRPr>
          </a:p>
          <a:p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Срок сдачи в УД - до </a:t>
            </a:r>
            <a:r>
              <a:rPr lang="ru-RU" sz="2400" b="1" dirty="0" smtClean="0">
                <a:solidFill>
                  <a:srgbClr val="C00000"/>
                </a:solidFill>
              </a:rPr>
              <a:t>10 сентября 2012 года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7030A0"/>
                </a:solidFill>
              </a:rPr>
              <a:t>Рабочие программы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7030A0"/>
                </a:solidFill>
              </a:rPr>
              <a:t>Электронный вариант УМКД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5720" y="1571612"/>
          <a:ext cx="2643174" cy="1618688"/>
        </p:xfrm>
        <a:graphic>
          <a:graphicData uri="http://schemas.openxmlformats.org/presentationml/2006/ole">
            <p:oleObj spid="_x0000_s26626" name="Clip" r:id="rId3" imgW="4582440" imgH="3042000" progId="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5008" y="5000636"/>
            <a:ext cx="3428992" cy="18573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кафедры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Наименование дисциплины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(базовой или элективной)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Специальность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357290" y="1428736"/>
          <a:ext cx="735811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71472" y="285728"/>
            <a:ext cx="16850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УМКД</a:t>
            </a:r>
            <a:endParaRPr lang="ru-RU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 разделах рабочей программы и </a:t>
            </a:r>
            <a:r>
              <a:rPr lang="ru-RU" b="1" dirty="0" err="1" smtClean="0">
                <a:solidFill>
                  <a:srgbClr val="7030A0"/>
                </a:solidFill>
              </a:rPr>
              <a:t>силлабуса</a:t>
            </a:r>
            <a:r>
              <a:rPr lang="ru-RU" b="1" dirty="0" smtClean="0">
                <a:solidFill>
                  <a:srgbClr val="7030A0"/>
                </a:solidFill>
              </a:rPr>
              <a:t>: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972072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2.2 Цель дисциплины, </a:t>
            </a:r>
          </a:p>
          <a:p>
            <a:pPr lvl="0"/>
            <a:r>
              <a:rPr lang="ru-RU" dirty="0" smtClean="0"/>
              <a:t>2.3.Задачи обучения</a:t>
            </a:r>
            <a:r>
              <a:rPr lang="ru-RU" b="1" dirty="0" smtClean="0"/>
              <a:t>,</a:t>
            </a:r>
          </a:p>
          <a:p>
            <a:pPr lvl="0"/>
            <a:r>
              <a:rPr lang="ru-RU" b="1" dirty="0" smtClean="0"/>
              <a:t> </a:t>
            </a:r>
            <a:r>
              <a:rPr lang="ru-RU" dirty="0" smtClean="0"/>
              <a:t>2.4.Конечные  результаты  обучения </a:t>
            </a:r>
          </a:p>
          <a:p>
            <a:pPr lvl="0">
              <a:buNone/>
            </a:pPr>
            <a:r>
              <a:rPr lang="ru-RU" dirty="0" smtClean="0"/>
              <a:t>     следует перенести акценты с определений </a:t>
            </a:r>
            <a:r>
              <a:rPr lang="ru-RU" b="1" dirty="0" smtClean="0">
                <a:solidFill>
                  <a:srgbClr val="C00000"/>
                </a:solidFill>
              </a:rPr>
              <a:t>«знать, уметь»</a:t>
            </a:r>
            <a:r>
              <a:rPr lang="ru-RU" dirty="0" smtClean="0"/>
              <a:t> на определения </a:t>
            </a:r>
            <a:r>
              <a:rPr lang="ru-RU" b="1" dirty="0" smtClean="0">
                <a:solidFill>
                  <a:srgbClr val="C00000"/>
                </a:solidFill>
              </a:rPr>
              <a:t>«формировать знания…, умения… коммуникативные навыки, правовую компетенцию, способность к саморазвитию»</a:t>
            </a:r>
            <a:r>
              <a:rPr lang="ru-RU" dirty="0" smtClean="0"/>
              <a:t>, акцентировать внимание на формируемые дисциплиной компетенции в рамках Модели выпускника </a:t>
            </a:r>
            <a:r>
              <a:rPr lang="ru-RU" dirty="0" err="1" smtClean="0"/>
              <a:t>КазНМУ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п.2.9. Рабочей программы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«Методы оценки знаний и навыков обучающихся»  </a:t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472518" cy="3411543"/>
          </a:xfrm>
        </p:spPr>
        <p:txBody>
          <a:bodyPr/>
          <a:lstStyle/>
          <a:p>
            <a:pPr lvl="0"/>
            <a:r>
              <a:rPr lang="ru-RU" dirty="0" smtClean="0"/>
              <a:t>необходимо указать </a:t>
            </a:r>
            <a:r>
              <a:rPr lang="ru-RU" b="1" dirty="0" smtClean="0">
                <a:solidFill>
                  <a:srgbClr val="C00000"/>
                </a:solidFill>
              </a:rPr>
              <a:t>методику оценки </a:t>
            </a:r>
            <a:r>
              <a:rPr lang="ru-RU" dirty="0" smtClean="0"/>
              <a:t>каждой из формируемой дисциплиной </a:t>
            </a:r>
            <a:r>
              <a:rPr lang="ru-RU" b="1" dirty="0" smtClean="0">
                <a:solidFill>
                  <a:srgbClr val="C00000"/>
                </a:solidFill>
              </a:rPr>
              <a:t>компетенций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solidFill>
                  <a:srgbClr val="7030A0"/>
                </a:solidFill>
              </a:rPr>
              <a:t>п.2.11.Силлабуса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 «Критерии  и правила оценки знаний:  шкала и критерии оценки знаний на каждом уровне (текущий, рубежный, итоговый контроль),  правила оценки всех видов занятий (аудиторные, СРС, СРСП)»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268535"/>
          </a:xfrm>
        </p:spPr>
        <p:txBody>
          <a:bodyPr/>
          <a:lstStyle/>
          <a:p>
            <a:pPr lvl="0" algn="just"/>
            <a:r>
              <a:rPr lang="ru-RU" dirty="0" smtClean="0"/>
              <a:t>подробно описать </a:t>
            </a:r>
            <a:r>
              <a:rPr lang="ru-RU" b="1" dirty="0" smtClean="0">
                <a:solidFill>
                  <a:srgbClr val="C00000"/>
                </a:solidFill>
              </a:rPr>
              <a:t>методику оценки, критерии оценки </a:t>
            </a:r>
            <a:r>
              <a:rPr lang="ru-RU" dirty="0" smtClean="0"/>
              <a:t>сформированных компетенций для данной дисциплины согласно «Положению…..»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1438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методических рекомендациях для занятий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>конкретизировать цели и задачи </a:t>
            </a:r>
            <a:r>
              <a:rPr lang="ru-RU" dirty="0" smtClean="0"/>
              <a:t>для каждой темы занятия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количество и вид </a:t>
            </a:r>
            <a:r>
              <a:rPr lang="ru-RU" dirty="0" smtClean="0"/>
              <a:t>формирующихся  </a:t>
            </a:r>
            <a:r>
              <a:rPr lang="ru-RU" b="1" dirty="0" smtClean="0">
                <a:solidFill>
                  <a:srgbClr val="C00000"/>
                </a:solidFill>
              </a:rPr>
              <a:t>компетенций </a:t>
            </a:r>
            <a:r>
              <a:rPr lang="ru-RU" dirty="0" smtClean="0"/>
              <a:t>должно определяться тематикой занятия.</a:t>
            </a:r>
          </a:p>
          <a:p>
            <a:pPr lvl="0"/>
            <a:r>
              <a:rPr lang="ru-RU" dirty="0" smtClean="0"/>
              <a:t>уточнить </a:t>
            </a:r>
            <a:r>
              <a:rPr lang="ru-RU" b="1" dirty="0" smtClean="0">
                <a:solidFill>
                  <a:srgbClr val="C00000"/>
                </a:solidFill>
              </a:rPr>
              <a:t>методы обучения </a:t>
            </a:r>
            <a:r>
              <a:rPr lang="ru-RU" dirty="0" smtClean="0"/>
              <a:t>с учетом специфики темы, дисциплины, направления подготовки, курса обучения, на каждом занятии могут использоваться несколько (комбинированные) методов обучения.</a:t>
            </a:r>
          </a:p>
          <a:p>
            <a:pPr lvl="0"/>
            <a:r>
              <a:rPr lang="ru-RU" dirty="0" smtClean="0"/>
              <a:t>указать </a:t>
            </a:r>
            <a:r>
              <a:rPr lang="ru-RU" b="1" dirty="0" smtClean="0">
                <a:solidFill>
                  <a:srgbClr val="C00000"/>
                </a:solidFill>
              </a:rPr>
              <a:t>методы контроля </a:t>
            </a:r>
            <a:r>
              <a:rPr lang="ru-RU" dirty="0" smtClean="0"/>
              <a:t>формируемых на занятии компетенций </a:t>
            </a:r>
          </a:p>
          <a:p>
            <a:pPr lvl="0"/>
            <a:r>
              <a:rPr lang="ru-RU" dirty="0" smtClean="0"/>
              <a:t>дать  </a:t>
            </a:r>
            <a:r>
              <a:rPr lang="ru-RU" b="1" dirty="0" smtClean="0">
                <a:solidFill>
                  <a:srgbClr val="C00000"/>
                </a:solidFill>
              </a:rPr>
              <a:t>примерный  хронометраж </a:t>
            </a:r>
            <a:r>
              <a:rPr lang="ru-RU" dirty="0" smtClean="0"/>
              <a:t>занятия</a:t>
            </a:r>
          </a:p>
          <a:p>
            <a:pPr lvl="0"/>
            <a:r>
              <a:rPr lang="ru-RU" dirty="0" smtClean="0"/>
              <a:t>в списке основных </a:t>
            </a:r>
            <a:r>
              <a:rPr lang="ru-RU" b="1" dirty="0" smtClean="0">
                <a:solidFill>
                  <a:srgbClr val="C00000"/>
                </a:solidFill>
              </a:rPr>
              <a:t>литературных источников </a:t>
            </a:r>
            <a:r>
              <a:rPr lang="ru-RU" dirty="0" smtClean="0"/>
              <a:t>указывать </a:t>
            </a:r>
            <a:r>
              <a:rPr lang="ru-RU" b="1" dirty="0" smtClean="0">
                <a:solidFill>
                  <a:srgbClr val="C00000"/>
                </a:solidFill>
              </a:rPr>
              <a:t>страницы</a:t>
            </a:r>
            <a:r>
              <a:rPr lang="ru-RU" dirty="0" smtClean="0"/>
              <a:t>, на которых имеются ссылки для  получения ответа на поставленные вопросы занятия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668C1F3-ACE2-427A-93D4-85726C260F47}" type="slidenum">
              <a:rPr lang="ru-RU" sz="1000">
                <a:latin typeface="Arial" charset="0"/>
              </a:rPr>
              <a:pPr algn="r"/>
              <a:t>3</a:t>
            </a:fld>
            <a:endParaRPr lang="ru-RU" sz="1000">
              <a:latin typeface="Arial" charset="0"/>
            </a:endParaRPr>
          </a:p>
        </p:txBody>
      </p:sp>
      <p:graphicFrame>
        <p:nvGraphicFramePr>
          <p:cNvPr id="45147" name="Group 91"/>
          <p:cNvGraphicFramePr>
            <a:graphicFrameLocks noGrp="1"/>
          </p:cNvGraphicFramePr>
          <p:nvPr>
            <p:ph idx="4294967295"/>
          </p:nvPr>
        </p:nvGraphicFramePr>
        <p:xfrm>
          <a:off x="0" y="1481138"/>
          <a:ext cx="9144000" cy="4095751"/>
        </p:xfrm>
        <a:graphic>
          <a:graphicData uri="http://schemas.openxmlformats.org/drawingml/2006/table">
            <a:tbl>
              <a:tblPr/>
              <a:tblGrid>
                <a:gridCol w="1187450"/>
                <a:gridCol w="1296988"/>
                <a:gridCol w="1223962"/>
                <a:gridCol w="1150938"/>
                <a:gridCol w="1512887"/>
                <a:gridCol w="1584325"/>
                <a:gridCol w="1187450"/>
              </a:tblGrid>
              <a:tr h="404813">
                <a:tc rowSpan="3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Кол-во кредитов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Объем часов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том числе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7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К</a:t>
                      </a:r>
                      <a:r>
                        <a:rPr kumimoji="0" lang="kk-K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онт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endParaRPr kumimoji="0" lang="kk-K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СРСП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Лек.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Пр.зан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9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9" name="Rectangle 58"/>
          <p:cNvSpPr>
            <a:spLocks noChangeArrowheads="1"/>
          </p:cNvSpPr>
          <p:nvPr/>
        </p:nvSpPr>
        <p:spPr bwMode="auto">
          <a:xfrm>
            <a:off x="0" y="0"/>
            <a:ext cx="8964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800" b="1" dirty="0">
                <a:solidFill>
                  <a:srgbClr val="0000C4"/>
                </a:solidFill>
              </a:rPr>
              <a:t>Распределение учебных часов по видам работ</a:t>
            </a:r>
          </a:p>
          <a:p>
            <a:pPr algn="ctr"/>
            <a:r>
              <a:rPr lang="kk-KZ" sz="2800" b="1" dirty="0">
                <a:solidFill>
                  <a:srgbClr val="0000C4"/>
                </a:solidFill>
              </a:rPr>
              <a:t> для  специальностей “ОМ” и “Стом”</a:t>
            </a:r>
            <a:endParaRPr lang="ru-RU" sz="2800" b="1" dirty="0">
              <a:solidFill>
                <a:srgbClr val="0000C4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72518" cy="6215106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b="1" dirty="0" smtClean="0">
                <a:solidFill>
                  <a:srgbClr val="C00000"/>
                </a:solidFill>
              </a:rPr>
              <a:t>Рабочая программа</a:t>
            </a:r>
            <a:r>
              <a:rPr lang="ru-RU" dirty="0" smtClean="0"/>
              <a:t> разрабатывается в соответствии с типовой программой на весь </a:t>
            </a:r>
            <a:r>
              <a:rPr lang="ru-RU" b="1" dirty="0" smtClean="0">
                <a:solidFill>
                  <a:srgbClr val="C00000"/>
                </a:solidFill>
              </a:rPr>
              <a:t>период действия ГОСО </a:t>
            </a:r>
            <a:r>
              <a:rPr lang="ru-RU" dirty="0" smtClean="0"/>
              <a:t>(5 лет). Обсуждается на заседании кафедры, заседании КОП, Методическом совете, утверждается проректором по учебно-воспитательной работе.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«Дополнения и изменения» </a:t>
            </a:r>
            <a:r>
              <a:rPr lang="ru-RU" dirty="0" smtClean="0"/>
              <a:t>к рабочей программе отражаются в </a:t>
            </a:r>
            <a:r>
              <a:rPr lang="ru-RU" b="1" dirty="0" smtClean="0">
                <a:solidFill>
                  <a:srgbClr val="C00000"/>
                </a:solidFill>
              </a:rPr>
              <a:t>форме №2</a:t>
            </a:r>
            <a:r>
              <a:rPr lang="ru-RU" dirty="0" smtClean="0"/>
              <a:t> и утверждаются на заседании кафедры.</a:t>
            </a:r>
          </a:p>
          <a:p>
            <a:pPr algn="just"/>
            <a:r>
              <a:rPr lang="ru-RU" dirty="0" smtClean="0"/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Силлабус</a:t>
            </a:r>
            <a:r>
              <a:rPr lang="ru-RU" b="1" dirty="0" smtClean="0">
                <a:solidFill>
                  <a:srgbClr val="C00000"/>
                </a:solidFill>
              </a:rPr>
              <a:t>, лекционный комплекс, методические указания, </a:t>
            </a:r>
            <a:r>
              <a:rPr lang="ru-RU" b="1" dirty="0" err="1" smtClean="0">
                <a:solidFill>
                  <a:srgbClr val="C00000"/>
                </a:solidFill>
              </a:rPr>
              <a:t>контольно-измерительные</a:t>
            </a:r>
            <a:r>
              <a:rPr lang="ru-RU" b="1" dirty="0" smtClean="0">
                <a:solidFill>
                  <a:srgbClr val="C00000"/>
                </a:solidFill>
              </a:rPr>
              <a:t> средства</a:t>
            </a:r>
            <a:r>
              <a:rPr lang="ru-RU" dirty="0" smtClean="0"/>
              <a:t> пересматриваются в соответствие с изменениями в рабочей программе </a:t>
            </a:r>
            <a:r>
              <a:rPr lang="ru-RU" b="1" dirty="0" smtClean="0">
                <a:solidFill>
                  <a:srgbClr val="C00000"/>
                </a:solidFill>
              </a:rPr>
              <a:t>ежегодно</a:t>
            </a:r>
            <a:r>
              <a:rPr lang="ru-RU" dirty="0" smtClean="0"/>
              <a:t> и  обсуждается на заседании кафедры.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 bwMode="auto">
          <a:xfrm>
            <a:off x="0" y="214290"/>
            <a:ext cx="9144000" cy="92869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noFill/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3975"/>
            <a:ext cx="8786874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 оформления </a:t>
            </a: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тематических </a:t>
            </a:r>
            <a:r>
              <a:rPr lang="ru-RU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 </a:t>
            </a: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практических занятий </a:t>
            </a:r>
            <a:r>
              <a:rPr lang="ru-RU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цикловой форме  проведения </a:t>
            </a: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занятий</a:t>
            </a:r>
            <a:endParaRPr lang="ru-RU" sz="2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00757"/>
          <a:ext cx="8572560" cy="1379228"/>
        </p:xfrm>
        <a:graphic>
          <a:graphicData uri="http://schemas.openxmlformats.org/drawingml/2006/table">
            <a:tbl>
              <a:tblPr/>
              <a:tblGrid>
                <a:gridCol w="3214710"/>
                <a:gridCol w="2563196"/>
                <a:gridCol w="2794654"/>
              </a:tblGrid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Практического занятия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 занятия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Объем учебных часов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58335" y="2285992"/>
            <a:ext cx="898566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Календарно-тематический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практических занятий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__(дисциплине)___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студентов ___ курса специальности _________ на 2012-2013 учебный год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285860"/>
          <a:ext cx="3071834" cy="762000"/>
        </p:xfrm>
        <a:graphic>
          <a:graphicData uri="http://schemas.openxmlformats.org/drawingml/2006/table">
            <a:tbl>
              <a:tblPr/>
              <a:tblGrid>
                <a:gridCol w="307183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«Согласовано»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Декан</a:t>
                      </a:r>
                      <a:r>
                        <a:rPr lang="ru-RU" sz="1800" b="1" baseline="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факультета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4929198"/>
            <a:ext cx="9144000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Рассмотрено и одобрено на заседании кафедры ___________________,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 № ___   от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_________ 2012 г.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indent="449263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Заведующий кафедрой 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929322" y="1214422"/>
          <a:ext cx="3048000" cy="1097280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84124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«Утверждаю»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Директор учебного департамента 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 bwMode="auto">
          <a:xfrm>
            <a:off x="0" y="6357958"/>
            <a:ext cx="9144000" cy="500042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 bwMode="auto">
          <a:xfrm>
            <a:off x="0" y="285728"/>
            <a:ext cx="9144000" cy="92869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noFill/>
              <a:effectLst/>
              <a:latin typeface="Arial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7362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оформления расписания практических занятий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цикловой форме проведения занятий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58260" y="1285860"/>
            <a:ext cx="20910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«Согласовано»</a:t>
            </a:r>
            <a:endParaRPr lang="ru-RU" b="1" dirty="0" smtClean="0">
              <a:solidFill>
                <a:schemeClr val="tx2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Декан факультета</a:t>
            </a:r>
            <a:endParaRPr lang="ru-RU" b="1" dirty="0" smtClean="0">
              <a:solidFill>
                <a:schemeClr val="tx2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__________________</a:t>
            </a:r>
            <a:endParaRPr lang="ru-RU" sz="1400" b="1" dirty="0">
              <a:solidFill>
                <a:schemeClr val="tx2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095" y="2214554"/>
            <a:ext cx="91139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Расписание практических занятий по ___(дисциплине)____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студентов ___ курса специальности __________ на 2012-2013 учебный год</a:t>
            </a:r>
            <a:endParaRPr kumimoji="0" lang="ru-RU" sz="2000" b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3071810"/>
          <a:ext cx="8715437" cy="2286016"/>
        </p:xfrm>
        <a:graphic>
          <a:graphicData uri="http://schemas.openxmlformats.org/drawingml/2006/table">
            <a:tbl>
              <a:tblPr/>
              <a:tblGrid>
                <a:gridCol w="1500198"/>
                <a:gridCol w="1714514"/>
                <a:gridCol w="1928826"/>
                <a:gridCol w="1714512"/>
                <a:gridCol w="1857387"/>
              </a:tblGrid>
              <a:tr h="676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</a:t>
                      </a: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 проведения 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 проведения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База,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учебной комнаты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 преподавателя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</a:tr>
              <a:tr h="263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262710" y="1285860"/>
          <a:ext cx="2881290" cy="1310640"/>
        </p:xfrm>
        <a:graphic>
          <a:graphicData uri="http://schemas.openxmlformats.org/drawingml/2006/table">
            <a:tbl>
              <a:tblPr/>
              <a:tblGrid>
                <a:gridCol w="2881290"/>
              </a:tblGrid>
              <a:tr h="114300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«Утверждаю»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Директор учебного департамента 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 bwMode="auto">
          <a:xfrm>
            <a:off x="0" y="6357958"/>
            <a:ext cx="9144000" cy="500042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5429264"/>
            <a:ext cx="8501122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Рассмотрено и одобрено на заседании кафедры __________________,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 № ___   от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_________ 2012 г.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Зав. кафедрой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Методист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ОПиКУП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 bwMode="auto">
          <a:xfrm>
            <a:off x="0" y="214290"/>
            <a:ext cx="9144000" cy="92869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noFill/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3975"/>
            <a:ext cx="8786874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 оформления </a:t>
            </a: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тематических </a:t>
            </a:r>
            <a:r>
              <a:rPr lang="ru-RU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 </a:t>
            </a: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СРСП </a:t>
            </a:r>
            <a:r>
              <a:rPr lang="ru-RU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цикловой форме  проведения </a:t>
            </a: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занятий</a:t>
            </a:r>
            <a:endParaRPr lang="ru-RU" sz="2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714619"/>
          <a:ext cx="8572559" cy="2214580"/>
        </p:xfrm>
        <a:graphic>
          <a:graphicData uri="http://schemas.openxmlformats.org/drawingml/2006/table">
            <a:tbl>
              <a:tblPr/>
              <a:tblGrid>
                <a:gridCol w="1000132"/>
                <a:gridCol w="2714644"/>
                <a:gridCol w="2860175"/>
                <a:gridCol w="1997608"/>
              </a:tblGrid>
              <a:tr h="938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 занятия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Форма</a:t>
                      </a:r>
                      <a:r>
                        <a:rPr lang="ru-RU" sz="2000" b="1" baseline="0" dirty="0" smtClean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проведения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Объем учебных часов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</a:tr>
              <a:tr h="318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281" y="1357298"/>
            <a:ext cx="8929719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Календарно-тематический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СРСП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__(дисциплине)___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студентов ___ курса специальности _________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2012-2013 учебный год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4929198"/>
            <a:ext cx="91440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Рассмотрено и одобрено на заседании кафедры ___________________,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 № ___   от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_________ 2012 г.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indent="449263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Заведующий кафедрой 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49263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Методист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ОПиКУП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lang="ru-RU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0" y="6357958"/>
            <a:ext cx="9144000" cy="500042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 bwMode="auto">
          <a:xfrm>
            <a:off x="0" y="285728"/>
            <a:ext cx="9144000" cy="92869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noFill/>
              <a:effectLst/>
              <a:latin typeface="Arial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7362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оформления расписания СРСП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цикловой форме проведения занятий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095" y="1357298"/>
            <a:ext cx="91139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Расписание СРСП по ___(дисциплине)____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студентов ___ курса специальности __________ на 2012-2013 учебный год</a:t>
            </a:r>
            <a:endParaRPr kumimoji="0" lang="ru-RU" sz="2000" b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285991"/>
          <a:ext cx="8715437" cy="2428893"/>
        </p:xfrm>
        <a:graphic>
          <a:graphicData uri="http://schemas.openxmlformats.org/drawingml/2006/table">
            <a:tbl>
              <a:tblPr/>
              <a:tblGrid>
                <a:gridCol w="1500198"/>
                <a:gridCol w="1714514"/>
                <a:gridCol w="1928826"/>
                <a:gridCol w="1714512"/>
                <a:gridCol w="1857387"/>
              </a:tblGrid>
              <a:tr h="10055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</a:t>
                      </a: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 проведения 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 проведения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База,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учебной комнаты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 преподавателя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</a:tr>
              <a:tr h="27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 bwMode="auto">
          <a:xfrm>
            <a:off x="0" y="6357958"/>
            <a:ext cx="9144000" cy="500042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5214951"/>
            <a:ext cx="85011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Рассмотрено и одобрено на заседании кафедры __________________,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 № ___   от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_________ 2012 г.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Зав. кафедрой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 bwMode="auto">
          <a:xfrm>
            <a:off x="0" y="285728"/>
            <a:ext cx="9144000" cy="92869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noFill/>
              <a:effectLst/>
              <a:latin typeface="Arial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72" y="142852"/>
            <a:ext cx="77867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оформления календарно-тематических планов лекций </a:t>
            </a:r>
            <a:endParaRPr kumimoji="0" lang="ru-RU" sz="3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214422"/>
          <a:ext cx="2857520" cy="762000"/>
        </p:xfrm>
        <a:graphic>
          <a:graphicData uri="http://schemas.openxmlformats.org/drawingml/2006/table">
            <a:tbl>
              <a:tblPr/>
              <a:tblGrid>
                <a:gridCol w="28575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«Согласовано»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Декан</a:t>
                      </a:r>
                      <a:r>
                        <a:rPr lang="ru-RU" sz="1800" b="1" baseline="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факультета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5008" y="1214422"/>
          <a:ext cx="3214710" cy="1615440"/>
        </p:xfrm>
        <a:graphic>
          <a:graphicData uri="http://schemas.openxmlformats.org/drawingml/2006/table">
            <a:tbl>
              <a:tblPr/>
              <a:tblGrid>
                <a:gridCol w="3214710"/>
              </a:tblGrid>
              <a:tr h="84124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«Утверждаю»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Директор учебного департамента 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6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334" y="2214554"/>
            <a:ext cx="89856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Календарно-тематический план лекций по __(дисциплине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студентов ___ курса специальности _________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2012-2013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учебный год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3045307"/>
          <a:ext cx="8715437" cy="1624783"/>
        </p:xfrm>
        <a:graphic>
          <a:graphicData uri="http://schemas.openxmlformats.org/drawingml/2006/table">
            <a:tbl>
              <a:tblPr/>
              <a:tblGrid>
                <a:gridCol w="500066"/>
                <a:gridCol w="1428760"/>
                <a:gridCol w="1500198"/>
                <a:gridCol w="1071570"/>
                <a:gridCol w="1785950"/>
                <a:gridCol w="1139008"/>
                <a:gridCol w="1289885"/>
              </a:tblGrid>
              <a:tr h="707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п\п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 проведения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 проведения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 лекции 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Объем учебных часов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лектора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Аудитория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5000636"/>
            <a:ext cx="91440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fontAlgn="base">
              <a:spcBef>
                <a:spcPts val="6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Рассмотрено и одобрено на заседании кафедры ___________________, </a:t>
            </a:r>
            <a:endParaRPr lang="ru-RU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indent="449263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 № ___   от </a:t>
            </a:r>
            <a:r>
              <a:rPr lang="ru-RU" b="1" dirty="0" smtClean="0">
                <a:solidFill>
                  <a:schemeClr val="tx2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</a:t>
            </a:r>
            <a:r>
              <a:rPr lang="ru-RU" b="1" dirty="0" smtClean="0">
                <a:solidFill>
                  <a:schemeClr val="tx2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_________ 2012 г. </a:t>
            </a:r>
            <a:endParaRPr lang="ru-RU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indent="449263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Заведующий кафедрой    </a:t>
            </a:r>
          </a:p>
          <a:p>
            <a:pPr lvl="0" indent="449263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Методист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ОПиКУП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lang="ru-RU" b="1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0" y="6357958"/>
            <a:ext cx="9144000" cy="500042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 bwMode="auto">
          <a:xfrm>
            <a:off x="0" y="285728"/>
            <a:ext cx="9144000" cy="92869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noFill/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3975"/>
            <a:ext cx="8786874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 оформления </a:t>
            </a: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тематических </a:t>
            </a:r>
            <a:r>
              <a:rPr lang="ru-RU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 </a:t>
            </a: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самостоятельной работы студентов</a:t>
            </a:r>
            <a:endParaRPr lang="ru-RU" sz="2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071810"/>
          <a:ext cx="8572560" cy="1785950"/>
        </p:xfrm>
        <a:graphic>
          <a:graphicData uri="http://schemas.openxmlformats.org/drawingml/2006/table">
            <a:tbl>
              <a:tblPr/>
              <a:tblGrid>
                <a:gridCol w="3214710"/>
                <a:gridCol w="2563196"/>
                <a:gridCol w="2794654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 СРС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проведения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Объем учебных часов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D8E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" y="1357298"/>
            <a:ext cx="878684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Тематический план самостоятельной работы студентов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__(дисциплине)___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студентов ___ курса специальности _________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2012-2013 учебный год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285860"/>
          <a:ext cx="3071834" cy="213360"/>
        </p:xfrm>
        <a:graphic>
          <a:graphicData uri="http://schemas.openxmlformats.org/drawingml/2006/table">
            <a:tbl>
              <a:tblPr/>
              <a:tblGrid>
                <a:gridCol w="307183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5000636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Рассмотрено и одобрено на заседании кафедры ___________________,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 № ___   от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_________ 2012 г.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Заведующий кафедрой            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929322" y="1214422"/>
          <a:ext cx="3048000" cy="841248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84124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 bwMode="auto">
          <a:xfrm>
            <a:off x="0" y="6357958"/>
            <a:ext cx="9144000" cy="500042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Заполнение учебного журнала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78645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Практические занятия (2-11 стр.)</a:t>
            </a:r>
          </a:p>
          <a:p>
            <a:r>
              <a:rPr lang="ru-RU" dirty="0" smtClean="0"/>
              <a:t>2-3 стр.: знания</a:t>
            </a:r>
          </a:p>
          <a:p>
            <a:r>
              <a:rPr lang="ru-RU" dirty="0" smtClean="0"/>
              <a:t>4-5 стр.: практические навыки</a:t>
            </a:r>
          </a:p>
          <a:p>
            <a:r>
              <a:rPr lang="ru-RU" dirty="0" smtClean="0"/>
              <a:t>6-7 стр.: коммуникативная компетенция</a:t>
            </a:r>
          </a:p>
          <a:p>
            <a:r>
              <a:rPr lang="ru-RU" dirty="0" smtClean="0"/>
              <a:t>8-9 стр.: правовая компетенция</a:t>
            </a:r>
          </a:p>
          <a:p>
            <a:r>
              <a:rPr lang="ru-RU" dirty="0" smtClean="0"/>
              <a:t>10-11 стр.: самообразование (СРС)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</a:rPr>
              <a:t>СРСП (12-21 стр.)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</a:rPr>
              <a:t>Рубежный контроль - 22-23 стр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</a:rPr>
              <a:t>Лекции - 24 – 15 стр.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Обратная связь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Сайт: </a:t>
            </a:r>
            <a:r>
              <a:rPr lang="en-US" b="1" dirty="0" smtClean="0">
                <a:solidFill>
                  <a:srgbClr val="7030A0"/>
                </a:solidFill>
                <a:hlinkClick r:id="rId3"/>
              </a:rPr>
              <a:t>www.kaznmu.kz</a:t>
            </a:r>
            <a:r>
              <a:rPr lang="ru-RU" dirty="0" smtClean="0"/>
              <a:t> раздел «Департамент учебно-методической работы»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Электронный адрес: </a:t>
            </a:r>
            <a:r>
              <a:rPr lang="en-US" b="1" dirty="0" smtClean="0">
                <a:solidFill>
                  <a:srgbClr val="7030A0"/>
                </a:solidFill>
              </a:rPr>
              <a:t>dumr_kaznmu@mail.ru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1989138"/>
            <a:ext cx="7667625" cy="1470025"/>
          </a:xfrm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Спасибо за внимание!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9459" name="Picture 8" descr="MCj041549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149725"/>
            <a:ext cx="1731962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 bwMode="auto">
          <a:xfrm>
            <a:off x="755650" y="4437063"/>
            <a:ext cx="431800" cy="2159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0197A61-3EFB-408A-9A75-7FA8D4B39F9A}" type="slidenum">
              <a:rPr lang="ru-RU" sz="1000">
                <a:latin typeface="Arial" charset="0"/>
              </a:rPr>
              <a:pPr algn="r"/>
              <a:t>4</a:t>
            </a:fld>
            <a:endParaRPr lang="ru-RU" sz="1000">
              <a:latin typeface="Arial" charset="0"/>
            </a:endParaRPr>
          </a:p>
        </p:txBody>
      </p:sp>
      <p:graphicFrame>
        <p:nvGraphicFramePr>
          <p:cNvPr id="46130" name="Group 50"/>
          <p:cNvGraphicFramePr>
            <a:graphicFrameLocks noGrp="1"/>
          </p:cNvGraphicFramePr>
          <p:nvPr>
            <p:ph idx="4294967295"/>
          </p:nvPr>
        </p:nvGraphicFramePr>
        <p:xfrm>
          <a:off x="0" y="1481138"/>
          <a:ext cx="9144000" cy="4395788"/>
        </p:xfrm>
        <a:graphic>
          <a:graphicData uri="http://schemas.openxmlformats.org/drawingml/2006/table">
            <a:tbl>
              <a:tblPr/>
              <a:tblGrid>
                <a:gridCol w="1187450"/>
                <a:gridCol w="1296988"/>
                <a:gridCol w="1223962"/>
                <a:gridCol w="1150938"/>
                <a:gridCol w="1512887"/>
                <a:gridCol w="1584325"/>
                <a:gridCol w="1187450"/>
              </a:tblGrid>
              <a:tr h="828675">
                <a:tc rowSpan="3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Кол-во кредитов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объем часов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том числе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3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К.час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СРСП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0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Лек.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Пр.зан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28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7" name="Rectangle 49"/>
          <p:cNvSpPr>
            <a:spLocks noChangeArrowheads="1"/>
          </p:cNvSpPr>
          <p:nvPr/>
        </p:nvSpPr>
        <p:spPr bwMode="auto">
          <a:xfrm>
            <a:off x="0" y="0"/>
            <a:ext cx="8964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800" b="1" dirty="0">
                <a:solidFill>
                  <a:srgbClr val="0000C4"/>
                </a:solidFill>
              </a:rPr>
              <a:t>Распределение учебных часов по видам работ</a:t>
            </a:r>
          </a:p>
          <a:p>
            <a:pPr algn="ctr"/>
            <a:r>
              <a:rPr lang="kk-KZ" sz="2800" b="1" dirty="0">
                <a:solidFill>
                  <a:srgbClr val="0000C4"/>
                </a:solidFill>
              </a:rPr>
              <a:t> для других   специальностей </a:t>
            </a:r>
            <a:endParaRPr lang="ru-RU" sz="2800" b="1" dirty="0">
              <a:solidFill>
                <a:srgbClr val="0000C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429684" cy="1785950"/>
          </a:xfrm>
        </p:spPr>
        <p:txBody>
          <a:bodyPr>
            <a:normAutofit/>
          </a:bodyPr>
          <a:lstStyle/>
          <a:p>
            <a:pPr marL="514350" indent="-514350">
              <a:buAutoNum type="arabicPlain"/>
            </a:pPr>
            <a:r>
              <a:rPr lang="ru-RU" sz="2800" b="1" dirty="0" err="1" smtClean="0"/>
              <a:t>академ</a:t>
            </a:r>
            <a:r>
              <a:rPr lang="ru-RU" sz="2800" b="1" dirty="0" smtClean="0"/>
              <a:t>. час </a:t>
            </a:r>
            <a:r>
              <a:rPr lang="ru-RU" sz="2800" b="1" dirty="0" smtClean="0">
                <a:solidFill>
                  <a:srgbClr val="FF0000"/>
                </a:solidFill>
              </a:rPr>
              <a:t>практического занятия -  100 мин</a:t>
            </a:r>
          </a:p>
          <a:p>
            <a:pPr marL="514350" indent="-514350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ru-RU" sz="2800" b="1" dirty="0" smtClean="0"/>
              <a:t>1 </a:t>
            </a:r>
            <a:r>
              <a:rPr lang="ru-RU" sz="2800" b="1" dirty="0" err="1" smtClean="0"/>
              <a:t>академ</a:t>
            </a:r>
            <a:r>
              <a:rPr lang="ru-RU" sz="2800" b="1" dirty="0" smtClean="0"/>
              <a:t>. час </a:t>
            </a:r>
            <a:r>
              <a:rPr lang="ru-RU" sz="2800" b="1" dirty="0" smtClean="0">
                <a:solidFill>
                  <a:srgbClr val="FF0000"/>
                </a:solidFill>
              </a:rPr>
              <a:t>СРСП – 50 минут </a:t>
            </a:r>
          </a:p>
        </p:txBody>
      </p:sp>
      <p:pic>
        <p:nvPicPr>
          <p:cNvPr id="4100" name="Picture 4" descr="http://cs407522.userapi.com/v407522253/110e/G10aAfdbej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35756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Кредит – 45 часов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45 часов = Пр.з.15ч +  СРСП 15ч + СРС 15ч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П.з</a:t>
            </a:r>
            <a:r>
              <a:rPr lang="ru-RU" dirty="0" smtClean="0"/>
              <a:t>. – 15 × 100 мин/60мин = 25 час</a:t>
            </a:r>
          </a:p>
          <a:p>
            <a:pPr>
              <a:buNone/>
            </a:pPr>
            <a:r>
              <a:rPr lang="ru-RU" dirty="0" smtClean="0"/>
              <a:t>           25 часов / 5дн. = 5 час</a:t>
            </a:r>
          </a:p>
          <a:p>
            <a:pPr>
              <a:buNone/>
            </a:pPr>
            <a:r>
              <a:rPr lang="ru-RU" dirty="0" smtClean="0"/>
              <a:t>СРСП -  15 ×50 мин/60мин= 12,5 час</a:t>
            </a:r>
          </a:p>
          <a:p>
            <a:pPr>
              <a:buNone/>
            </a:pPr>
            <a:r>
              <a:rPr lang="ru-RU" dirty="0" smtClean="0"/>
              <a:t>              12,5 часов / 5дн. = 2,5 часа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291841"/>
          <a:ext cx="9144002" cy="3718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8706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Разделы работы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 день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0" dirty="0" smtClean="0"/>
                        <a:t>5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800" dirty="0" smtClean="0"/>
                        <a:t>Всего часов</a:t>
                      </a:r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0772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ПЗ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 </a:t>
                      </a:r>
                      <a:r>
                        <a:rPr lang="ru-RU" sz="2000" b="1" dirty="0" err="1" smtClean="0"/>
                        <a:t>астр.ч</a:t>
                      </a:r>
                      <a:r>
                        <a:rPr lang="ru-RU" sz="2000" b="1" dirty="0" smtClean="0"/>
                        <a:t>. </a:t>
                      </a:r>
                    </a:p>
                    <a:p>
                      <a:pPr algn="ctr"/>
                      <a:r>
                        <a:rPr lang="en-US" sz="2000" b="1" dirty="0" smtClean="0"/>
                        <a:t>=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3 акад.ч.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 </a:t>
                      </a:r>
                      <a:r>
                        <a:rPr lang="ru-RU" sz="1800" b="1" dirty="0" err="1" smtClean="0"/>
                        <a:t>астр.ч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r>
                        <a:rPr lang="ru-RU" sz="1800" b="1" dirty="0" smtClean="0"/>
                        <a:t> </a:t>
                      </a:r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 </a:t>
                      </a:r>
                      <a:r>
                        <a:rPr lang="ru-RU" sz="1800" b="1" dirty="0" err="1" smtClean="0"/>
                        <a:t>астр.ч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 </a:t>
                      </a:r>
                      <a:r>
                        <a:rPr lang="ru-RU" sz="1800" b="1" dirty="0" err="1" smtClean="0"/>
                        <a:t>астр.ч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r>
                        <a:rPr lang="ru-RU" sz="1800" b="1" dirty="0" smtClean="0"/>
                        <a:t> </a:t>
                      </a:r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 </a:t>
                      </a:r>
                      <a:r>
                        <a:rPr lang="ru-RU" sz="1800" b="1" dirty="0" err="1" smtClean="0"/>
                        <a:t>астр.ч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r>
                        <a:rPr lang="ru-RU" sz="1800" b="1" dirty="0" smtClean="0"/>
                        <a:t> </a:t>
                      </a:r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sz="2000" b="1" dirty="0" smtClean="0"/>
                        <a:t>25астр.ч. </a:t>
                      </a:r>
                    </a:p>
                    <a:p>
                      <a:pPr algn="ctr"/>
                      <a:r>
                        <a:rPr lang="en-US" sz="2000" b="1" dirty="0" smtClean="0"/>
                        <a:t>=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15 акад.часа</a:t>
                      </a:r>
                      <a:endParaRPr lang="ru-RU" sz="2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0772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СРСП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2,5 </a:t>
                      </a:r>
                      <a:r>
                        <a:rPr lang="ru-RU" sz="2000" b="1" dirty="0" err="1" smtClean="0"/>
                        <a:t>астр.часа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=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3 акад.ч.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2,5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2,5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2,5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2,5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12,5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15 акад.ч.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7643834" y="4071942"/>
            <a:ext cx="1500166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43834" y="5572140"/>
            <a:ext cx="1500166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Кредит – 36 часов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36 часов = Пр.з.12ч +  СРСП 12ч + СРС 12ч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П.з</a:t>
            </a:r>
            <a:r>
              <a:rPr lang="ru-RU" dirty="0" smtClean="0"/>
              <a:t>. – 12 × 100 мин/60мин = 20 час</a:t>
            </a:r>
          </a:p>
          <a:p>
            <a:pPr>
              <a:buNone/>
            </a:pPr>
            <a:r>
              <a:rPr lang="ru-RU" dirty="0" smtClean="0"/>
              <a:t>           25 часов / 4 </a:t>
            </a:r>
            <a:r>
              <a:rPr lang="ru-RU" dirty="0" err="1" smtClean="0"/>
              <a:t>дн</a:t>
            </a:r>
            <a:r>
              <a:rPr lang="ru-RU" dirty="0" smtClean="0"/>
              <a:t>. = 5 час</a:t>
            </a:r>
          </a:p>
          <a:p>
            <a:pPr>
              <a:buNone/>
            </a:pPr>
            <a:r>
              <a:rPr lang="ru-RU" dirty="0" smtClean="0"/>
              <a:t>СРСП -  12 ×50 мин/60мин= 10 час</a:t>
            </a:r>
          </a:p>
          <a:p>
            <a:pPr>
              <a:buNone/>
            </a:pPr>
            <a:r>
              <a:rPr lang="ru-RU" dirty="0" smtClean="0"/>
              <a:t>              10 часов / 4дн. = 2,5 часа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291840"/>
          <a:ext cx="9109392" cy="3566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24000"/>
                <a:gridCol w="1524000"/>
                <a:gridCol w="1524000"/>
                <a:gridCol w="1524000"/>
                <a:gridCol w="1489392"/>
                <a:gridCol w="1524000"/>
              </a:tblGrid>
              <a:tr h="8706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Разделы работы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 день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800" dirty="0" smtClean="0"/>
                        <a:t>Всего часов</a:t>
                      </a:r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0772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ПЗ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 </a:t>
                      </a:r>
                      <a:r>
                        <a:rPr lang="ru-RU" sz="2000" b="1" dirty="0" err="1" smtClean="0"/>
                        <a:t>астр.ч</a:t>
                      </a:r>
                      <a:r>
                        <a:rPr lang="ru-RU" sz="2000" b="1" dirty="0" smtClean="0"/>
                        <a:t>. </a:t>
                      </a:r>
                    </a:p>
                    <a:p>
                      <a:pPr algn="ctr"/>
                      <a:r>
                        <a:rPr lang="en-US" sz="2000" b="1" dirty="0" smtClean="0"/>
                        <a:t>=</a:t>
                      </a:r>
                      <a:r>
                        <a:rPr lang="ru-RU" sz="2000" b="1" dirty="0" smtClean="0"/>
                        <a:t> </a:t>
                      </a:r>
                    </a:p>
                    <a:p>
                      <a:pPr algn="ctr"/>
                      <a:r>
                        <a:rPr lang="ru-RU" sz="2000" b="1" dirty="0" smtClean="0"/>
                        <a:t>3 акад.ч.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 </a:t>
                      </a:r>
                      <a:r>
                        <a:rPr lang="ru-RU" sz="1800" b="1" dirty="0" err="1" smtClean="0"/>
                        <a:t>астр.ч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r>
                        <a:rPr lang="ru-RU" sz="1800" b="1" dirty="0" smtClean="0"/>
                        <a:t> </a:t>
                      </a:r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 </a:t>
                      </a:r>
                      <a:r>
                        <a:rPr lang="ru-RU" sz="1800" b="1" dirty="0" err="1" smtClean="0"/>
                        <a:t>астр.ч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r>
                        <a:rPr lang="ru-RU" sz="1800" b="1" dirty="0" smtClean="0"/>
                        <a:t> </a:t>
                      </a:r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 </a:t>
                      </a:r>
                      <a:r>
                        <a:rPr lang="ru-RU" sz="1800" b="1" dirty="0" err="1" smtClean="0"/>
                        <a:t>астр.ч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sz="2000" b="1" dirty="0" smtClean="0"/>
                        <a:t>20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err="1" smtClean="0"/>
                        <a:t>астр.ч</a:t>
                      </a:r>
                      <a:r>
                        <a:rPr lang="ru-RU" sz="2000" b="1" dirty="0" smtClean="0"/>
                        <a:t>. </a:t>
                      </a:r>
                    </a:p>
                    <a:p>
                      <a:pPr algn="ctr"/>
                      <a:r>
                        <a:rPr lang="en-US" sz="2000" b="1" dirty="0" smtClean="0"/>
                        <a:t>=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12 акад.часа</a:t>
                      </a:r>
                      <a:endParaRPr lang="ru-RU" sz="2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0772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СРСП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2,5 </a:t>
                      </a:r>
                      <a:r>
                        <a:rPr lang="ru-RU" sz="2000" b="1" dirty="0" err="1" smtClean="0"/>
                        <a:t>астр.часа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=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3 акад.ч.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2,5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2,5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2,5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12 акад.ч.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7643834" y="4143380"/>
            <a:ext cx="1500166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43834" y="5500702"/>
            <a:ext cx="1500166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Кредит – 54 часа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54 часа = Пр.з.18ч +  СРСП 18ч + СРС 18ч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П.з</a:t>
            </a:r>
            <a:r>
              <a:rPr lang="ru-RU" dirty="0" smtClean="0"/>
              <a:t>. – 18 × 100 мин/60мин = 30 час</a:t>
            </a:r>
          </a:p>
          <a:p>
            <a:pPr>
              <a:buNone/>
            </a:pPr>
            <a:r>
              <a:rPr lang="ru-RU" dirty="0" smtClean="0"/>
              <a:t>           30 часов / 6дн. = 5 ч</a:t>
            </a:r>
          </a:p>
          <a:p>
            <a:pPr>
              <a:buNone/>
            </a:pPr>
            <a:r>
              <a:rPr lang="ru-RU" dirty="0" smtClean="0"/>
              <a:t>СРСП -  18 ×50 мин/60мин= 15 час</a:t>
            </a:r>
          </a:p>
          <a:p>
            <a:pPr>
              <a:buNone/>
            </a:pPr>
            <a:r>
              <a:rPr lang="ru-RU" dirty="0" smtClean="0"/>
              <a:t>              15 часов / 6 </a:t>
            </a:r>
            <a:r>
              <a:rPr lang="ru-RU" dirty="0" err="1" smtClean="0"/>
              <a:t>дн</a:t>
            </a:r>
            <a:r>
              <a:rPr lang="ru-RU" dirty="0" smtClean="0"/>
              <a:t>. = 2,5 часа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291841"/>
          <a:ext cx="9144000" cy="4754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8706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Разделы работы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 день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0" dirty="0" smtClean="0"/>
                        <a:t>5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0" dirty="0" smtClean="0"/>
                        <a:t>6</a:t>
                      </a:r>
                      <a:endParaRPr lang="ru-RU" sz="2800" i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800" dirty="0" smtClean="0"/>
                        <a:t>Всего часов</a:t>
                      </a:r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0772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ПЗ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 </a:t>
                      </a:r>
                      <a:r>
                        <a:rPr lang="ru-RU" sz="2000" b="1" dirty="0" err="1" smtClean="0"/>
                        <a:t>астр.ч</a:t>
                      </a:r>
                      <a:r>
                        <a:rPr lang="ru-RU" sz="2000" b="1" dirty="0" smtClean="0"/>
                        <a:t>. </a:t>
                      </a:r>
                    </a:p>
                    <a:p>
                      <a:pPr algn="ctr"/>
                      <a:r>
                        <a:rPr lang="en-US" sz="2000" b="1" dirty="0" smtClean="0"/>
                        <a:t>=</a:t>
                      </a:r>
                      <a:r>
                        <a:rPr lang="ru-RU" sz="2000" b="1" dirty="0" smtClean="0"/>
                        <a:t> </a:t>
                      </a:r>
                    </a:p>
                    <a:p>
                      <a:pPr algn="ctr"/>
                      <a:r>
                        <a:rPr lang="ru-RU" sz="2000" b="1" dirty="0" smtClean="0"/>
                        <a:t>3 акад.ч.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 </a:t>
                      </a:r>
                      <a:r>
                        <a:rPr lang="ru-RU" sz="1800" b="1" dirty="0" err="1" smtClean="0"/>
                        <a:t>астр.ч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 </a:t>
                      </a:r>
                      <a:r>
                        <a:rPr lang="ru-RU" sz="1800" b="1" dirty="0" err="1" smtClean="0"/>
                        <a:t>астр.ч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r>
                        <a:rPr lang="ru-RU" sz="1800" b="1" dirty="0" smtClean="0"/>
                        <a:t> </a:t>
                      </a:r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 </a:t>
                      </a:r>
                      <a:r>
                        <a:rPr lang="ru-RU" sz="1800" b="1" dirty="0" err="1" smtClean="0"/>
                        <a:t>астр.ч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r>
                        <a:rPr lang="ru-RU" sz="1800" b="1" dirty="0" smtClean="0"/>
                        <a:t> </a:t>
                      </a:r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 </a:t>
                      </a:r>
                      <a:r>
                        <a:rPr lang="ru-RU" sz="1800" b="1" dirty="0" err="1" smtClean="0"/>
                        <a:t>астр.ч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 </a:t>
                      </a:r>
                      <a:r>
                        <a:rPr lang="ru-RU" sz="1800" b="1" dirty="0" err="1" smtClean="0"/>
                        <a:t>астр.ч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r>
                        <a:rPr lang="ru-RU" sz="1800" b="1" dirty="0" smtClean="0"/>
                        <a:t> </a:t>
                      </a:r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sz="2000" b="1" dirty="0" smtClean="0"/>
                        <a:t>30астр.ч</a:t>
                      </a:r>
                    </a:p>
                    <a:p>
                      <a:pPr algn="ctr"/>
                      <a:r>
                        <a:rPr lang="en-US" sz="2000" b="1" dirty="0" smtClean="0"/>
                        <a:t>=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18 акад.часа</a:t>
                      </a:r>
                      <a:endParaRPr lang="ru-RU" sz="2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0772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СРСП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2,5 </a:t>
                      </a:r>
                      <a:r>
                        <a:rPr lang="ru-RU" sz="2000" b="1" dirty="0" err="1" smtClean="0"/>
                        <a:t>астр.часа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=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3 акад.ч.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2,5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2,5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2,5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2,5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2,5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3 акад.ч.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15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dirty="0" err="1" smtClean="0"/>
                        <a:t>астр.часа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=</a:t>
                      </a:r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18 акад.ч.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7643834" y="4429132"/>
            <a:ext cx="1500166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43834" y="6143620"/>
            <a:ext cx="1500166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Примерное распределение времени на занятие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Практическое занятие</a:t>
            </a:r>
          </a:p>
          <a:p>
            <a:r>
              <a:rPr lang="ru-RU" b="1" dirty="0" smtClean="0"/>
              <a:t>8.00 – 9.40</a:t>
            </a:r>
          </a:p>
          <a:p>
            <a:r>
              <a:rPr lang="ru-RU" dirty="0" smtClean="0"/>
              <a:t>10 мин  --------  перерыв</a:t>
            </a:r>
          </a:p>
          <a:p>
            <a:r>
              <a:rPr lang="ru-RU" b="1" dirty="0" smtClean="0"/>
              <a:t>9.50 – 11.30    </a:t>
            </a:r>
          </a:p>
          <a:p>
            <a:r>
              <a:rPr lang="ru-RU" dirty="0" smtClean="0"/>
              <a:t>10 мин  --------   перерыв</a:t>
            </a:r>
          </a:p>
          <a:p>
            <a:r>
              <a:rPr lang="ru-RU" b="1" dirty="0" smtClean="0"/>
              <a:t>11.40 – 13.20   </a:t>
            </a:r>
          </a:p>
          <a:p>
            <a:pPr marL="0" indent="0">
              <a:buNone/>
            </a:pPr>
            <a:r>
              <a:rPr lang="ru-RU" u="sng" dirty="0" smtClean="0"/>
              <a:t>Итого - 5 астр. часов  </a:t>
            </a:r>
            <a:r>
              <a:rPr lang="en-US" u="sng" dirty="0" smtClean="0"/>
              <a:t>=</a:t>
            </a:r>
            <a:r>
              <a:rPr lang="ru-RU" u="sng" dirty="0" smtClean="0"/>
              <a:t> 3 </a:t>
            </a:r>
            <a:r>
              <a:rPr lang="ru-RU" u="sng" dirty="0" err="1" smtClean="0"/>
              <a:t>академ.часов</a:t>
            </a:r>
            <a:endParaRPr lang="ru-RU" u="sng" dirty="0" smtClean="0"/>
          </a:p>
          <a:p>
            <a:pPr marL="0" indent="0">
              <a:buNone/>
            </a:pPr>
            <a:r>
              <a:rPr lang="ru-RU" u="sng" dirty="0" smtClean="0"/>
              <a:t>Перерыв – 30 мин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СРСП</a:t>
            </a:r>
          </a:p>
          <a:p>
            <a:r>
              <a:rPr lang="ru-RU" b="1" dirty="0" smtClean="0"/>
              <a:t>13.50 – 14.40  </a:t>
            </a:r>
          </a:p>
          <a:p>
            <a:r>
              <a:rPr lang="ru-RU" dirty="0" smtClean="0"/>
              <a:t>5 мин --------  перерыв</a:t>
            </a:r>
          </a:p>
          <a:p>
            <a:r>
              <a:rPr lang="ru-RU" b="1" dirty="0" smtClean="0"/>
              <a:t>14.45 - 14.35 </a:t>
            </a:r>
          </a:p>
          <a:p>
            <a:r>
              <a:rPr lang="ru-RU" dirty="0" smtClean="0"/>
              <a:t>5 мин --------  перерыв</a:t>
            </a:r>
          </a:p>
          <a:p>
            <a:r>
              <a:rPr lang="ru-RU" b="1" dirty="0" smtClean="0"/>
              <a:t>15.35 – 16. 25  </a:t>
            </a:r>
          </a:p>
          <a:p>
            <a:pPr marL="0" indent="0">
              <a:buNone/>
            </a:pPr>
            <a:r>
              <a:rPr lang="ru-RU" b="1" u="sng" dirty="0" smtClean="0"/>
              <a:t>Итого – 2,5 астр. часов </a:t>
            </a:r>
            <a:r>
              <a:rPr lang="en-US" b="1" u="sng" smtClean="0"/>
              <a:t>=</a:t>
            </a:r>
            <a:r>
              <a:rPr lang="ru-RU" b="1" u="sng" smtClean="0"/>
              <a:t> </a:t>
            </a:r>
            <a:r>
              <a:rPr lang="ru-RU" b="1" u="sng" dirty="0" smtClean="0"/>
              <a:t>3 </a:t>
            </a:r>
            <a:r>
              <a:rPr lang="ru-RU" b="1" u="sng" dirty="0" err="1" smtClean="0"/>
              <a:t>акад.часов</a:t>
            </a:r>
            <a:endParaRPr lang="ru-RU" b="1" u="sng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СРС  ---------  задание 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1967</Words>
  <Application>Microsoft Office PowerPoint</Application>
  <PresentationFormat>Экран (4:3)</PresentationFormat>
  <Paragraphs>497</Paragraphs>
  <Slides>39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2" baseType="lpstr">
      <vt:lpstr>Тема Office</vt:lpstr>
      <vt:lpstr>CorelDRAW</vt:lpstr>
      <vt:lpstr>Clip</vt:lpstr>
      <vt:lpstr>Особенности организация учебно-методической работы на 4-5 курсах в 2012-2013 учебном году</vt:lpstr>
      <vt:lpstr>Внедрение кредитной системы обучения </vt:lpstr>
      <vt:lpstr>Слайд 3</vt:lpstr>
      <vt:lpstr>Слайд 4</vt:lpstr>
      <vt:lpstr>Слайд 5</vt:lpstr>
      <vt:lpstr>Кредит – 45 часов 45 часов = Пр.з.15ч +  СРСП 15ч + СРС 15ч </vt:lpstr>
      <vt:lpstr>Кредит – 36 часов 36 часов = Пр.з.12ч +  СРСП 12ч + СРС 12ч </vt:lpstr>
      <vt:lpstr>Кредит – 54 часа 54 часа = Пр.з.18ч +  СРСП 18ч + СРС 18ч </vt:lpstr>
      <vt:lpstr>Примерное распределение времени на занятие</vt:lpstr>
      <vt:lpstr>Слайд 10</vt:lpstr>
      <vt:lpstr>Слайд 11</vt:lpstr>
      <vt:lpstr> Оценка сформированности компетенций   </vt:lpstr>
      <vt:lpstr>Задачи: </vt:lpstr>
      <vt:lpstr> Текущий контроль t  – оценка уровня сформированности компетенций </vt:lpstr>
      <vt:lpstr>Слайд 15</vt:lpstr>
      <vt:lpstr>Слайд 16</vt:lpstr>
      <vt:lpstr>Рейтинг допуска</vt:lpstr>
      <vt:lpstr>Слайд 18</vt:lpstr>
      <vt:lpstr>I этап – компьютерное тестирование Цель: оценка знаний и правовой компетенции </vt:lpstr>
      <vt:lpstr>Формирование правовой компетенции</vt:lpstr>
      <vt:lpstr>II этап экзамена   -      прием практических навыков - оценка коммуникативных навыков </vt:lpstr>
      <vt:lpstr>Рейтинг экзамена</vt:lpstr>
      <vt:lpstr>Итоговая оценка</vt:lpstr>
      <vt:lpstr>Слайд 24</vt:lpstr>
      <vt:lpstr>Слайд 25</vt:lpstr>
      <vt:lpstr>В разделах рабочей программы и силлабуса: </vt:lpstr>
      <vt:lpstr> п.2.9. Рабочей программы «Методы оценки знаний и навыков обучающихся»   </vt:lpstr>
      <vt:lpstr>п.2.11.Силлабуса  «Критерии  и правила оценки знаний:  шкала и критерии оценки знаний на каждом уровне (текущий, рубежный, итоговый контроль),  правила оценки всех видов занятий (аудиторные, СРС, СРСП)» </vt:lpstr>
      <vt:lpstr>В методических рекомендациях для занятий</vt:lpstr>
      <vt:lpstr>Слайд 30</vt:lpstr>
      <vt:lpstr>Форма оформления тематических планов практических занятий при цикловой форме  проведения занятий</vt:lpstr>
      <vt:lpstr>Слайд 32</vt:lpstr>
      <vt:lpstr>Форма оформления тематических планов СРСП при цикловой форме  проведения занятий</vt:lpstr>
      <vt:lpstr>Слайд 34</vt:lpstr>
      <vt:lpstr>Слайд 35</vt:lpstr>
      <vt:lpstr>Форма оформления тематических планов самостоятельной работы студентов</vt:lpstr>
      <vt:lpstr>Заполнение учебного журнала</vt:lpstr>
      <vt:lpstr>Обратная связь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учебных достижений обучающихся: </dc:title>
  <dc:creator>user</dc:creator>
  <cp:lastModifiedBy>Владелец</cp:lastModifiedBy>
  <cp:revision>155</cp:revision>
  <dcterms:created xsi:type="dcterms:W3CDTF">2011-09-09T08:06:47Z</dcterms:created>
  <dcterms:modified xsi:type="dcterms:W3CDTF">2012-08-25T03:26:51Z</dcterms:modified>
</cp:coreProperties>
</file>