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4"/>
  </p:notesMasterIdLst>
  <p:sldIdLst>
    <p:sldId id="272" r:id="rId2"/>
    <p:sldId id="279" r:id="rId3"/>
    <p:sldId id="280" r:id="rId4"/>
    <p:sldId id="275" r:id="rId5"/>
    <p:sldId id="283" r:id="rId6"/>
    <p:sldId id="270" r:id="rId7"/>
    <p:sldId id="286" r:id="rId8"/>
    <p:sldId id="287" r:id="rId9"/>
    <p:sldId id="288" r:id="rId10"/>
    <p:sldId id="289" r:id="rId11"/>
    <p:sldId id="342" r:id="rId12"/>
    <p:sldId id="274" r:id="rId13"/>
    <p:sldId id="273" r:id="rId14"/>
    <p:sldId id="291" r:id="rId15"/>
    <p:sldId id="343" r:id="rId16"/>
    <p:sldId id="293" r:id="rId17"/>
    <p:sldId id="294" r:id="rId18"/>
    <p:sldId id="296" r:id="rId19"/>
    <p:sldId id="297" r:id="rId20"/>
    <p:sldId id="295" r:id="rId21"/>
    <p:sldId id="298" r:id="rId22"/>
    <p:sldId id="299" r:id="rId23"/>
    <p:sldId id="300" r:id="rId24"/>
    <p:sldId id="301" r:id="rId25"/>
    <p:sldId id="302" r:id="rId26"/>
    <p:sldId id="303" r:id="rId27"/>
    <p:sldId id="344" r:id="rId28"/>
    <p:sldId id="305" r:id="rId29"/>
    <p:sldId id="306" r:id="rId30"/>
    <p:sldId id="307" r:id="rId31"/>
    <p:sldId id="308" r:id="rId32"/>
    <p:sldId id="345" r:id="rId33"/>
    <p:sldId id="310" r:id="rId34"/>
    <p:sldId id="309" r:id="rId35"/>
    <p:sldId id="312" r:id="rId36"/>
    <p:sldId id="314" r:id="rId37"/>
    <p:sldId id="346" r:id="rId38"/>
    <p:sldId id="315" r:id="rId39"/>
    <p:sldId id="313" r:id="rId40"/>
    <p:sldId id="316" r:id="rId41"/>
    <p:sldId id="347" r:id="rId42"/>
    <p:sldId id="320" r:id="rId43"/>
    <p:sldId id="350" r:id="rId44"/>
    <p:sldId id="349" r:id="rId45"/>
    <p:sldId id="366" r:id="rId46"/>
    <p:sldId id="352" r:id="rId47"/>
    <p:sldId id="367" r:id="rId48"/>
    <p:sldId id="356" r:id="rId49"/>
    <p:sldId id="353" r:id="rId50"/>
    <p:sldId id="368" r:id="rId51"/>
    <p:sldId id="357" r:id="rId52"/>
    <p:sldId id="354" r:id="rId53"/>
    <p:sldId id="359" r:id="rId54"/>
    <p:sldId id="355" r:id="rId55"/>
    <p:sldId id="324" r:id="rId56"/>
    <p:sldId id="325" r:id="rId57"/>
    <p:sldId id="369" r:id="rId58"/>
    <p:sldId id="370" r:id="rId59"/>
    <p:sldId id="326" r:id="rId60"/>
    <p:sldId id="327" r:id="rId61"/>
    <p:sldId id="360" r:id="rId62"/>
    <p:sldId id="329" r:id="rId63"/>
    <p:sldId id="361" r:id="rId64"/>
    <p:sldId id="328" r:id="rId65"/>
    <p:sldId id="330" r:id="rId66"/>
    <p:sldId id="257" r:id="rId67"/>
    <p:sldId id="332" r:id="rId68"/>
    <p:sldId id="333" r:id="rId69"/>
    <p:sldId id="334" r:id="rId70"/>
    <p:sldId id="362" r:id="rId71"/>
    <p:sldId id="335" r:id="rId72"/>
    <p:sldId id="336" r:id="rId73"/>
    <p:sldId id="363" r:id="rId74"/>
    <p:sldId id="338" r:id="rId75"/>
    <p:sldId id="339" r:id="rId76"/>
    <p:sldId id="340" r:id="rId77"/>
    <p:sldId id="341" r:id="rId78"/>
    <p:sldId id="364" r:id="rId79"/>
    <p:sldId id="372" r:id="rId80"/>
    <p:sldId id="371" r:id="rId81"/>
    <p:sldId id="373" r:id="rId82"/>
    <p:sldId id="365" r:id="rId8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14" autoAdjust="0"/>
  </p:normalViewPr>
  <p:slideViewPr>
    <p:cSldViewPr>
      <p:cViewPr>
        <p:scale>
          <a:sx n="70" d="100"/>
          <a:sy n="70" d="100"/>
        </p:scale>
        <p:origin x="-5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3DF06-CC33-4469-BD57-3B9BAAA0290C}" type="doc">
      <dgm:prSet loTypeId="urn:microsoft.com/office/officeart/2005/8/layout/cycle7" loCatId="cycle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7B25FAE-F9DD-468F-9833-571D4A7B1C56}">
      <dgm:prSet phldrT="[Текст]" custT="1"/>
      <dgm:spPr/>
      <dgm:t>
        <a:bodyPr/>
        <a:lstStyle/>
        <a:p>
          <a:r>
            <a:rPr lang="ru-RU" sz="3200" b="1" dirty="0" smtClean="0"/>
            <a:t>Студент </a:t>
          </a:r>
          <a:endParaRPr lang="ru-RU" sz="3200" b="1" dirty="0"/>
        </a:p>
      </dgm:t>
    </dgm:pt>
    <dgm:pt modelId="{CD65F386-2DB4-4335-BA28-85938DF9153D}" type="parTrans" cxnId="{6B78DA3F-8604-4BFF-A9D7-3F0FE276ED52}">
      <dgm:prSet/>
      <dgm:spPr/>
      <dgm:t>
        <a:bodyPr/>
        <a:lstStyle/>
        <a:p>
          <a:endParaRPr lang="ru-RU"/>
        </a:p>
      </dgm:t>
    </dgm:pt>
    <dgm:pt modelId="{7096C2C8-63F6-4261-B2A3-7F32D1CC48A6}" type="sibTrans" cxnId="{6B78DA3F-8604-4BFF-A9D7-3F0FE276ED52}">
      <dgm:prSet/>
      <dgm:spPr/>
      <dgm:t>
        <a:bodyPr/>
        <a:lstStyle/>
        <a:p>
          <a:endParaRPr lang="ru-RU"/>
        </a:p>
      </dgm:t>
    </dgm:pt>
    <dgm:pt modelId="{1285ED8B-2FE0-433A-9D07-3C1F35D2B381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Преподаватель </a:t>
          </a:r>
          <a:endParaRPr lang="ru-RU" sz="3200" b="1" dirty="0"/>
        </a:p>
      </dgm:t>
    </dgm:pt>
    <dgm:pt modelId="{BDCF2FA4-7023-4233-B946-DB787A926032}" type="parTrans" cxnId="{016DB9CE-1209-4008-B254-A6A9527D5B5E}">
      <dgm:prSet/>
      <dgm:spPr/>
      <dgm:t>
        <a:bodyPr/>
        <a:lstStyle/>
        <a:p>
          <a:endParaRPr lang="ru-RU"/>
        </a:p>
      </dgm:t>
    </dgm:pt>
    <dgm:pt modelId="{7A54D3E0-235D-440B-837C-A773EA93917A}" type="sibTrans" cxnId="{016DB9CE-1209-4008-B254-A6A9527D5B5E}">
      <dgm:prSet/>
      <dgm:spPr/>
      <dgm:t>
        <a:bodyPr/>
        <a:lstStyle/>
        <a:p>
          <a:endParaRPr lang="ru-RU"/>
        </a:p>
      </dgm:t>
    </dgm:pt>
    <dgm:pt modelId="{B810442E-16F2-43C9-983C-4CA3D5D93B57}">
      <dgm:prSet phldrT="[Текст]" custT="1"/>
      <dgm:spPr/>
      <dgm:t>
        <a:bodyPr/>
        <a:lstStyle/>
        <a:p>
          <a:r>
            <a:rPr lang="ru-RU" sz="3200" b="1" dirty="0" smtClean="0"/>
            <a:t>АУП</a:t>
          </a:r>
          <a:endParaRPr lang="ru-RU" sz="3200" b="1" dirty="0"/>
        </a:p>
      </dgm:t>
    </dgm:pt>
    <dgm:pt modelId="{6F226E23-BC04-4A20-9228-1963877FB71D}" type="parTrans" cxnId="{69319C20-A1D3-4F24-9947-167802DE871D}">
      <dgm:prSet/>
      <dgm:spPr/>
      <dgm:t>
        <a:bodyPr/>
        <a:lstStyle/>
        <a:p>
          <a:endParaRPr lang="ru-RU"/>
        </a:p>
      </dgm:t>
    </dgm:pt>
    <dgm:pt modelId="{66A7E83A-9D74-4E45-9ADB-F0B8F7234B23}" type="sibTrans" cxnId="{69319C20-A1D3-4F24-9947-167802DE871D}">
      <dgm:prSet/>
      <dgm:spPr/>
      <dgm:t>
        <a:bodyPr/>
        <a:lstStyle/>
        <a:p>
          <a:endParaRPr lang="ru-RU"/>
        </a:p>
      </dgm:t>
    </dgm:pt>
    <dgm:pt modelId="{0B99FA56-5C37-4C27-A554-D267181B42EE}" type="pres">
      <dgm:prSet presAssocID="{D743DF06-CC33-4469-BD57-3B9BAAA029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23BB71-7096-4346-BE17-2F1CCF1BDD96}" type="pres">
      <dgm:prSet presAssocID="{17B25FAE-F9DD-468F-9833-571D4A7B1C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0DC95-A4C4-4B00-BB67-5C6DF564A395}" type="pres">
      <dgm:prSet presAssocID="{7096C2C8-63F6-4261-B2A3-7F32D1CC48A6}" presName="sibTrans" presStyleLbl="sibTrans2D1" presStyleIdx="0" presStyleCnt="3" custScaleX="258828"/>
      <dgm:spPr/>
      <dgm:t>
        <a:bodyPr/>
        <a:lstStyle/>
        <a:p>
          <a:endParaRPr lang="ru-RU"/>
        </a:p>
      </dgm:t>
    </dgm:pt>
    <dgm:pt modelId="{A2F8026E-87E1-4589-9B2D-8628449E7E15}" type="pres">
      <dgm:prSet presAssocID="{7096C2C8-63F6-4261-B2A3-7F32D1CC48A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33BA6C7-E893-4980-BCC1-A07E29E70E13}" type="pres">
      <dgm:prSet presAssocID="{1285ED8B-2FE0-433A-9D07-3C1F35D2B381}" presName="node" presStyleLbl="node1" presStyleIdx="1" presStyleCnt="3" custScaleX="142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15687-961C-4AF3-9C18-FD6F873178D2}" type="pres">
      <dgm:prSet presAssocID="{7A54D3E0-235D-440B-837C-A773EA93917A}" presName="sibTrans" presStyleLbl="sibTrans2D1" presStyleIdx="1" presStyleCnt="3" custScaleX="92599"/>
      <dgm:spPr/>
      <dgm:t>
        <a:bodyPr/>
        <a:lstStyle/>
        <a:p>
          <a:endParaRPr lang="ru-RU"/>
        </a:p>
      </dgm:t>
    </dgm:pt>
    <dgm:pt modelId="{56FA103F-6EF2-49AD-80E1-164BB35B3FA9}" type="pres">
      <dgm:prSet presAssocID="{7A54D3E0-235D-440B-837C-A773EA93917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B9F898F-7B47-4C1B-94F7-00CBD3389B99}" type="pres">
      <dgm:prSet presAssocID="{B810442E-16F2-43C9-983C-4CA3D5D93B5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2BDA9-5C47-43F6-A5E8-319E3E88A595}" type="pres">
      <dgm:prSet presAssocID="{66A7E83A-9D74-4E45-9ADB-F0B8F7234B23}" presName="sibTrans" presStyleLbl="sibTrans2D1" presStyleIdx="2" presStyleCnt="3" custScaleX="258370"/>
      <dgm:spPr/>
      <dgm:t>
        <a:bodyPr/>
        <a:lstStyle/>
        <a:p>
          <a:endParaRPr lang="ru-RU"/>
        </a:p>
      </dgm:t>
    </dgm:pt>
    <dgm:pt modelId="{FDE0F189-4343-4753-B1D5-8FCAD0DCB387}" type="pres">
      <dgm:prSet presAssocID="{66A7E83A-9D74-4E45-9ADB-F0B8F7234B23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8C74422-D5D5-4FC6-842F-B381F855096D}" type="presOf" srcId="{D743DF06-CC33-4469-BD57-3B9BAAA0290C}" destId="{0B99FA56-5C37-4C27-A554-D267181B42EE}" srcOrd="0" destOrd="0" presId="urn:microsoft.com/office/officeart/2005/8/layout/cycle7"/>
    <dgm:cxn modelId="{5CA21349-1CC8-4D81-9C64-685D99FCD24A}" type="presOf" srcId="{66A7E83A-9D74-4E45-9ADB-F0B8F7234B23}" destId="{ACC2BDA9-5C47-43F6-A5E8-319E3E88A595}" srcOrd="0" destOrd="0" presId="urn:microsoft.com/office/officeart/2005/8/layout/cycle7"/>
    <dgm:cxn modelId="{69319C20-A1D3-4F24-9947-167802DE871D}" srcId="{D743DF06-CC33-4469-BD57-3B9BAAA0290C}" destId="{B810442E-16F2-43C9-983C-4CA3D5D93B57}" srcOrd="2" destOrd="0" parTransId="{6F226E23-BC04-4A20-9228-1963877FB71D}" sibTransId="{66A7E83A-9D74-4E45-9ADB-F0B8F7234B23}"/>
    <dgm:cxn modelId="{FF844BF1-B4A5-4F0D-9C3C-F1BC3B40B682}" type="presOf" srcId="{1285ED8B-2FE0-433A-9D07-3C1F35D2B381}" destId="{033BA6C7-E893-4980-BCC1-A07E29E70E13}" srcOrd="0" destOrd="0" presId="urn:microsoft.com/office/officeart/2005/8/layout/cycle7"/>
    <dgm:cxn modelId="{DD1E8865-A311-47B5-A7B3-17968F27D463}" type="presOf" srcId="{7A54D3E0-235D-440B-837C-A773EA93917A}" destId="{7F815687-961C-4AF3-9C18-FD6F873178D2}" srcOrd="0" destOrd="0" presId="urn:microsoft.com/office/officeart/2005/8/layout/cycle7"/>
    <dgm:cxn modelId="{37305F6C-7730-4B64-A8C7-750D58A141BE}" type="presOf" srcId="{66A7E83A-9D74-4E45-9ADB-F0B8F7234B23}" destId="{FDE0F189-4343-4753-B1D5-8FCAD0DCB387}" srcOrd="1" destOrd="0" presId="urn:microsoft.com/office/officeart/2005/8/layout/cycle7"/>
    <dgm:cxn modelId="{6B78DA3F-8604-4BFF-A9D7-3F0FE276ED52}" srcId="{D743DF06-CC33-4469-BD57-3B9BAAA0290C}" destId="{17B25FAE-F9DD-468F-9833-571D4A7B1C56}" srcOrd="0" destOrd="0" parTransId="{CD65F386-2DB4-4335-BA28-85938DF9153D}" sibTransId="{7096C2C8-63F6-4261-B2A3-7F32D1CC48A6}"/>
    <dgm:cxn modelId="{B1FCD01D-5AD0-415C-8D7B-0CD5E327888C}" type="presOf" srcId="{7A54D3E0-235D-440B-837C-A773EA93917A}" destId="{56FA103F-6EF2-49AD-80E1-164BB35B3FA9}" srcOrd="1" destOrd="0" presId="urn:microsoft.com/office/officeart/2005/8/layout/cycle7"/>
    <dgm:cxn modelId="{FFAA3C49-E8AB-498A-A869-EA72487853CB}" type="presOf" srcId="{7096C2C8-63F6-4261-B2A3-7F32D1CC48A6}" destId="{7030DC95-A4C4-4B00-BB67-5C6DF564A395}" srcOrd="0" destOrd="0" presId="urn:microsoft.com/office/officeart/2005/8/layout/cycle7"/>
    <dgm:cxn modelId="{F8901C56-1A53-4CDE-AD06-FEED54CD037A}" type="presOf" srcId="{B810442E-16F2-43C9-983C-4CA3D5D93B57}" destId="{9B9F898F-7B47-4C1B-94F7-00CBD3389B99}" srcOrd="0" destOrd="0" presId="urn:microsoft.com/office/officeart/2005/8/layout/cycle7"/>
    <dgm:cxn modelId="{016DB9CE-1209-4008-B254-A6A9527D5B5E}" srcId="{D743DF06-CC33-4469-BD57-3B9BAAA0290C}" destId="{1285ED8B-2FE0-433A-9D07-3C1F35D2B381}" srcOrd="1" destOrd="0" parTransId="{BDCF2FA4-7023-4233-B946-DB787A926032}" sibTransId="{7A54D3E0-235D-440B-837C-A773EA93917A}"/>
    <dgm:cxn modelId="{48F500F2-307E-4FE8-B952-5DCE605E8AE5}" type="presOf" srcId="{17B25FAE-F9DD-468F-9833-571D4A7B1C56}" destId="{F623BB71-7096-4346-BE17-2F1CCF1BDD96}" srcOrd="0" destOrd="0" presId="urn:microsoft.com/office/officeart/2005/8/layout/cycle7"/>
    <dgm:cxn modelId="{F9DAE36D-D9D7-4934-BC09-7AC352A0ADC3}" type="presOf" srcId="{7096C2C8-63F6-4261-B2A3-7F32D1CC48A6}" destId="{A2F8026E-87E1-4589-9B2D-8628449E7E15}" srcOrd="1" destOrd="0" presId="urn:microsoft.com/office/officeart/2005/8/layout/cycle7"/>
    <dgm:cxn modelId="{E5FE59C4-3727-4709-A24E-F2938B7D44AB}" type="presParOf" srcId="{0B99FA56-5C37-4C27-A554-D267181B42EE}" destId="{F623BB71-7096-4346-BE17-2F1CCF1BDD96}" srcOrd="0" destOrd="0" presId="urn:microsoft.com/office/officeart/2005/8/layout/cycle7"/>
    <dgm:cxn modelId="{3A5C9FB5-7C2A-41F5-9324-20F81B6C72AB}" type="presParOf" srcId="{0B99FA56-5C37-4C27-A554-D267181B42EE}" destId="{7030DC95-A4C4-4B00-BB67-5C6DF564A395}" srcOrd="1" destOrd="0" presId="urn:microsoft.com/office/officeart/2005/8/layout/cycle7"/>
    <dgm:cxn modelId="{2FE51D0A-E403-4513-8994-A157BD1B45A3}" type="presParOf" srcId="{7030DC95-A4C4-4B00-BB67-5C6DF564A395}" destId="{A2F8026E-87E1-4589-9B2D-8628449E7E15}" srcOrd="0" destOrd="0" presId="urn:microsoft.com/office/officeart/2005/8/layout/cycle7"/>
    <dgm:cxn modelId="{2DF106D3-806E-4AA7-824C-5B62F1B472E9}" type="presParOf" srcId="{0B99FA56-5C37-4C27-A554-D267181B42EE}" destId="{033BA6C7-E893-4980-BCC1-A07E29E70E13}" srcOrd="2" destOrd="0" presId="urn:microsoft.com/office/officeart/2005/8/layout/cycle7"/>
    <dgm:cxn modelId="{6A66E3C2-64C2-410D-8571-57E62BB838D8}" type="presParOf" srcId="{0B99FA56-5C37-4C27-A554-D267181B42EE}" destId="{7F815687-961C-4AF3-9C18-FD6F873178D2}" srcOrd="3" destOrd="0" presId="urn:microsoft.com/office/officeart/2005/8/layout/cycle7"/>
    <dgm:cxn modelId="{BF0B4751-3A0F-413B-9F76-1899856A5FF1}" type="presParOf" srcId="{7F815687-961C-4AF3-9C18-FD6F873178D2}" destId="{56FA103F-6EF2-49AD-80E1-164BB35B3FA9}" srcOrd="0" destOrd="0" presId="urn:microsoft.com/office/officeart/2005/8/layout/cycle7"/>
    <dgm:cxn modelId="{FB67053B-E65D-4A96-BB9B-7247E4408135}" type="presParOf" srcId="{0B99FA56-5C37-4C27-A554-D267181B42EE}" destId="{9B9F898F-7B47-4C1B-94F7-00CBD3389B99}" srcOrd="4" destOrd="0" presId="urn:microsoft.com/office/officeart/2005/8/layout/cycle7"/>
    <dgm:cxn modelId="{0538C25B-852B-406E-8C82-40CD0DC64280}" type="presParOf" srcId="{0B99FA56-5C37-4C27-A554-D267181B42EE}" destId="{ACC2BDA9-5C47-43F6-A5E8-319E3E88A595}" srcOrd="5" destOrd="0" presId="urn:microsoft.com/office/officeart/2005/8/layout/cycle7"/>
    <dgm:cxn modelId="{E453A64C-20D1-4454-B5F2-368582B2EABE}" type="presParOf" srcId="{ACC2BDA9-5C47-43F6-A5E8-319E3E88A595}" destId="{FDE0F189-4343-4753-B1D5-8FCAD0DCB387}" srcOrd="0" destOrd="0" presId="urn:microsoft.com/office/officeart/2005/8/layout/cycle7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A51AC-3AA4-4228-9BA5-C42C40490F98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CB507-DB87-4387-8132-ACC1900CC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714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CB507-DB87-4387-8132-ACC1900CC37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CB507-DB87-4387-8132-ACC1900CC37E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CB507-DB87-4387-8132-ACC1900CC37E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6925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CB507-DB87-4387-8132-ACC1900CC37E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CB507-DB87-4387-8132-ACC1900CC37E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D638-B175-449E-98A7-83C34C80DF0F}" type="datetime1">
              <a:rPr lang="ru-RU" smtClean="0"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161F-9B57-4361-A3FA-EB340B9CBBB3}" type="datetime1">
              <a:rPr lang="ru-RU" smtClean="0"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A46F-B100-4C3E-9C8E-BBBBF74D5954}" type="datetime1">
              <a:rPr lang="ru-RU" smtClean="0"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28B7-DBE2-4368-A6DF-E2BD64175443}" type="datetime1">
              <a:rPr lang="ru-RU" smtClean="0"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C106-6701-4F67-BC7E-A6E277BFC6A9}" type="datetime1">
              <a:rPr lang="ru-RU" smtClean="0"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6CCE-8A01-4999-BA08-2C6571D556FE}" type="datetime1">
              <a:rPr lang="ru-RU" smtClean="0"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391A-F03C-4003-8FF3-9BA70E5ACA82}" type="datetime1">
              <a:rPr lang="ru-RU" smtClean="0"/>
              <a:t>31.08.2012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FDC3-2DF1-474C-A647-4CBC977CADB3}" type="datetime1">
              <a:rPr lang="ru-RU" smtClean="0"/>
              <a:t>31.08.2012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13AC-F8B9-4A8F-AC9E-1EDA7887E2A2}" type="datetime1">
              <a:rPr lang="ru-RU" smtClean="0"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CF36-D48A-4AB1-8699-165DD9A7ED42}" type="datetime1">
              <a:rPr lang="ru-RU" smtClean="0"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7A80-642B-45AE-9179-F446B3FBA961}" type="datetime1">
              <a:rPr lang="ru-RU" smtClean="0"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5F060-C607-4F75-B957-BE0FF969C383}" type="datetime1">
              <a:rPr lang="ru-RU" smtClean="0"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234E9-A9BA-400C-9BB1-21C4280B0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2.png"/><Relationship Id="rId4" Type="http://schemas.openxmlformats.org/officeDocument/2006/relationships/image" Target="../media/image55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diagramData" Target="../diagrams/data1.xml"/><Relationship Id="rId7" Type="http://schemas.openxmlformats.org/officeDocument/2006/relationships/image" Target="../media/image7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00439"/>
            <a:ext cx="7815290" cy="10715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14950"/>
            <a:ext cx="9144000" cy="709602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Ректор, д.м.н., профессор </a:t>
            </a:r>
            <a:r>
              <a:rPr lang="ru-RU" sz="2400" b="1" dirty="0" err="1">
                <a:solidFill>
                  <a:schemeClr val="tx1"/>
                </a:solidFill>
              </a:rPr>
              <a:t>А.А.Аканов</a:t>
            </a:r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rshu_podpisant_magnacharta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500702"/>
            <a:ext cx="2030680" cy="1151907"/>
          </a:xfrm>
          <a:prstGeom prst="rect">
            <a:avLst/>
          </a:prstGeom>
        </p:spPr>
      </p:pic>
      <p:pic>
        <p:nvPicPr>
          <p:cNvPr id="7" name="Рисунок 6" descr="Без имени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5984" y="5929330"/>
            <a:ext cx="2351315" cy="748146"/>
          </a:xfrm>
          <a:prstGeom prst="rect">
            <a:avLst/>
          </a:prstGeom>
        </p:spPr>
      </p:pic>
      <p:pic>
        <p:nvPicPr>
          <p:cNvPr id="8" name="Рисунок 7" descr="1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9256" y="5929330"/>
            <a:ext cx="1635240" cy="629392"/>
          </a:xfrm>
          <a:prstGeom prst="rect">
            <a:avLst/>
          </a:prstGeom>
        </p:spPr>
      </p:pic>
      <p:pic>
        <p:nvPicPr>
          <p:cNvPr id="9" name="Рисунок 8" descr="C:\Documents and Settings\user.PC\Рабочий стол\Изображения картинки\adee_logo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5857892"/>
            <a:ext cx="1840675" cy="700644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user.PC\Рабочий стол\Задачи МАКо на 2011-2012 уч.год\new_emblem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5857892"/>
            <a:ext cx="78579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3286125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kk-KZ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итоги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kk-KZ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учебного 2011-2012 года.</a:t>
            </a:r>
          </a:p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 и перспективы на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kk-KZ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новый учебный 2012-2013 год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829312" cy="504351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b="1" dirty="0" smtClean="0"/>
              <a:t>С 2011 г.  КазНМУ является институциональным  членом международной ассоциации  медицинского образования (АМЕЕ),</a:t>
            </a:r>
          </a:p>
          <a:p>
            <a:pPr>
              <a:defRPr/>
            </a:pPr>
            <a:r>
              <a:rPr lang="ru-RU" b="1" dirty="0" smtClean="0"/>
              <a:t>Европейской ассоциации Университетов (</a:t>
            </a:r>
            <a:r>
              <a:rPr lang="en-US" b="1" dirty="0" smtClean="0"/>
              <a:t>EUA)</a:t>
            </a:r>
            <a:endParaRPr lang="ru-RU" b="1" dirty="0" smtClean="0"/>
          </a:p>
          <a:p>
            <a:pPr>
              <a:defRPr/>
            </a:pPr>
            <a:r>
              <a:rPr lang="ru-RU" b="1" dirty="0" smtClean="0"/>
              <a:t>Европейской ассоциации стоматологического образования (</a:t>
            </a:r>
            <a:r>
              <a:rPr lang="en-US" b="1" dirty="0" smtClean="0"/>
              <a:t>ADEE)</a:t>
            </a:r>
            <a:endParaRPr lang="ru-RU" b="1" dirty="0" smtClean="0"/>
          </a:p>
          <a:p>
            <a:pPr>
              <a:defRPr/>
            </a:pPr>
            <a:r>
              <a:rPr lang="ru-RU" b="1" dirty="0" smtClean="0"/>
              <a:t>Евразийской Ассоциации Университетов</a:t>
            </a:r>
          </a:p>
          <a:p>
            <a:pPr>
              <a:defRPr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0"/>
            <a:ext cx="8186766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НАШ УНИВЕРСИТЕТ  СЕГОДНЯ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714356"/>
            <a:ext cx="8643998" cy="64294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 В области международного сотрудничества</a:t>
            </a:r>
            <a:endParaRPr lang="ru-RU" sz="3600" dirty="0"/>
          </a:p>
        </p:txBody>
      </p:sp>
      <p:pic>
        <p:nvPicPr>
          <p:cNvPr id="6" name="Рисунок 5" descr="Без имени-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388" y="3214686"/>
            <a:ext cx="2349500" cy="75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7" name="Рисунок 6" descr="C:\Documents and Settings\user.PC\Рабочий стол\Изображения картинки\adee_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072074"/>
            <a:ext cx="1846263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8" name="Рисунок 7" descr="1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3768" y="4143380"/>
            <a:ext cx="1630363" cy="627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3" name="Picture 2" descr="C:\Documents and Settings\user.PC\Рабочий стол\Задачи МАКо на 2011-2012 уч.год\new_emblem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857364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643998" cy="48577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/>
              <a:t>Подписано </a:t>
            </a:r>
            <a:r>
              <a:rPr lang="ru-RU" b="1" u="sng" dirty="0" smtClean="0"/>
              <a:t>67 договоров </a:t>
            </a:r>
            <a:r>
              <a:rPr lang="ru-RU" b="1" dirty="0" smtClean="0"/>
              <a:t>с Университетами и НИИ  США, Великобритании, Германии, Сингапура, Словакии, Польши, Литвы, Монголии, России, Белоруссии, Армении, Израиля, Италии, Испании, Японии, Китая, Кореи, Турции, Таджикистан, Узбекистан, Украины, Кыргызстана, Хорватии.</a:t>
            </a:r>
          </a:p>
          <a:p>
            <a:r>
              <a:rPr lang="ru-RU" b="1" u="sng" dirty="0" smtClean="0"/>
              <a:t>83 </a:t>
            </a:r>
            <a:r>
              <a:rPr lang="ru-RU" b="1" u="sng" dirty="0"/>
              <a:t>визита наших преподавателей </a:t>
            </a:r>
            <a:r>
              <a:rPr lang="ru-RU" b="1" dirty="0"/>
              <a:t>на различные международные конференции, семинары, обучение (Израиль, Великобритания, Малайзия, Уганда, Польша, Швеция, США, Греция, Турция, Италия, Испания, СНГ).</a:t>
            </a:r>
          </a:p>
          <a:p>
            <a:pPr lvl="0"/>
            <a:r>
              <a:rPr lang="ru-RU" b="1" dirty="0" smtClean="0"/>
              <a:t>приглашено </a:t>
            </a:r>
            <a:r>
              <a:rPr lang="ru-RU" b="1" u="sng" dirty="0" smtClean="0"/>
              <a:t>150 </a:t>
            </a:r>
            <a:r>
              <a:rPr lang="ru-RU" b="1" u="sng" dirty="0" err="1" smtClean="0"/>
              <a:t>визитинг</a:t>
            </a:r>
            <a:r>
              <a:rPr lang="ru-RU" b="1" u="sng" dirty="0" smtClean="0"/>
              <a:t>-профессоров </a:t>
            </a:r>
            <a:r>
              <a:rPr lang="ru-RU" b="1" dirty="0" smtClean="0"/>
              <a:t>из 43 стран мира</a:t>
            </a:r>
          </a:p>
          <a:p>
            <a:pPr>
              <a:buNone/>
              <a:defRPr/>
            </a:pPr>
            <a:endParaRPr lang="ru-RU" b="1" dirty="0" smtClean="0"/>
          </a:p>
          <a:p>
            <a:pPr>
              <a:defRPr/>
            </a:pPr>
            <a:endParaRPr lang="ru-RU" b="1" dirty="0" smtClean="0"/>
          </a:p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142852"/>
            <a:ext cx="8186766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НАШ УНИВЕРСИТЕТ  СЕГОДНЯ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1000108"/>
            <a:ext cx="8643998" cy="64294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 В области международного сотрудничества</a:t>
            </a:r>
            <a:endParaRPr lang="ru-RU" sz="3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1570059"/>
          </a:xfrm>
        </p:spPr>
        <p:txBody>
          <a:bodyPr>
            <a:normAutofit fontScale="85000" lnSpcReduction="20000"/>
          </a:bodyPr>
          <a:lstStyle/>
          <a:p>
            <a:pPr marL="95250" indent="-95250" algn="ctr" eaLnBrk="1" hangingPunct="1">
              <a:buFont typeface="Wingdings" pitchFamily="2" charset="2"/>
              <a:buNone/>
              <a:defRPr/>
            </a:pPr>
            <a:r>
              <a:rPr lang="ru-RU" sz="3200" b="1" dirty="0" smtClean="0"/>
              <a:t> В 2011 г. КазНМУ  в </a:t>
            </a:r>
            <a:r>
              <a:rPr lang="en-US" sz="3200" b="1" dirty="0" err="1" smtClean="0"/>
              <a:t>Webometrics</a:t>
            </a:r>
            <a:r>
              <a:rPr lang="en-US" sz="3200" b="1" dirty="0" smtClean="0"/>
              <a:t> Ranking of World Universities</a:t>
            </a:r>
            <a:r>
              <a:rPr lang="ru-RU" sz="3200" b="1" dirty="0" smtClean="0"/>
              <a:t>  занимал 3297 место, опережая все вузы Казахстана, </a:t>
            </a:r>
            <a:r>
              <a:rPr lang="ru-RU" b="1" dirty="0" smtClean="0"/>
              <a:t>в июле </a:t>
            </a:r>
            <a:r>
              <a:rPr lang="ru-RU" sz="3200" b="1" dirty="0" smtClean="0"/>
              <a:t>2012 г. КазНМУ поднялся  </a:t>
            </a:r>
          </a:p>
          <a:p>
            <a:pPr marL="95250" indent="-95250"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на 2346 место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r="13959"/>
          <a:stretch>
            <a:fillRect/>
          </a:stretch>
        </p:blipFill>
        <p:spPr bwMode="auto">
          <a:xfrm>
            <a:off x="428596" y="2571744"/>
            <a:ext cx="8382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 descr="C:\Documents and Settings\user.PC\Рабочий стол\Задачи МАКо на 2011-2012 уч.год\new_emblem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714884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25" y="0"/>
            <a:ext cx="4714875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/>
              <a:t>КазНМУ сегодня</a:t>
            </a:r>
            <a:endParaRPr lang="ru-RU" sz="3200" b="1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43932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НАШ УНИВЕРСИТЕТ  СЕГОДНЯ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5794"/>
            <a:ext cx="6072198" cy="607220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/>
              <a:t>КазНМУ внедрил во все виды  своей работы сертифицированную систему  менеджмента качества (сертификат SGS, Швейцария,  № HU11|5879 от 20.06.2011 г.).   </a:t>
            </a:r>
          </a:p>
          <a:p>
            <a:pPr>
              <a:defRPr/>
            </a:pPr>
            <a:r>
              <a:rPr lang="ru-RU" sz="2800" b="1" dirty="0" smtClean="0"/>
              <a:t>В 2012 г.  СМК  нашего университета признана </a:t>
            </a:r>
            <a:r>
              <a:rPr lang="ru-RU" sz="2800" b="1" u="sng" dirty="0" smtClean="0"/>
              <a:t>лучшей среди университетских СМК </a:t>
            </a:r>
            <a:r>
              <a:rPr lang="ru-RU" sz="2800" b="1" dirty="0" smtClean="0"/>
              <a:t>всего Каспийского региона и лучшей среди организаций Казахстана, сертифицированных SGS </a:t>
            </a:r>
            <a:r>
              <a:rPr lang="ru-RU" sz="2800" b="1" dirty="0" err="1" smtClean="0"/>
              <a:t>Group</a:t>
            </a:r>
            <a:r>
              <a:rPr lang="ru-RU" sz="2800" b="1" dirty="0" smtClean="0"/>
              <a:t> по стандарту 9001.</a:t>
            </a:r>
            <a:endParaRPr lang="ru-RU" sz="2800" b="1" dirty="0"/>
          </a:p>
        </p:txBody>
      </p:sp>
      <p:pic>
        <p:nvPicPr>
          <p:cNvPr id="76802" name="Picture 2" descr="diplom 1 410x580 diplom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714488"/>
            <a:ext cx="2643174" cy="373912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15370" cy="48577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/>
              <a:t>Ученым советом прошедший год  был объявлен «Годом информатизации»</a:t>
            </a:r>
          </a:p>
          <a:p>
            <a:pPr lvl="0"/>
            <a:r>
              <a:rPr lang="ru-RU" b="1" dirty="0" smtClean="0"/>
              <a:t>внедрен  </a:t>
            </a:r>
            <a:r>
              <a:rPr lang="ru-RU" b="1" dirty="0" err="1" smtClean="0"/>
              <a:t>АИС-КазНМУ</a:t>
            </a:r>
            <a:r>
              <a:rPr lang="ru-RU" b="1" dirty="0" smtClean="0"/>
              <a:t>  </a:t>
            </a:r>
          </a:p>
          <a:p>
            <a:pPr lvl="0"/>
            <a:r>
              <a:rPr lang="ru-RU" b="1" dirty="0" smtClean="0"/>
              <a:t>площадь покрытия </a:t>
            </a:r>
            <a:r>
              <a:rPr lang="en-US" b="1" dirty="0" smtClean="0"/>
              <a:t>WI</a:t>
            </a:r>
            <a:r>
              <a:rPr lang="ru-RU" b="1" dirty="0" smtClean="0"/>
              <a:t>-</a:t>
            </a:r>
            <a:r>
              <a:rPr lang="en-US" b="1" dirty="0" smtClean="0"/>
              <a:t>FI</a:t>
            </a:r>
            <a:r>
              <a:rPr lang="ru-RU" b="1" dirty="0" smtClean="0"/>
              <a:t> для свободного доступа в Интернет составляет 65% от общей площади территории университета</a:t>
            </a:r>
          </a:p>
          <a:p>
            <a:pPr lvl="0"/>
            <a:r>
              <a:rPr lang="ru-RU" b="1" dirty="0" smtClean="0"/>
              <a:t>обеспечен и расширен доступ обучающихся к электронным ресурсам за счет выдачи во временное пользование 1000 студентам </a:t>
            </a:r>
            <a:r>
              <a:rPr lang="en-US" b="1" dirty="0" smtClean="0"/>
              <a:t>N</a:t>
            </a:r>
            <a:r>
              <a:rPr lang="ru-RU" b="1" dirty="0" err="1" smtClean="0"/>
              <a:t>etbook</a:t>
            </a:r>
            <a:r>
              <a:rPr lang="ru-RU" b="1" dirty="0" smtClean="0"/>
              <a:t> </a:t>
            </a:r>
          </a:p>
          <a:p>
            <a:pPr lvl="0"/>
            <a:r>
              <a:rPr lang="ru-RU" b="1" dirty="0" smtClean="0"/>
              <a:t>видеоконференции ста</a:t>
            </a:r>
            <a:r>
              <a:rPr lang="kk-KZ" b="1" dirty="0" smtClean="0"/>
              <a:t>новятся  </a:t>
            </a:r>
            <a:r>
              <a:rPr lang="ru-RU" b="1" dirty="0" smtClean="0"/>
              <a:t>для Университета обычным явлением. </a:t>
            </a:r>
          </a:p>
          <a:p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6766" cy="8572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НАШ УНИВЕРСИТЕТ  СЕГОДНЯ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857232"/>
            <a:ext cx="8358246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 области информатизации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72206"/>
            <a:ext cx="9144000" cy="7857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kk-KZ" sz="2800" b="1" dirty="0" smtClean="0"/>
              <a:t>    </a:t>
            </a:r>
            <a:r>
              <a:rPr lang="kk-KZ" sz="2800" dirty="0" smtClean="0"/>
              <a:t> Р</a:t>
            </a:r>
            <a:r>
              <a:rPr lang="kk-KZ" dirty="0" smtClean="0"/>
              <a:t>азработана </a:t>
            </a:r>
            <a:r>
              <a:rPr lang="kk-KZ" b="1" dirty="0" smtClean="0"/>
              <a:t>Модель медицинского образования КазНМУ на постдипломном уровне</a:t>
            </a:r>
            <a:r>
              <a:rPr lang="kk-KZ" dirty="0" smtClean="0"/>
              <a:t>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980728"/>
            <a:ext cx="9144000" cy="14481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Р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азработана  и внедрена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Модель медицинского образования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основанная на формировании 5 компетенций выпускников КазНМУ (свидетельство об авторском праве № 266 от 28 февраля 2012 года).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2643182"/>
            <a:ext cx="9144000" cy="9298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Разработана и внедрена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система оценки профессиональной компетентности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обучающихся.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3714752"/>
            <a:ext cx="9144000" cy="10001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Положение о </a:t>
            </a:r>
            <a:r>
              <a:rPr kumimoji="0" lang="kk-KZ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КОМПЕТЕНЦИЯХ ПРОФЕССОРСКО- ПРЕПОДАВАТЕЛЬСКОГО СОСТАВА </a:t>
            </a: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«КАЗ НМУ им.С.Д. АСФЕНДИЯРОВА»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4857760"/>
            <a:ext cx="9144000" cy="10715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100" b="1" dirty="0">
                <a:solidFill>
                  <a:schemeClr val="tx1"/>
                </a:solidFill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</a:rPr>
              <a:t>    </a:t>
            </a:r>
            <a:r>
              <a:rPr lang="ru-RU" sz="3200" dirty="0" smtClean="0"/>
              <a:t>Индивидуализация обучения осуществляется путем формирования образовательной траектории обучающихся через </a:t>
            </a:r>
            <a:r>
              <a:rPr lang="ru-RU" sz="3200" b="1" dirty="0" smtClean="0"/>
              <a:t>службу эдвайзеров.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8572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ОСНОВНЫЕ ИТОГИ 2011-2012  УЧЕБНОГО ГОДА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ОСНОВНЫЕ ИТОГИ 2011-2012 УЧЕБНОГО ГОДА</a:t>
            </a:r>
            <a:endParaRPr lang="ru-RU" sz="3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26432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Реализация Модели  медицинского образования потребовала полностью перестроить учебные программы в виде индивидуальных траекторий</a:t>
            </a:r>
          </a:p>
          <a:p>
            <a:endParaRPr lang="ru-RU" b="1" dirty="0"/>
          </a:p>
        </p:txBody>
      </p:sp>
      <p:pic>
        <p:nvPicPr>
          <p:cNvPr id="84993" name="Picture 1" descr="7039B0B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57327" y="3086285"/>
            <a:ext cx="295790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5715040" cy="528641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Созданы 182  факультативных (элективных) курсов</a:t>
            </a:r>
          </a:p>
          <a:p>
            <a:r>
              <a:rPr lang="ru-RU" b="1" dirty="0" smtClean="0"/>
              <a:t>35  </a:t>
            </a:r>
            <a:r>
              <a:rPr lang="ru-RU" b="1" dirty="0" err="1" smtClean="0"/>
              <a:t>элективов</a:t>
            </a:r>
            <a:r>
              <a:rPr lang="ru-RU" b="1" dirty="0" smtClean="0"/>
              <a:t> на английском языке</a:t>
            </a:r>
          </a:p>
          <a:p>
            <a:r>
              <a:rPr lang="ru-RU" b="1" dirty="0" smtClean="0"/>
              <a:t>сформированы портфолио по всем специальностям</a:t>
            </a:r>
          </a:p>
          <a:p>
            <a:r>
              <a:rPr lang="ru-RU" b="1" dirty="0" smtClean="0"/>
              <a:t> работает система </a:t>
            </a:r>
            <a:r>
              <a:rPr lang="ru-RU" b="1" dirty="0" err="1" smtClean="0"/>
              <a:t>эдвайзеров</a:t>
            </a:r>
            <a:endParaRPr lang="ru-RU" b="1" dirty="0" smtClean="0"/>
          </a:p>
          <a:p>
            <a:r>
              <a:rPr lang="ru-RU" b="1" dirty="0" smtClean="0"/>
              <a:t> офис регистратора</a:t>
            </a:r>
          </a:p>
          <a:p>
            <a:r>
              <a:rPr lang="ru-RU" b="1" dirty="0" smtClean="0"/>
              <a:t> АИС- </a:t>
            </a:r>
            <a:r>
              <a:rPr lang="ru-RU" b="1" dirty="0" err="1" smtClean="0"/>
              <a:t>КазНМУ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ОСНОВНЫЕ ИТОГИ 2011-2012 УЧЕБНОГО ГОДА</a:t>
            </a:r>
            <a:endParaRPr lang="ru-RU" sz="3400" dirty="0">
              <a:solidFill>
                <a:srgbClr val="002060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14323" t="24305" r="10807" b="21007"/>
          <a:stretch>
            <a:fillRect/>
          </a:stretch>
        </p:blipFill>
        <p:spPr bwMode="auto">
          <a:xfrm>
            <a:off x="6572264" y="3143248"/>
            <a:ext cx="2357454" cy="148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3541" t="23958" r="10937" b="5729"/>
          <a:stretch>
            <a:fillRect/>
          </a:stretch>
        </p:blipFill>
        <p:spPr bwMode="auto">
          <a:xfrm>
            <a:off x="6143636" y="4643446"/>
            <a:ext cx="2327091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6" name="Picture 2" descr="https://encrypted-tbn1.google.com/images?q=tbn:ANd9GcRX5AgdnCbCUXNCsKEcw0G67ufNUIsevxzvnhP0HCTaq5SiNb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214422"/>
            <a:ext cx="2362200" cy="1933576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14554"/>
            <a:ext cx="6643702" cy="46434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Центр практических навыков имени профессора </a:t>
            </a:r>
            <a:r>
              <a:rPr lang="ru-RU" sz="3800" b="1" dirty="0" err="1" smtClean="0">
                <a:solidFill>
                  <a:srgbClr val="C00000"/>
                </a:solidFill>
              </a:rPr>
              <a:t>Касена</a:t>
            </a:r>
            <a:r>
              <a:rPr lang="ru-RU" sz="3800" b="1" dirty="0" smtClean="0">
                <a:solidFill>
                  <a:srgbClr val="C00000"/>
                </a:solidFill>
              </a:rPr>
              <a:t> </a:t>
            </a:r>
            <a:r>
              <a:rPr lang="ru-RU" sz="3800" b="1" dirty="0" err="1" smtClean="0">
                <a:solidFill>
                  <a:srgbClr val="C00000"/>
                </a:solidFill>
              </a:rPr>
              <a:t>Кожаханова</a:t>
            </a:r>
            <a:r>
              <a:rPr lang="ru-RU" sz="3800" b="1" dirty="0" smtClean="0">
                <a:solidFill>
                  <a:srgbClr val="C00000"/>
                </a:solidFill>
              </a:rPr>
              <a:t>  в составе которого:</a:t>
            </a:r>
          </a:p>
          <a:p>
            <a:pPr marL="84138" indent="-84138">
              <a:buNone/>
            </a:pPr>
            <a:r>
              <a:rPr lang="ru-RU" b="1" dirty="0" smtClean="0"/>
              <a:t> 1.    Центр медицинской симуляции  </a:t>
            </a:r>
            <a:br>
              <a:rPr lang="ru-RU" b="1" dirty="0" smtClean="0"/>
            </a:br>
            <a:r>
              <a:rPr lang="ru-RU" b="1" dirty="0" smtClean="0"/>
              <a:t>2.    Центр фармацевтических навыков  </a:t>
            </a:r>
            <a:br>
              <a:rPr lang="ru-RU" b="1" dirty="0" smtClean="0"/>
            </a:br>
            <a:r>
              <a:rPr lang="ru-RU" b="1" dirty="0" smtClean="0"/>
              <a:t>3.    Центр стоматологических навыков  </a:t>
            </a:r>
            <a:br>
              <a:rPr lang="ru-RU" b="1" dirty="0" smtClean="0"/>
            </a:br>
            <a:r>
              <a:rPr lang="ru-RU" b="1" dirty="0" smtClean="0"/>
              <a:t>4.    Центр независимой оценки знаний и</a:t>
            </a:r>
          </a:p>
          <a:p>
            <a:pPr marL="84138" indent="-84138">
              <a:buNone/>
            </a:pPr>
            <a:r>
              <a:rPr lang="ru-RU" b="1" dirty="0" smtClean="0"/>
              <a:t>         навыков </a:t>
            </a:r>
            <a:br>
              <a:rPr lang="ru-RU" b="1" dirty="0" smtClean="0"/>
            </a:br>
            <a:r>
              <a:rPr lang="ru-RU" b="1" dirty="0" smtClean="0"/>
              <a:t>5.    Компьютерный класс  </a:t>
            </a:r>
          </a:p>
          <a:p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14290"/>
            <a:ext cx="91440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ИТОГИ 2011-2012 УЧЕБНОГО ГОДА</a:t>
            </a: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0" y="1000108"/>
            <a:ext cx="9144000" cy="121444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Реализация компетенции – практические навыки </a:t>
            </a:r>
            <a:endParaRPr lang="ru-RU" sz="3200" b="1" dirty="0"/>
          </a:p>
        </p:txBody>
      </p:sp>
      <p:pic>
        <p:nvPicPr>
          <p:cNvPr id="81922" name="Picture 2" descr="46 &amp;TScy;&amp;iecy;&amp;ncy;&amp;tcy;&amp;rcy; &amp;pcy;&amp;rcy;&amp;acy;&amp;kcy;&amp;tcy;&amp;icy;&amp;chcy;&amp;iecy;&amp;scy;&amp;kcy;&amp;icy;&amp;khcy; &amp;ncy;&amp;acy;&amp;vcy;&amp;ycy;&amp;kcy;&amp;ocy;&amp;vcy; &amp;pcy;&amp;ocy; &amp;scy;&amp;tcy;&amp;ocy;&amp;mcy;&amp;acy;&amp;tcy;&amp;ocy;&amp;lcy;&amp;ocy;&amp;g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981345"/>
            <a:ext cx="2500298" cy="1876655"/>
          </a:xfrm>
          <a:prstGeom prst="rect">
            <a:avLst/>
          </a:prstGeom>
          <a:noFill/>
        </p:spPr>
      </p:pic>
      <p:pic>
        <p:nvPicPr>
          <p:cNvPr id="81924" name="Picture 4" descr="DSC 5819 580x386 &amp;TScy;&amp;iecy;&amp;ncy;&amp;tcy;&amp;rcy; &amp;pcy;&amp;rcy;&amp;acy;&amp;kcy;&amp;tcy;&amp;icy;&amp;chcy;&amp;iecy;&amp;scy;&amp;kcy;&amp;icy;&amp;khcy; &amp;ncy;&amp;acy;&amp;vcy;&amp;ycy;&amp;k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214554"/>
            <a:ext cx="2500298" cy="1663992"/>
          </a:xfrm>
          <a:prstGeom prst="rect">
            <a:avLst/>
          </a:prstGeom>
          <a:noFill/>
        </p:spPr>
      </p:pic>
      <p:pic>
        <p:nvPicPr>
          <p:cNvPr id="81926" name="Picture 6" descr="P1040369 386x580 &amp;TScy;&amp;iecy;&amp;ncy;&amp;tcy;&amp;rcy; &amp;pcy;&amp;rcy;&amp;acy;&amp;kcy;&amp;tcy;&amp;icy;&amp;chcy;&amp;iecy;&amp;scy;&amp;kcy;&amp;icy;&amp;khcy; &amp;ncy;&amp;acy;&amp;vcy;&amp;y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3500438"/>
            <a:ext cx="1096204" cy="1647146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86058"/>
            <a:ext cx="9144000" cy="164307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  создан и успешно функционирует </a:t>
            </a:r>
          </a:p>
          <a:p>
            <a:pPr algn="ctr">
              <a:buNone/>
            </a:pPr>
            <a:r>
              <a:rPr lang="ru-RU" b="1" dirty="0" smtClean="0"/>
              <a:t>Центр коммуникативных навыков</a:t>
            </a:r>
          </a:p>
          <a:p>
            <a:pPr algn="ctr">
              <a:buNone/>
            </a:pPr>
            <a:r>
              <a:rPr lang="ru-RU" b="1" dirty="0" smtClean="0"/>
              <a:t> им. Джулии </a:t>
            </a:r>
            <a:r>
              <a:rPr lang="ru-RU" b="1" dirty="0" err="1" smtClean="0"/>
              <a:t>Рупертс</a:t>
            </a:r>
            <a:r>
              <a:rPr lang="ru-RU" b="1" dirty="0" smtClean="0"/>
              <a:t> </a:t>
            </a:r>
          </a:p>
          <a:p>
            <a:pPr algn="ctr">
              <a:buNone/>
            </a:pP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ОСНОВНЫЕ ИТОГИ 2011-2012 УЧЕБНОГО ГОДА</a:t>
            </a:r>
            <a:endParaRPr lang="ru-RU" sz="3400" dirty="0">
              <a:solidFill>
                <a:srgbClr val="002060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0" y="1000108"/>
            <a:ext cx="9144000" cy="1785950"/>
          </a:xfrm>
          <a:prstGeom prst="downArrow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 Для  формирования и развития коммуникативных навыков </a:t>
            </a:r>
            <a:endParaRPr lang="ru-RU" sz="3200" b="1" dirty="0"/>
          </a:p>
        </p:txBody>
      </p:sp>
      <p:pic>
        <p:nvPicPr>
          <p:cNvPr id="80898" name="Picture 2" descr="IMG 0511 580x435 &amp;TScy;&amp;iecy;&amp;ncy;&amp;tcy;&amp;rcy; &amp;pcy;&amp;rcy;&amp;acy;&amp;kcy;&amp;tcy;&amp;icy;&amp;chcy;&amp;iecy;&amp;scy;&amp;kcy;&amp;icy;&amp;khcy; &amp;ncy;&amp;acy;&amp;vcy;&amp;ycy;&amp;k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572008"/>
            <a:ext cx="3000396" cy="2285992"/>
          </a:xfrm>
          <a:prstGeom prst="rect">
            <a:avLst/>
          </a:prstGeom>
          <a:noFill/>
        </p:spPr>
      </p:pic>
      <p:pic>
        <p:nvPicPr>
          <p:cNvPr id="80900" name="Picture 4" descr="IMG 3832 580x435 &amp;TScy;&amp;iecy;&amp;ncy;&amp;tcy;&amp;rcy; &amp;pcy;&amp;rcy;&amp;acy;&amp;kcy;&amp;tcy;&amp;icy;&amp;chcy;&amp;iecy;&amp;scy;&amp;kcy;&amp;icy;&amp;khcy; &amp;ncy;&amp;acy;&amp;vcy;&amp;y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554148"/>
            <a:ext cx="3071802" cy="2303852"/>
          </a:xfrm>
          <a:prstGeom prst="rect">
            <a:avLst/>
          </a:prstGeom>
          <a:noFill/>
        </p:spPr>
      </p:pic>
      <p:pic>
        <p:nvPicPr>
          <p:cNvPr id="80902" name="Picture 6" descr="SAM 0906 150x150 &amp;TScy;&amp;iecy;&amp;ncy;&amp;tcy;&amp;rcy; &amp;kcy;&amp;ocy;&amp;mcy;&amp;mcy;&amp;ucy;&amp;ncy;&amp;icy;&amp;kcy;&amp;acy;&amp;tcy;&amp;icy;&amp;vcy;&amp;ncy;&amp;ycy;&amp;khcy; &amp;ncy;&amp;acy;&amp;vcy;&amp;ycy;&amp;kcy;&amp;ocy;&amp;v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572008"/>
            <a:ext cx="2285992" cy="2285992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143248"/>
            <a:ext cx="9144000" cy="3714752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sz="2600" b="1" i="1" dirty="0" smtClean="0"/>
              <a:t>МОДЕРНИЗАЦИЯ СИСТЕМЫ ОБРАЗОВАНИЯ В КАЗАХСТАНЕ ЦЕЛЕСООБРАЗНА ПО ТРЕМ ГЛАВНЫМ НАПРАВЛЕНИЯМ: ОПТИМИЗАЦИЯ ОБРАЗОВАТЕЛЬНЫХ УЧРЕЖДЕНИЙ, МОДЕРНИЗАЦИЯ УЧЕБНО-ВОСПИТАТЕЛЬНОГО ПРОЦЕССА, ПОВЫШЕНИЕ ЭФФЕКТИВНОСТИ И ДОСТУПНОСТИ ОБРАЗОВАТЕЛЬНЫХ УСЛУГ.</a:t>
            </a:r>
            <a:endParaRPr lang="en-US" sz="2600" b="1" i="1" dirty="0" smtClean="0"/>
          </a:p>
          <a:p>
            <a:pPr algn="r">
              <a:buNone/>
            </a:pPr>
            <a:endParaRPr lang="ru-RU" sz="2600" dirty="0" smtClean="0"/>
          </a:p>
          <a:p>
            <a:pPr algn="r">
              <a:buNone/>
            </a:pPr>
            <a:r>
              <a:rPr lang="ru-RU" sz="2600" b="1" i="1" dirty="0" smtClean="0"/>
              <a:t>Президент Н.  Назарбаев «Социальная модернизация Казахстана: Двадцать шагов к Обществу Всеобщего Труда», 2012 г.</a:t>
            </a:r>
            <a:endParaRPr lang="ru-RU" sz="2600" b="1" dirty="0" smtClean="0"/>
          </a:p>
          <a:p>
            <a:endParaRPr lang="ru-RU" dirty="0"/>
          </a:p>
        </p:txBody>
      </p:sp>
      <p:pic>
        <p:nvPicPr>
          <p:cNvPr id="7169" name="Picture 1" descr="C:\Documents and Settings\user.PC\Рабочий стол\1185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57166"/>
            <a:ext cx="4572000" cy="25781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http://1.bp.blogspot.com/_xdN0QQwsP1A/TKn-AUbkq9I/AAAAAAAALGw/ISdMT7UPDE0/s1600/justice2.jpg"/>
          <p:cNvPicPr>
            <a:picLocks noChangeAspect="1" noChangeArrowheads="1"/>
          </p:cNvPicPr>
          <p:nvPr/>
        </p:nvPicPr>
        <p:blipFill>
          <a:blip r:embed="rId2" cstate="print">
            <a:lum bright="71000"/>
          </a:blip>
          <a:srcRect/>
          <a:stretch>
            <a:fillRect/>
          </a:stretch>
        </p:blipFill>
        <p:spPr bwMode="auto">
          <a:xfrm>
            <a:off x="571472" y="2357431"/>
            <a:ext cx="8215369" cy="40005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32037"/>
            <a:ext cx="8215370" cy="4025921"/>
          </a:xfr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Школа «Адвокат здоровья»</a:t>
            </a:r>
          </a:p>
          <a:p>
            <a:pPr marL="84138" indent="0">
              <a:buNone/>
            </a:pPr>
            <a:r>
              <a:rPr lang="ru-RU" b="1" dirty="0" smtClean="0"/>
              <a:t> </a:t>
            </a:r>
          </a:p>
          <a:p>
            <a:pPr marL="84138" indent="0">
              <a:buNone/>
            </a:pPr>
            <a:r>
              <a:rPr lang="ru-RU" b="1" dirty="0" smtClean="0"/>
              <a:t>Кафедра коммуникативных навыков, основ психологии и медицинской этики   </a:t>
            </a:r>
          </a:p>
          <a:p>
            <a:pPr marL="84138" indent="0">
              <a:buNone/>
            </a:pPr>
            <a:endParaRPr lang="ru-RU" b="1" dirty="0" smtClean="0"/>
          </a:p>
          <a:p>
            <a:pPr marL="84138" indent="0">
              <a:buNone/>
            </a:pPr>
            <a:r>
              <a:rPr lang="ru-RU" b="1" dirty="0" smtClean="0"/>
              <a:t>С 2012-2013 </a:t>
            </a:r>
            <a:r>
              <a:rPr lang="ru-RU" b="1" dirty="0" err="1" smtClean="0"/>
              <a:t>уч.года</a:t>
            </a:r>
            <a:r>
              <a:rPr lang="ru-RU" b="1" dirty="0" smtClean="0"/>
              <a:t> –</a:t>
            </a:r>
          </a:p>
          <a:p>
            <a:pPr marL="84138" indent="0">
              <a:buNone/>
            </a:pPr>
            <a:r>
              <a:rPr lang="ru-RU" b="1" dirty="0" smtClean="0"/>
              <a:t>модуль «Медицинское  право»</a:t>
            </a:r>
          </a:p>
          <a:p>
            <a:pPr marL="84138" indent="0"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ОСНОВНЫЕ ИТОГИ 2011-2012 УЧЕБНОГО ГОДА</a:t>
            </a:r>
            <a:endParaRPr lang="ru-RU" sz="3400" dirty="0">
              <a:solidFill>
                <a:srgbClr val="002060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0" y="1000108"/>
            <a:ext cx="9144000" cy="1214446"/>
          </a:xfrm>
          <a:prstGeom prst="down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Реализация правовой компетенции  </a:t>
            </a:r>
            <a:endParaRPr lang="ru-RU" sz="32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428868"/>
            <a:ext cx="2974952" cy="163286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 со стрелкой вниз 4"/>
          <p:cNvSpPr/>
          <p:nvPr/>
        </p:nvSpPr>
        <p:spPr>
          <a:xfrm>
            <a:off x="0" y="714356"/>
            <a:ext cx="9144000" cy="2000264"/>
          </a:xfrm>
          <a:prstGeom prst="down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Реализация  компетенции самосовершенствование  </a:t>
            </a:r>
            <a:endParaRPr lang="ru-RU" sz="3200" b="1" dirty="0"/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0" y="3714752"/>
            <a:ext cx="9144000" cy="2857520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КРЕДИТНАЯ СИСТЕМА ОБУЧЕНИЯ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СЛУЖБА ТЬЮТОРОВ</a:t>
            </a:r>
            <a:endParaRPr lang="ru-RU" sz="36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ОСНОВНЫЕ ИТОГИ 2011-2012 УЧЕБНОГО ГОДА</a:t>
            </a:r>
            <a:endParaRPr lang="ru-RU" sz="3400" dirty="0">
              <a:solidFill>
                <a:srgbClr val="002060"/>
              </a:solidFill>
            </a:endParaRPr>
          </a:p>
        </p:txBody>
      </p:sp>
      <p:pic>
        <p:nvPicPr>
          <p:cNvPr id="78850" name="Picture 2" descr="&amp;Fcy;&amp;ocy;&amp;tcy;&amp;ocy; 0862 580x435 &amp;Fcy;&amp;ocy;&amp;tcy;&amp;ocy; 08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143116"/>
            <a:ext cx="4214842" cy="3161133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85720" y="4857760"/>
            <a:ext cx="3917184" cy="150019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Группа </a:t>
            </a:r>
            <a:r>
              <a:rPr lang="ru-RU" sz="2400" b="1" dirty="0" err="1" smtClean="0"/>
              <a:t>тестологов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28" y="1428736"/>
            <a:ext cx="3917184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Служба эдвайзеров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2066" y="4857760"/>
            <a:ext cx="3917184" cy="15001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Аппеляционная</a:t>
            </a:r>
            <a:r>
              <a:rPr lang="ru-RU" sz="2400" b="1" dirty="0" smtClean="0"/>
              <a:t> комиссия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1428736"/>
            <a:ext cx="3917184" cy="15001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Группа независимых экспертов  качества организации учебных занятий</a:t>
            </a:r>
            <a:endParaRPr lang="ru-RU" sz="24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0" name="Picture 6" descr="P1060002 580x386 &amp;Ocy;&amp;bcy;&amp;hardcy;&amp;iecy;&amp;kcy;&amp;tcy;&amp;icy;&amp;vcy;&amp;ncy;&amp;ycy;&amp;jcy; &amp;Scy;&amp;tcy;&amp;rcy;&amp;ucy;&amp;kcy;&amp;tcy;&amp;ucy;&amp;rcy;&amp;icy;&amp;rcy;&amp;ocy;&amp;vcy;&amp;acy;&amp;ncy;&amp;ncy;&amp;ycy;&amp;jcy; &amp;Kcy;&amp;lcy;&amp;icy;&amp;ncy;&amp;icy;&amp;chcy;&amp;iecy;&amp;scy;&amp;kcy;&amp;icy;&amp;jcy; &amp;Ecy;&amp;kcy;&amp;zcy;&amp;acy;&amp;mcy;&amp;iecy;&amp;ncy; (&amp;Ocy;&amp;Scy;&amp;Kcy;&amp;Ecy;) &amp;ncy;&amp;acy; &amp;scy;&amp;tcy;&amp;acy;&amp;ncy;&amp;dcy;&amp;acy;&amp;rcy;&amp;tcy;&amp;icy;&amp;zcy;&amp;icy;&amp;rcy;&amp;ocy;&amp;vcy;&amp;acy;&amp;ncy;&amp;ncy;&amp;ycy;&amp;khcy; &amp;pcy;&amp;acy;&amp;tscy;&amp;icy;&amp;iecy;&amp;ncy;&amp;tcy;&amp;acy;&amp;khcy; &amp;icy; &amp;pcy;&amp;ocy;&amp;dcy; &amp;kcy;&amp;ocy;&amp;ncy;&amp;tcy;&amp;rcy;&amp;ocy;&amp;lcy;&amp;iecy;&amp;mcy; &amp;ncy;&amp;iecy;&amp;zcy;&amp;acy;&amp;vcy;&amp;icy;&amp;scy;&amp;icy;&amp;mcy;&amp;ycy;&amp;khcy; &amp;ecy;&amp;kcy;&amp;zcy;&amp;acy;&amp;mcy;&amp;iecy;&amp;ncy;&amp;acy;&amp;tcy;&amp;ocy;&amp;rcy;&amp;ocy;&amp;vcy;  – &amp;pcy;&amp;rcy;&amp;iecy;&amp;tscy;&amp;iecy;&amp;dcy;&amp;iecy;&amp;ncy;&amp;tcy; &amp;ecy;&amp;kcy;&amp;zcy;&amp;acy;&amp;mcy;&amp;iecy;&amp;ncy;&amp;acy;&amp;tscy;&amp;icy;&amp;ocy;&amp;ncy;&amp;ncy;&amp;ocy;&amp;jcy; &amp;mcy;&amp;iecy;&amp;tcy;&amp;ocy;&amp;dcy;&amp;icy;&amp;kcy;&amp;icy; &amp;ncy;&amp;iecy; &amp;tcy;&amp;ocy;&amp;lcy;&amp;softcy;&amp;kcy;&amp;ocy; &amp;dcy;&amp;lcy;&amp;yacy; &amp;Kcy;&amp;acy;&amp;zcy;&amp;acy;&amp;khcy;&amp;scy;&amp;tcy;&amp;acy;&amp;ncy;&amp;acy;, &amp;ncy;&amp;ocy; &amp;icy; &amp;dcy;&amp;lcy;&amp;yacy; &amp;scy;&amp;tcy;&amp;rcy;&amp;acy;&amp;ncy; &amp;Scy;&amp;Ncy;&amp;G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0"/>
            <a:ext cx="5524500" cy="3676651"/>
          </a:xfrm>
          <a:prstGeom prst="rect">
            <a:avLst/>
          </a:prstGeom>
          <a:noFill/>
        </p:spPr>
      </p:pic>
      <p:pic>
        <p:nvPicPr>
          <p:cNvPr id="77828" name="Picture 4" descr="http://kaznmu.kz/rus/wp-content/uploads/2012/06/P1050997-580x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81349"/>
            <a:ext cx="5524500" cy="3676651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ОСНОВНЫЕ ИТОГИ 2011-2012 УЧЕБНОГО ГОДА</a:t>
            </a:r>
            <a:endParaRPr lang="ru-RU" sz="34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357298"/>
            <a:ext cx="4357686" cy="1143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Центр ОСКЭ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857224" y="2714620"/>
            <a:ext cx="7215238" cy="1928826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структурированный на стандартных больных независимыми экзаменаторами экзамен</a:t>
            </a:r>
            <a:endParaRPr lang="ru-RU" sz="2800" b="1" dirty="0"/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2000200" y="4643446"/>
            <a:ext cx="7143800" cy="1857388"/>
          </a:xfrm>
          <a:prstGeom prst="upArrowCallout">
            <a:avLst>
              <a:gd name="adj1" fmla="val 28992"/>
              <a:gd name="adj2" fmla="val 29657"/>
              <a:gd name="adj3" fmla="val 25000"/>
              <a:gd name="adj4" fmla="val 6497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течение года провели  апробацию метода и оценили знания, навыки, умения всех </a:t>
            </a:r>
          </a:p>
          <a:p>
            <a:pPr algn="ctr"/>
            <a:r>
              <a:rPr lang="ru-RU" sz="2400" b="1" dirty="0" smtClean="0"/>
              <a:t>студентов 5 и 6 курсов 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71570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ОСНОВНЫЕ ИТОГИ 2011-2012 УЧЕБНОГО ГОДА</a:t>
            </a:r>
            <a:endParaRPr lang="ru-RU" sz="34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3214686"/>
            <a:ext cx="3286116" cy="10001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Школа </a:t>
            </a:r>
            <a:r>
              <a:rPr lang="ru-RU" sz="2000" b="1" dirty="0" err="1" smtClean="0"/>
              <a:t>вакцинологии</a:t>
            </a:r>
            <a:r>
              <a:rPr lang="ru-RU" sz="2000" b="1" dirty="0" smtClean="0"/>
              <a:t>   </a:t>
            </a:r>
          </a:p>
          <a:p>
            <a:pPr algn="ctr"/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428736"/>
            <a:ext cx="4214810" cy="10001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Школа педагогического мастерства им. </a:t>
            </a:r>
            <a:r>
              <a:rPr lang="ru-RU" sz="2000" b="1" dirty="0" err="1" smtClean="0"/>
              <a:t>Х.С.Насыбуллиной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9190" y="5072074"/>
            <a:ext cx="4214810" cy="12858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Центр непрерывного обучения преобразован в Институт последипломного образования </a:t>
            </a:r>
          </a:p>
          <a:p>
            <a:pPr algn="ctr"/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29290" y="3143248"/>
            <a:ext cx="3214710" cy="10001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Институт стоматологии </a:t>
            </a: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072074"/>
            <a:ext cx="4214810" cy="12144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Высшая медицинская школа 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9190" y="1428736"/>
            <a:ext cx="4214810" cy="10001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Виртуальный Институт Болонского процесса</a:t>
            </a:r>
          </a:p>
          <a:p>
            <a:pPr algn="ctr"/>
            <a:endParaRPr lang="ru-RU" sz="2000" b="1" dirty="0"/>
          </a:p>
        </p:txBody>
      </p:sp>
      <p:sp>
        <p:nvSpPr>
          <p:cNvPr id="11" name="Овал 10"/>
          <p:cNvSpPr/>
          <p:nvPr/>
        </p:nvSpPr>
        <p:spPr>
          <a:xfrm>
            <a:off x="3071802" y="2143116"/>
            <a:ext cx="3071834" cy="307183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 smtClean="0"/>
              <a:t>В прошедшем учебном году созданы подразделения</a:t>
            </a:r>
            <a:endParaRPr lang="ru-RU" sz="20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14554"/>
            <a:ext cx="5715040" cy="46434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 smtClean="0"/>
              <a:t>Институт фундаментальной и прикладной науки им. </a:t>
            </a:r>
            <a:r>
              <a:rPr lang="ru-RU" b="1" dirty="0" err="1" smtClean="0"/>
              <a:t>Атчабарова</a:t>
            </a:r>
            <a:r>
              <a:rPr lang="ru-RU" b="1" dirty="0" smtClean="0"/>
              <a:t> Б.А. стал проводить системную работу по созданию междисциплинарной и межотраслевой модели исследовании. </a:t>
            </a:r>
          </a:p>
          <a:p>
            <a:r>
              <a:rPr lang="ru-RU" b="1" dirty="0" smtClean="0"/>
              <a:t>Исчезли </a:t>
            </a:r>
            <a:r>
              <a:rPr lang="ru-RU" b="1" dirty="0" err="1" smtClean="0"/>
              <a:t>монодисциплинарные</a:t>
            </a:r>
            <a:r>
              <a:rPr lang="ru-RU" b="1" dirty="0" smtClean="0"/>
              <a:t> темы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85818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ОСНОВНЫЕ ИТОГИ 2011-2012 УЧЕБНОГО ГОДА</a:t>
            </a:r>
            <a:endParaRPr lang="ru-RU" sz="34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142984"/>
            <a:ext cx="8572560" cy="8572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Достижения в области развития медицинской науки </a:t>
            </a:r>
            <a:endParaRPr lang="ru-RU" sz="2800" b="1" dirty="0"/>
          </a:p>
        </p:txBody>
      </p:sp>
      <p:pic>
        <p:nvPicPr>
          <p:cNvPr id="75778" name="Picture 2" descr="clip image002 thumb1 &amp;Kcy;&amp;lcy;&amp;icy;&amp;ncy;&amp;icy;&amp;kcy;&amp;ocy; &amp;ecy;&amp;kcy;&amp;scy;&amp;pcy;&amp;iecy;&amp;rcy;&amp;icy;&amp;mcy;&amp;iecy;&amp;ncy;&amp;tcy;&amp;acy;&amp;lcy;&amp;softcy;&amp;ncy;&amp;acy;&amp;yacy; &amp;lcy;&amp;acy;&amp;bcy;&amp;ocy;&amp;rcy;&amp;acy;&amp;tcy;&amp;ocy;&amp;rcy;&amp;icy;&amp;yacy; &amp;Ncy;&amp;Icy;&amp;Icy;&amp;Fcy;&amp;Mcy; &amp;icy;&amp;mcy;. &amp;Bcy;.&amp;Acy;.&amp;Acy;&amp;tcy;&amp;chcy;&amp;acy;&amp;bcy;&amp;acy;&amp;rcy;&amp;ocy;&amp;vcy;&amp;a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14554"/>
            <a:ext cx="3057556" cy="2357454"/>
          </a:xfrm>
          <a:prstGeom prst="rect">
            <a:avLst/>
          </a:prstGeom>
          <a:noFill/>
        </p:spPr>
      </p:pic>
      <p:pic>
        <p:nvPicPr>
          <p:cNvPr id="75780" name="Picture 4" descr="image0041 &amp;Kcy;&amp;lcy;&amp;icy;&amp;ncy;&amp;icy;&amp;kcy;&amp;ocy; &amp;ecy;&amp;kcy;&amp;scy;&amp;pcy;&amp;iecy;&amp;rcy;&amp;icy;&amp;mcy;&amp;iecy;&amp;ncy;&amp;tcy;&amp;acy;&amp;lcy;&amp;softcy;&amp;ncy;&amp;acy;&amp;yacy; &amp;lcy;&amp;acy;&amp;bcy;&amp;ocy;&amp;rcy;&amp;acy;&amp;tcy;&amp;ocy;&amp;rcy;&amp;icy;&amp;yacy; &amp;Ncy;&amp;Icy;&amp;Icy;&amp;Fcy;&amp;Mcy; &amp;icy;&amp;mcy;. &amp;Bcy;.&amp;Acy;.&amp;Acy;&amp;tcy;&amp;chcy;&amp;acy;&amp;bcy;&amp;acy;&amp;rcy;&amp;ocy;&amp;vcy;&amp;a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500570"/>
            <a:ext cx="3071834" cy="235743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329642" cy="398304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Источники финансирования НИР:</a:t>
            </a:r>
          </a:p>
          <a:p>
            <a:r>
              <a:rPr lang="ru-RU" dirty="0" smtClean="0"/>
              <a:t>Министерство здравоохранения -20%, </a:t>
            </a:r>
          </a:p>
          <a:p>
            <a:r>
              <a:rPr lang="ru-RU" dirty="0" smtClean="0"/>
              <a:t>Министерство образования и науки  – 62%,  </a:t>
            </a:r>
          </a:p>
          <a:p>
            <a:r>
              <a:rPr lang="ru-RU" dirty="0" smtClean="0"/>
              <a:t>Собственные средства КазНМУ – 10%</a:t>
            </a:r>
          </a:p>
          <a:p>
            <a:r>
              <a:rPr lang="ru-RU" dirty="0" smtClean="0"/>
              <a:t>Другие источники – 10%.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ОСНОВНЫЕ ИТОГИ 2011-2012 УЧЕБНОГО ГОДА</a:t>
            </a:r>
            <a:endParaRPr lang="ru-RU" sz="34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000108"/>
            <a:ext cx="8572560" cy="8572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Достижения в области развития медицинской науки </a:t>
            </a:r>
            <a:endParaRPr lang="ru-RU" sz="28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С целью активизации научной деятельности создано 13 </a:t>
            </a:r>
            <a:r>
              <a:rPr lang="kk-KZ" b="1" dirty="0" smtClean="0"/>
              <a:t> временных научных коллективов </a:t>
            </a:r>
            <a:r>
              <a:rPr lang="kk-KZ" dirty="0" smtClean="0"/>
              <a:t> с привлечением  более 300</a:t>
            </a:r>
            <a:r>
              <a:rPr lang="ru-RU" dirty="0" smtClean="0"/>
              <a:t> ППС, выполняющих научные исследования   в рамках </a:t>
            </a:r>
            <a:r>
              <a:rPr lang="ru-RU" dirty="0" err="1" smtClean="0"/>
              <a:t>внутривузовских</a:t>
            </a:r>
            <a:r>
              <a:rPr lang="ru-RU" dirty="0" smtClean="0"/>
              <a:t> грантов с </a:t>
            </a:r>
            <a:r>
              <a:rPr lang="kk-KZ" dirty="0" smtClean="0"/>
              <a:t>объемом финансирования 20,3 млн тг;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ОСНОВНЫЕ ИТОГИ 2011-2012 УЧЕБНОГО ГОДА</a:t>
            </a:r>
            <a:endParaRPr lang="ru-RU" sz="34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000108"/>
            <a:ext cx="8572560" cy="8572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Достижения в области развития медицинской науки </a:t>
            </a:r>
            <a:endParaRPr lang="ru-RU" sz="28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065315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Увеличилось число студентов привлеченных к науке. </a:t>
            </a:r>
          </a:p>
          <a:p>
            <a:r>
              <a:rPr lang="ru-RU" b="1" dirty="0" smtClean="0"/>
              <a:t>Общее число студентов  в науке составило 3,1 тыс. чел, или 32% всех студентов университета. </a:t>
            </a:r>
          </a:p>
          <a:p>
            <a:r>
              <a:rPr lang="ru-RU" b="1" dirty="0" smtClean="0"/>
              <a:t>12 студентов принимали участие в международных конференциях, из  которых 10 заняли первые места.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ИТОГИ 2011-2012 УЧЕБНОГО ГОДА</a:t>
            </a: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000108"/>
            <a:ext cx="8572560" cy="8572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Достижения в области развития медицинской науки </a:t>
            </a:r>
            <a:endParaRPr lang="ru-RU" sz="28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9"/>
            <a:ext cx="8401080" cy="208823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Общее число опубликованных статей  составило – 1196, тезисов - 308 (рост к показателю 2010 года – 25%)</a:t>
            </a:r>
          </a:p>
          <a:p>
            <a:pPr algn="ctr"/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ОСНОВНЫЕ ИТОГИ 2011-2012 УЧЕБНОГО ГОДА</a:t>
            </a:r>
            <a:endParaRPr lang="ru-RU" sz="34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000108"/>
            <a:ext cx="8572560" cy="8572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Достижения в области развития медицинской науки </a:t>
            </a:r>
            <a:endParaRPr lang="ru-RU" sz="2800" b="1" dirty="0"/>
          </a:p>
        </p:txBody>
      </p:sp>
      <p:pic>
        <p:nvPicPr>
          <p:cNvPr id="49156" name="Picture 4" descr="http://softhelp.org.ua/article/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071942"/>
            <a:ext cx="2000264" cy="1993056"/>
          </a:xfrm>
          <a:prstGeom prst="rect">
            <a:avLst/>
          </a:prstGeom>
          <a:noFill/>
        </p:spPr>
      </p:pic>
      <p:pic>
        <p:nvPicPr>
          <p:cNvPr id="49154" name="Picture 2" descr="http://zanaves.net/img/stat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74657">
            <a:off x="2742611" y="3957067"/>
            <a:ext cx="2214554" cy="2214554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тратегическ</a:t>
            </a:r>
            <a:r>
              <a:rPr lang="kk-KZ" b="1" dirty="0" smtClean="0">
                <a:solidFill>
                  <a:schemeClr val="tx2">
                    <a:lumMod val="75000"/>
                  </a:schemeClr>
                </a:solidFill>
              </a:rPr>
              <a:t>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цель КазНМУ им. С.Д. Асфендиярова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создание эффективной модели конкурентоспособного национального инновационного университета, представляющего на рынке медицинских услуг высококачественное медицинское образование, современные научные исследования по актуальным проблемам здравоохранения, внедряемые в практическое здравоохранение.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3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ИТОГИ 2011-2012 УЧЕБНОГО ГОДА</a:t>
            </a: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000108"/>
            <a:ext cx="8572560" cy="8572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Достижения в области практики</a:t>
            </a:r>
            <a:endParaRPr lang="ru-RU" sz="2800" b="1" dirty="0"/>
          </a:p>
        </p:txBody>
      </p:sp>
      <p:pic>
        <p:nvPicPr>
          <p:cNvPr id="48130" name="Picture 2" descr="140 &amp;Ocy;&amp;Kcy;&amp;TScy; &amp;vcy;&amp;ncy;&amp;ucy;&amp;tcy;&amp;rcy;&amp;iecy;&amp;ncy;&amp;ncy;&amp;icy;&amp;khcy; &amp;bcy;&amp;ocy;&amp;lcy;&amp;iecy;&amp;zcy;&amp;ncy;&amp;iecy;&amp;jcy; &amp;icy;&amp;mcy;&amp;iecy;&amp;ncy;&amp;icy; &amp;Scy;.&amp;Dcy;.&amp;Acy;&amp;scy;&amp;fcy;&amp;iecy;&amp;ncy;&amp;dcy;&amp;icy;&amp;yacy;&amp;rcy;&amp;ocy;&amp;vcy;&amp;acy;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3116"/>
            <a:ext cx="3811333" cy="3265694"/>
          </a:xfrm>
          <a:prstGeom prst="rect">
            <a:avLst/>
          </a:prstGeom>
          <a:noFill/>
        </p:spPr>
      </p:pic>
      <p:pic>
        <p:nvPicPr>
          <p:cNvPr id="48138" name="Picture 10" descr="DSC 81431 580x435 &amp;Ocy;&amp;Kcy;&amp;TScy; &amp;vcy;&amp;ncy;&amp;ucy;&amp;tcy;&amp;rcy;&amp;iecy;&amp;ncy;&amp;ncy;&amp;icy;&amp;khcy; &amp;bcy;&amp;ocy;&amp;lcy;&amp;iecy;&amp;zcy;&amp;ncy;&amp;iecy;&amp;jcy; &amp;icy;&amp;mcy;&amp;iecy;&amp;ncy;&amp;icy; &amp;Scy;.&amp;Dcy;.&amp;Acy;&amp;scy;&amp;fcy;&amp;iecy;&amp;ncy;&amp;dcy;&amp;icy;&amp;yacy;&amp;rcy;&amp;ocy;&amp;vcy;&amp;acy;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071678"/>
            <a:ext cx="2428892" cy="1821669"/>
          </a:xfrm>
          <a:prstGeom prst="rect">
            <a:avLst/>
          </a:prstGeom>
          <a:noFill/>
        </p:spPr>
      </p:pic>
      <p:pic>
        <p:nvPicPr>
          <p:cNvPr id="48140" name="Picture 12" descr="DSC 81401 580x435 &amp;Ocy;&amp;Kcy;&amp;TScy; &amp;vcy;&amp;ncy;&amp;ucy;&amp;tcy;&amp;rcy;&amp;iecy;&amp;ncy;&amp;ncy;&amp;icy;&amp;khcy; &amp;bcy;&amp;ocy;&amp;lcy;&amp;iecy;&amp;zcy;&amp;ncy;&amp;iecy;&amp;jcy; &amp;icy;&amp;mcy;&amp;iecy;&amp;ncy;&amp;icy; &amp;Scy;.&amp;Dcy;.&amp;Acy;&amp;scy;&amp;fcy;&amp;iecy;&amp;ncy;&amp;dcy;&amp;icy;&amp;yacy;&amp;rcy;&amp;ocy;&amp;vcy;&amp;acy;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357562"/>
            <a:ext cx="2428892" cy="1821669"/>
          </a:xfrm>
          <a:prstGeom prst="rect">
            <a:avLst/>
          </a:prstGeom>
          <a:noFill/>
        </p:spPr>
      </p:pic>
      <p:pic>
        <p:nvPicPr>
          <p:cNvPr id="48142" name="Picture 14" descr="DSC 81331 580x435 &amp;Ocy;&amp;Kcy;&amp;TScy; &amp;vcy;&amp;ncy;&amp;ucy;&amp;tcy;&amp;rcy;&amp;iecy;&amp;ncy;&amp;ncy;&amp;icy;&amp;khcy; &amp;bcy;&amp;ocy;&amp;lcy;&amp;iecy;&amp;zcy;&amp;ncy;&amp;iecy;&amp;jcy; &amp;icy;&amp;mcy;&amp;iecy;&amp;ncy;&amp;icy; &amp;Scy;.&amp;Dcy;.&amp;Acy;&amp;scy;&amp;fcy;&amp;iecy;&amp;ncy;&amp;dcy;&amp;icy;&amp;yacy;&amp;rcy;&amp;ocy;&amp;vcy;&amp;acy;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4572008"/>
            <a:ext cx="2786082" cy="2089562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64904"/>
            <a:ext cx="9144000" cy="4032448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Зав. кафедрой  </a:t>
            </a:r>
            <a:r>
              <a:rPr lang="ru-RU" dirty="0" smtClean="0"/>
              <a:t>- </a:t>
            </a:r>
            <a:r>
              <a:rPr lang="ru-RU" sz="2800" dirty="0"/>
              <a:t>с 159 003 </a:t>
            </a:r>
            <a:r>
              <a:rPr lang="ru-RU" sz="2800" dirty="0" err="1" smtClean="0"/>
              <a:t>тг</a:t>
            </a:r>
            <a:r>
              <a:rPr lang="ru-RU" sz="2800" dirty="0" smtClean="0"/>
              <a:t>.  </a:t>
            </a:r>
            <a:r>
              <a:rPr lang="ru-RU" sz="2800" dirty="0"/>
              <a:t>до 239 284 </a:t>
            </a:r>
            <a:r>
              <a:rPr lang="ru-RU" sz="2800" dirty="0" err="1" smtClean="0"/>
              <a:t>тг</a:t>
            </a:r>
            <a:r>
              <a:rPr lang="ru-RU" sz="2800" dirty="0" smtClean="0"/>
              <a:t>.  (50%)</a:t>
            </a:r>
            <a:endParaRPr lang="ru-RU" sz="2800" dirty="0"/>
          </a:p>
          <a:p>
            <a:pPr lvl="0"/>
            <a:r>
              <a:rPr lang="ru-RU" b="1" dirty="0"/>
              <a:t>Профессоров </a:t>
            </a:r>
            <a:r>
              <a:rPr lang="ru-RU" dirty="0" smtClean="0"/>
              <a:t>- </a:t>
            </a:r>
            <a:r>
              <a:rPr lang="ru-RU" sz="2800" dirty="0"/>
              <a:t>с 187 063 </a:t>
            </a:r>
            <a:r>
              <a:rPr lang="ru-RU" sz="2800" dirty="0" err="1" smtClean="0"/>
              <a:t>тг</a:t>
            </a:r>
            <a:r>
              <a:rPr lang="ru-RU" sz="2800" dirty="0" smtClean="0"/>
              <a:t>. до </a:t>
            </a:r>
            <a:r>
              <a:rPr lang="ru-RU" sz="2800" dirty="0"/>
              <a:t>294 886 </a:t>
            </a:r>
            <a:r>
              <a:rPr lang="ru-RU" sz="2800" dirty="0" err="1" smtClean="0"/>
              <a:t>тг</a:t>
            </a:r>
            <a:r>
              <a:rPr lang="ru-RU" sz="2800" dirty="0" smtClean="0"/>
              <a:t>. (58%)</a:t>
            </a:r>
            <a:endParaRPr lang="ru-RU" sz="2800" dirty="0"/>
          </a:p>
          <a:p>
            <a:pPr lvl="0"/>
            <a:r>
              <a:rPr lang="ru-RU" b="1" dirty="0" smtClean="0"/>
              <a:t>Доцентов </a:t>
            </a:r>
            <a:r>
              <a:rPr lang="ru-RU" dirty="0" smtClean="0"/>
              <a:t>- </a:t>
            </a:r>
            <a:r>
              <a:rPr lang="ru-RU" sz="2800" dirty="0"/>
              <a:t>с 128 944 </a:t>
            </a:r>
            <a:r>
              <a:rPr lang="ru-RU" sz="2800" dirty="0" err="1" smtClean="0"/>
              <a:t>тг</a:t>
            </a:r>
            <a:r>
              <a:rPr lang="ru-RU" sz="2800" dirty="0" smtClean="0"/>
              <a:t>.  </a:t>
            </a:r>
            <a:r>
              <a:rPr lang="ru-RU" sz="2800" dirty="0"/>
              <a:t>до 224 314 </a:t>
            </a:r>
            <a:r>
              <a:rPr lang="ru-RU" sz="2800" dirty="0" err="1" smtClean="0"/>
              <a:t>тг</a:t>
            </a:r>
            <a:r>
              <a:rPr lang="ru-RU" sz="2800" dirty="0" smtClean="0"/>
              <a:t>. (74 %)</a:t>
            </a:r>
            <a:endParaRPr lang="ru-RU" sz="2800" dirty="0"/>
          </a:p>
          <a:p>
            <a:pPr lvl="0"/>
            <a:r>
              <a:rPr lang="ru-RU" b="1" dirty="0"/>
              <a:t>Ассистентов </a:t>
            </a:r>
            <a:r>
              <a:rPr lang="ru-RU" b="1" dirty="0" smtClean="0"/>
              <a:t> </a:t>
            </a:r>
            <a:r>
              <a:rPr lang="ru-RU" sz="2800" dirty="0" smtClean="0"/>
              <a:t>-  </a:t>
            </a:r>
            <a:r>
              <a:rPr lang="ru-RU" sz="2800" dirty="0"/>
              <a:t>с 113 275 </a:t>
            </a:r>
            <a:r>
              <a:rPr lang="ru-RU" sz="2800" dirty="0" err="1" smtClean="0"/>
              <a:t>тг</a:t>
            </a:r>
            <a:r>
              <a:rPr lang="ru-RU" sz="2800" dirty="0" smtClean="0"/>
              <a:t>. до </a:t>
            </a:r>
            <a:r>
              <a:rPr lang="ru-RU" sz="2800" dirty="0"/>
              <a:t>197 560 </a:t>
            </a:r>
            <a:r>
              <a:rPr lang="ru-RU" sz="2800" dirty="0" err="1" smtClean="0"/>
              <a:t>тг</a:t>
            </a:r>
            <a:r>
              <a:rPr lang="ru-RU" sz="2800" dirty="0" smtClean="0"/>
              <a:t>. (74%)</a:t>
            </a:r>
            <a:endParaRPr lang="ru-RU" sz="2800" dirty="0"/>
          </a:p>
          <a:p>
            <a:pPr lvl="0"/>
            <a:r>
              <a:rPr lang="ru-RU" b="1" dirty="0"/>
              <a:t>Преподавателей </a:t>
            </a:r>
            <a:r>
              <a:rPr lang="ru-RU" sz="2800" dirty="0"/>
              <a:t>– с  87 247 </a:t>
            </a:r>
            <a:r>
              <a:rPr lang="ru-RU" sz="2800" dirty="0" err="1" smtClean="0"/>
              <a:t>тг</a:t>
            </a:r>
            <a:r>
              <a:rPr lang="ru-RU" sz="2800" dirty="0" smtClean="0"/>
              <a:t>. </a:t>
            </a:r>
            <a:r>
              <a:rPr lang="ru-RU" sz="2800" dirty="0"/>
              <a:t>до 140 453 </a:t>
            </a:r>
            <a:r>
              <a:rPr lang="ru-RU" sz="2800" dirty="0" err="1" smtClean="0"/>
              <a:t>тг</a:t>
            </a:r>
            <a:r>
              <a:rPr lang="ru-RU" sz="2800" dirty="0" smtClean="0"/>
              <a:t>. </a:t>
            </a:r>
            <a:r>
              <a:rPr lang="ru-RU" sz="2800" dirty="0"/>
              <a:t>(</a:t>
            </a:r>
            <a:r>
              <a:rPr lang="ru-RU" sz="2800" dirty="0" smtClean="0"/>
              <a:t>61%). 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8640960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Социальный статус преподавателя </a:t>
            </a:r>
            <a:endParaRPr lang="ru-RU" sz="4000" dirty="0"/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251520" y="1484784"/>
            <a:ext cx="8640960" cy="792088"/>
          </a:xfrm>
          <a:prstGeom prst="round1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СРЕДНЕМЕСЯЧНАЯ ЗАРАБОТНАЯ ПЛАТА  ЗА ПОСЛЕДНИЕ  3 ГОДА  ВЫРОСЛА ОТ 50 ДО 75%: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Система </a:t>
            </a:r>
            <a:r>
              <a:rPr lang="ru-RU" b="1" dirty="0">
                <a:solidFill>
                  <a:srgbClr val="002060"/>
                </a:solidFill>
              </a:rPr>
              <a:t>мотивации деятельности  </a:t>
            </a:r>
            <a:r>
              <a:rPr lang="ru-RU" b="1" dirty="0" smtClean="0">
                <a:solidFill>
                  <a:srgbClr val="002060"/>
                </a:solidFill>
              </a:rPr>
              <a:t>сотрудников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dirty="0" smtClean="0"/>
              <a:t>Конкурс на звание «Лучший преподаватель КазНМУ имени С.Д. Асфендиярова» с  </a:t>
            </a:r>
            <a:r>
              <a:rPr lang="ru-RU" b="1" dirty="0" err="1" smtClean="0"/>
              <a:t>п</a:t>
            </a:r>
            <a:r>
              <a:rPr lang="kk-KZ" b="1" dirty="0" smtClean="0"/>
              <a:t>ризовым фондом 1 млн тенге  с 2011 г. </a:t>
            </a:r>
            <a:endParaRPr lang="ru-RU" b="1" dirty="0" smtClean="0"/>
          </a:p>
          <a:p>
            <a:pPr lvl="0"/>
            <a:r>
              <a:rPr lang="ru-RU" b="1" dirty="0" smtClean="0"/>
              <a:t>Конкурс «Лучший факультет за учебный год».</a:t>
            </a:r>
          </a:p>
          <a:p>
            <a:pPr lvl="0"/>
            <a:r>
              <a:rPr lang="ru-RU" b="1" dirty="0" smtClean="0"/>
              <a:t> </a:t>
            </a:r>
            <a:r>
              <a:rPr lang="ru-RU" b="1" dirty="0"/>
              <a:t>На выплаты дифференцированной  оплаты труда ППС в 2012 год   Университет затратил  почти 70 млн. </a:t>
            </a:r>
            <a:r>
              <a:rPr lang="ru-RU" b="1" dirty="0" smtClean="0"/>
              <a:t>тенге </a:t>
            </a:r>
            <a:r>
              <a:rPr lang="ru-RU" b="1" dirty="0" smtClean="0"/>
              <a:t>.</a:t>
            </a:r>
            <a:endParaRPr lang="ru-RU" b="1" dirty="0"/>
          </a:p>
          <a:p>
            <a:pPr lvl="0"/>
            <a:r>
              <a:rPr lang="ru-RU" b="1" dirty="0"/>
              <a:t>С декабря 2011 г. дифференцированную  оплату труда получали 99 преподавателя  </a:t>
            </a:r>
            <a:r>
              <a:rPr lang="ru-RU" b="1" dirty="0" err="1"/>
              <a:t>КазНМУ</a:t>
            </a:r>
            <a:r>
              <a:rPr lang="ru-RU" b="1" dirty="0"/>
              <a:t>,  а с  1 июня 2012 года </a:t>
            </a:r>
            <a:r>
              <a:rPr lang="ru-RU" b="1" dirty="0" smtClean="0"/>
              <a:t> - 119. </a:t>
            </a:r>
            <a:endParaRPr lang="ru-RU" b="1" dirty="0"/>
          </a:p>
          <a:p>
            <a:pPr marL="0" lvl="0" indent="0">
              <a:buNone/>
            </a:pPr>
            <a:endParaRPr lang="ru-RU" b="1" dirty="0" smtClean="0"/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72225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Система </a:t>
            </a:r>
            <a:r>
              <a:rPr lang="ru-RU" b="1" dirty="0">
                <a:solidFill>
                  <a:srgbClr val="002060"/>
                </a:solidFill>
              </a:rPr>
              <a:t>мотивации деятельности  </a:t>
            </a:r>
            <a:r>
              <a:rPr lang="ru-RU" b="1" dirty="0" smtClean="0">
                <a:solidFill>
                  <a:srgbClr val="002060"/>
                </a:solidFill>
              </a:rPr>
              <a:t>сотрудников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4 </a:t>
            </a:r>
            <a:r>
              <a:rPr lang="ru-RU" b="1" dirty="0"/>
              <a:t>профессора  входят в золотой фонд Университета.</a:t>
            </a:r>
          </a:p>
          <a:p>
            <a:pPr lvl="0"/>
            <a:r>
              <a:rPr lang="ru-RU" b="1" dirty="0" smtClean="0"/>
              <a:t>Стратегия </a:t>
            </a:r>
            <a:r>
              <a:rPr lang="ru-RU" b="1" dirty="0" err="1" smtClean="0"/>
              <a:t>Кайдзен</a:t>
            </a:r>
            <a:r>
              <a:rPr lang="ru-RU" b="1" dirty="0" smtClean="0"/>
              <a:t>» -  6 идей с успехом реализованы.</a:t>
            </a:r>
          </a:p>
          <a:p>
            <a:pPr lvl="0"/>
            <a:r>
              <a:rPr lang="kk-KZ" b="1" dirty="0" smtClean="0"/>
              <a:t>За счет средств университета в течении </a:t>
            </a:r>
            <a:r>
              <a:rPr lang="kk-KZ" b="1" smtClean="0"/>
              <a:t>2011-2012 </a:t>
            </a:r>
            <a:r>
              <a:rPr lang="kk-KZ" b="1" smtClean="0"/>
              <a:t>уч.г</a:t>
            </a:r>
            <a:r>
              <a:rPr lang="kk-KZ" b="1" dirty="0" smtClean="0"/>
              <a:t>.  96 преподавателей   прошли обучение английскому языку по интенсивной профессиональной </a:t>
            </a:r>
            <a:r>
              <a:rPr lang="ru-RU" b="1" dirty="0" smtClean="0"/>
              <a:t> программе   </a:t>
            </a:r>
            <a:r>
              <a:rPr lang="kk-KZ" b="1" dirty="0" smtClean="0"/>
              <a:t>London Standard</a:t>
            </a:r>
            <a:r>
              <a:rPr lang="ru-RU" b="1" dirty="0" smtClean="0"/>
              <a:t> и  </a:t>
            </a:r>
            <a:r>
              <a:rPr lang="kk-KZ" b="1" dirty="0" smtClean="0"/>
              <a:t>Inter Press.  </a:t>
            </a:r>
            <a:endParaRPr lang="ru-RU" b="1" dirty="0" smtClean="0"/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68234" y="836712"/>
            <a:ext cx="8712968" cy="18722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/>
              <a:t>Круглый </a:t>
            </a:r>
            <a:r>
              <a:rPr lang="kk-KZ" sz="2000" b="1" dirty="0"/>
              <a:t>стол с международным участием </a:t>
            </a:r>
            <a:r>
              <a:rPr lang="ru-RU" sz="2000" b="1" dirty="0"/>
              <a:t>«Модель медицинского образования </a:t>
            </a:r>
            <a:r>
              <a:rPr lang="ru-RU" sz="2000" b="1" dirty="0" err="1"/>
              <a:t>КазНМУ</a:t>
            </a:r>
            <a:r>
              <a:rPr lang="ru-RU" sz="2000" b="1" dirty="0"/>
              <a:t>:  инновационные технологии в системе подготовки медицинских кадров», посвященный  20-летию независимости республики Казахстан и Национальному Дню здоровья «20 шагов к здоровью».  </a:t>
            </a:r>
          </a:p>
          <a:p>
            <a:endParaRPr lang="ru-RU" sz="20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ОСНОВНЫЕ ИТОГИ 2011-2012 УЧЕБНОГО ГОДА</a:t>
            </a:r>
            <a:endParaRPr lang="ru-RU" sz="34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8234" y="2924944"/>
            <a:ext cx="8712968" cy="1728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/>
              <a:t>Круглый </a:t>
            </a:r>
            <a:r>
              <a:rPr lang="kk-KZ" sz="2000" b="1" dirty="0"/>
              <a:t>стол с участием  вузов-партнеров КазНМУ им. С.Д.Асфендиярова «К успеху через партнерство и инновации» Участвовали представители  18 университетов мира. 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8234" y="4869160"/>
            <a:ext cx="8712968" cy="18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 Майская </a:t>
            </a:r>
            <a:r>
              <a:rPr lang="ru-RU" sz="2000" b="1" dirty="0"/>
              <a:t>конференция «Опыт реализации Модели медицинского образования </a:t>
            </a:r>
            <a:r>
              <a:rPr lang="ru-RU" sz="2000" b="1" dirty="0" err="1"/>
              <a:t>Каз</a:t>
            </a:r>
            <a:r>
              <a:rPr lang="kk-KZ" sz="2000" b="1" dirty="0"/>
              <a:t>ахского национального медицинского университета имени С.Д.Асфендиярова</a:t>
            </a:r>
            <a:r>
              <a:rPr lang="ru-RU" sz="2000" b="1" dirty="0"/>
              <a:t>»   </a:t>
            </a:r>
            <a:r>
              <a:rPr lang="ru-RU" sz="2000" b="1" dirty="0" smtClean="0"/>
              <a:t>и  июньская </a:t>
            </a:r>
            <a:r>
              <a:rPr lang="ru-RU" sz="2000" b="1" dirty="0"/>
              <a:t>конференция «Университетская клиника: проблемы и перспективы».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568952" cy="2836912"/>
          </a:xfrm>
          <a:ln>
            <a:noFill/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ОСОБЕННОСТИ 2012-2013 УЧЕБНОГО ГОДА </a:t>
            </a:r>
          </a:p>
          <a:p>
            <a:pPr marL="0" indent="0" algn="ctr">
              <a:buNone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В СИСТЕМЕ ОБРАЗОВАНИЯ,  </a:t>
            </a:r>
          </a:p>
          <a:p>
            <a:pPr marL="0" indent="0"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В СИСТЕМЕ ЗДРАВООХРАНЕНИЯ, </a:t>
            </a:r>
          </a:p>
          <a:p>
            <a:pPr marL="0" indent="0"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В УНИВЕРСИТЕТЕ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gym11.kz/sites/default/files/images/diplom.jpg"/>
          <p:cNvPicPr>
            <a:picLocks noChangeAspect="1" noChangeArrowheads="1"/>
          </p:cNvPicPr>
          <p:nvPr/>
        </p:nvPicPr>
        <p:blipFill>
          <a:blip r:embed="rId2" cstate="print">
            <a:lum bright="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Приоритеты в образовании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52736"/>
            <a:ext cx="8572560" cy="516234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Болонский процесс в вузах Казахстана  с 2003 года.</a:t>
            </a:r>
          </a:p>
          <a:p>
            <a:r>
              <a:rPr lang="ru-RU" b="1" dirty="0" smtClean="0"/>
              <a:t>Кредитная система обучения  в Казахстане с 2006 г.</a:t>
            </a:r>
          </a:p>
          <a:p>
            <a:r>
              <a:rPr lang="ru-RU" b="1" dirty="0" smtClean="0"/>
              <a:t>Финансирование государством академической мобильности  до 1 </a:t>
            </a:r>
            <a:r>
              <a:rPr lang="ru-RU" b="1" dirty="0" err="1" smtClean="0"/>
              <a:t>млрд.тенге</a:t>
            </a:r>
            <a:r>
              <a:rPr lang="ru-RU" b="1" dirty="0" smtClean="0"/>
              <a:t> в год (</a:t>
            </a:r>
            <a:r>
              <a:rPr lang="ru-RU" b="1" dirty="0" err="1" smtClean="0"/>
              <a:t>КазНУ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Партнерство с лучшими университетами мира (</a:t>
            </a:r>
            <a:r>
              <a:rPr lang="ru-RU" b="1" dirty="0" err="1" smtClean="0"/>
              <a:t>КазНУ</a:t>
            </a:r>
            <a:r>
              <a:rPr lang="ru-RU" b="1" dirty="0" smtClean="0"/>
              <a:t> с 450,  ЕНУ им. Гумилева – 350)</a:t>
            </a:r>
          </a:p>
          <a:p>
            <a:r>
              <a:rPr lang="ru-RU" b="1" dirty="0" smtClean="0"/>
              <a:t>40% вузов выпускают специалистов с двойным дипломом, </a:t>
            </a:r>
          </a:p>
          <a:p>
            <a:r>
              <a:rPr lang="ru-RU" b="1" dirty="0" smtClean="0"/>
              <a:t>Организация учебного процесса на   нескольких языках  (КБТУ  -  на 3 языках)</a:t>
            </a:r>
          </a:p>
          <a:p>
            <a:r>
              <a:rPr lang="ru-RU" b="1" dirty="0" smtClean="0"/>
              <a:t>Финансирование  науки -  </a:t>
            </a:r>
            <a:r>
              <a:rPr lang="ru-RU" b="1" dirty="0" err="1" smtClean="0"/>
              <a:t>КазНАУ</a:t>
            </a:r>
            <a:r>
              <a:rPr lang="ru-RU" b="1" dirty="0" smtClean="0"/>
              <a:t>  - 1 млрд.тенге, </a:t>
            </a:r>
            <a:r>
              <a:rPr lang="ru-RU" b="1" dirty="0" err="1" smtClean="0"/>
              <a:t>КазНУ</a:t>
            </a:r>
            <a:r>
              <a:rPr lang="ru-RU" b="1" dirty="0" smtClean="0"/>
              <a:t> – 3 млрд.тенге. 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71863"/>
            <a:ext cx="5472608" cy="5153481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Участие вузов Казахстана  в мировом рейтинге.</a:t>
            </a:r>
          </a:p>
          <a:p>
            <a:r>
              <a:rPr lang="ru-RU" b="1" dirty="0" err="1" smtClean="0"/>
              <a:t>КазНУ</a:t>
            </a:r>
            <a:r>
              <a:rPr lang="ru-RU" b="1" dirty="0" smtClean="0"/>
              <a:t>  - 440 место в мировом рейтинге из 20 тыс.вузов,  по ряду </a:t>
            </a:r>
            <a:r>
              <a:rPr lang="ru-RU" b="1" dirty="0"/>
              <a:t>специальностей вошел в число лучших 200 вузов мира</a:t>
            </a:r>
            <a:endParaRPr lang="ru-RU" b="1" dirty="0" smtClean="0"/>
          </a:p>
          <a:p>
            <a:r>
              <a:rPr lang="ru-RU" b="1" dirty="0" smtClean="0"/>
              <a:t>ЕНУ им. Гумилева  – 438 место. </a:t>
            </a:r>
          </a:p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288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2060"/>
                </a:solidFill>
              </a:rPr>
              <a:t>Приоритеты в образовании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25" t="28299" r="38281" b="4861"/>
          <a:stretch>
            <a:fillRect/>
          </a:stretch>
        </p:blipFill>
        <p:spPr bwMode="auto">
          <a:xfrm>
            <a:off x="6123096" y="1433383"/>
            <a:ext cx="2574048" cy="220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11588" t="29167" r="13541" b="11805"/>
          <a:stretch>
            <a:fillRect/>
          </a:stretch>
        </p:blipFill>
        <p:spPr bwMode="auto">
          <a:xfrm>
            <a:off x="5848210" y="3974080"/>
            <a:ext cx="3123819" cy="184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94002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5"/>
            <a:ext cx="8784976" cy="554461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dirty="0" smtClean="0"/>
              <a:t>10 университетов получили статус инновационного вуза и фонд поддержки в 200 </a:t>
            </a:r>
            <a:r>
              <a:rPr lang="ru-RU" b="1" dirty="0" err="1" smtClean="0"/>
              <a:t>млн.тенге</a:t>
            </a:r>
            <a:endParaRPr lang="ru-RU" b="1" dirty="0" smtClean="0"/>
          </a:p>
          <a:p>
            <a:r>
              <a:rPr lang="ru-RU" b="1" dirty="0" smtClean="0"/>
              <a:t>Статус исследовательского университета  с фондом поддержки в 2 млрд.тенге. </a:t>
            </a:r>
          </a:p>
          <a:p>
            <a:r>
              <a:rPr lang="ru-RU" b="1" dirty="0" smtClean="0"/>
              <a:t>В </a:t>
            </a:r>
            <a:r>
              <a:rPr lang="ru-RU" b="1" dirty="0" err="1" smtClean="0"/>
              <a:t>КазНТУ</a:t>
            </a:r>
            <a:r>
              <a:rPr lang="ru-RU" b="1" dirty="0" smtClean="0"/>
              <a:t>  существует суперкомпьютер – единственный в стране. </a:t>
            </a:r>
          </a:p>
          <a:p>
            <a:r>
              <a:rPr lang="ru-RU" b="1" dirty="0" smtClean="0"/>
              <a:t>На базе 6 вузов работают мощные межвузовские лаборатории коллективного пользования. </a:t>
            </a:r>
          </a:p>
          <a:p>
            <a:r>
              <a:rPr lang="ru-RU" b="1" dirty="0" smtClean="0"/>
              <a:t>Число научных статей с высоким </a:t>
            </a:r>
            <a:r>
              <a:rPr lang="ru-RU" b="1" dirty="0" err="1" smtClean="0"/>
              <a:t>импакт</a:t>
            </a:r>
            <a:r>
              <a:rPr lang="ru-RU" b="1" dirty="0" smtClean="0"/>
              <a:t>-фактором в ряде вузов исчисляется сотнями.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28862"/>
            <a:ext cx="8229600" cy="823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2060"/>
                </a:solidFill>
              </a:rPr>
              <a:t>Приоритеты в образовании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upload.wikimedia.org/wikipedia/commons/thumb/3/3e/Kazakhstan_%28orthographic_projection%29.svg/300px-Kazakhstan_%28orthographic_projection%29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2945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298092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К 2013 году  - автономия вузов  с выдачей дипломов собственного университета, а не государственного. </a:t>
            </a:r>
          </a:p>
          <a:p>
            <a:r>
              <a:rPr lang="ru-RU" b="1" dirty="0" err="1" smtClean="0"/>
              <a:t>КазНУ</a:t>
            </a:r>
            <a:r>
              <a:rPr lang="ru-RU" b="1" dirty="0" smtClean="0"/>
              <a:t> имени аль-</a:t>
            </a:r>
            <a:r>
              <a:rPr lang="ru-RU" b="1" dirty="0" err="1"/>
              <a:t>Ф</a:t>
            </a:r>
            <a:r>
              <a:rPr lang="ru-RU" b="1" dirty="0" err="1" smtClean="0"/>
              <a:t>араби</a:t>
            </a:r>
            <a:r>
              <a:rPr lang="ru-RU" b="1" dirty="0" smtClean="0"/>
              <a:t>  открывает медицинский факультет.   </a:t>
            </a:r>
          </a:p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28863"/>
            <a:ext cx="8176422" cy="699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2060"/>
                </a:solidFill>
              </a:rPr>
              <a:t>Приоритеты в образовании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8914" name="Picture 2" descr="http://press.org.ua/files/news/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000504"/>
            <a:ext cx="3786214" cy="2524143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8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363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Принципиальные моменты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2011-2012 учебного года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852936"/>
            <a:ext cx="8280920" cy="3744416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в 2008 г. – провал ПГК и переаттестация вуза,  стоял вопрос о лишении лицензии.</a:t>
            </a:r>
          </a:p>
          <a:p>
            <a:r>
              <a:rPr lang="ru-RU" b="1" dirty="0" smtClean="0"/>
              <a:t>Последующие  ПГК сдавали на 99%. </a:t>
            </a:r>
          </a:p>
          <a:p>
            <a:r>
              <a:rPr lang="ru-RU" b="1" dirty="0" smtClean="0"/>
              <a:t>В 2009 году – 54% наших врачей-интернов не прошли независимую аттестацию.  </a:t>
            </a:r>
          </a:p>
          <a:p>
            <a:r>
              <a:rPr lang="ru-RU" b="1" dirty="0" smtClean="0"/>
              <a:t>Сейчас у нас  самые сильные интерны в стране, за которыми охотятся работодатели. </a:t>
            </a:r>
          </a:p>
          <a:p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412776"/>
            <a:ext cx="8352928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Поднять </a:t>
            </a:r>
            <a:r>
              <a:rPr lang="ru-RU" sz="2400" b="1" dirty="0"/>
              <a:t>пошатнувшее положение и скомпрометированное имя университета  на уровень национального </a:t>
            </a:r>
            <a:r>
              <a:rPr lang="ru-RU" sz="2400" b="1" dirty="0" smtClean="0"/>
              <a:t>статуса</a:t>
            </a:r>
            <a:endParaRPr lang="ru-RU" sz="2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7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363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Принципиальные моменты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2011-2012 учебного года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924944"/>
            <a:ext cx="8784976" cy="367240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Центром </a:t>
            </a:r>
            <a:r>
              <a:rPr lang="ru-RU" b="1" dirty="0">
                <a:solidFill>
                  <a:srgbClr val="C00000"/>
                </a:solidFill>
              </a:rPr>
              <a:t>МАКО и НСРМО  и управлением по социально-культурной компетенции </a:t>
            </a:r>
            <a:r>
              <a:rPr lang="ru-RU" b="1" dirty="0"/>
              <a:t>в </a:t>
            </a:r>
            <a:r>
              <a:rPr lang="ru-RU" b="1" dirty="0" smtClean="0"/>
              <a:t>мае-июне</a:t>
            </a:r>
            <a:r>
              <a:rPr lang="en-US" b="1" dirty="0" smtClean="0"/>
              <a:t> 2012</a:t>
            </a:r>
            <a:r>
              <a:rPr lang="kk-KZ" b="1" dirty="0" smtClean="0"/>
              <a:t> г</a:t>
            </a:r>
            <a:r>
              <a:rPr lang="ru-RU" b="1" dirty="0" smtClean="0"/>
              <a:t>. </a:t>
            </a:r>
            <a:r>
              <a:rPr lang="ru-RU" b="1" dirty="0"/>
              <a:t>проведено 2 анкетирования. Опрошено более 3000 студентов,  1,5%  признались, что  участвовали в этом нарушении.   </a:t>
            </a:r>
          </a:p>
          <a:p>
            <a:r>
              <a:rPr lang="ru-RU" b="1" dirty="0" smtClean="0"/>
              <a:t>Общественный </a:t>
            </a:r>
            <a:r>
              <a:rPr lang="ru-RU" b="1" dirty="0"/>
              <a:t>фонд по борьбе с коррупцией </a:t>
            </a:r>
            <a:r>
              <a:rPr lang="ru-RU" b="1" dirty="0">
                <a:solidFill>
                  <a:srgbClr val="C00000"/>
                </a:solidFill>
              </a:rPr>
              <a:t>«</a:t>
            </a:r>
            <a:r>
              <a:rPr lang="ru-RU" b="1" dirty="0" err="1">
                <a:solidFill>
                  <a:srgbClr val="C00000"/>
                </a:solidFill>
              </a:rPr>
              <a:t>Транспаренси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Казахстан» </a:t>
            </a:r>
            <a:r>
              <a:rPr lang="ru-RU" b="1" dirty="0" smtClean="0"/>
              <a:t>провел </a:t>
            </a:r>
            <a:r>
              <a:rPr lang="ru-RU" b="1" dirty="0"/>
              <a:t>социологическое исследование среди студентов и преподавателей </a:t>
            </a:r>
            <a:r>
              <a:rPr lang="ru-RU" b="1" dirty="0" err="1"/>
              <a:t>КазНМУ</a:t>
            </a:r>
            <a:r>
              <a:rPr lang="ru-RU" b="1" dirty="0"/>
              <a:t>. </a:t>
            </a:r>
            <a:r>
              <a:rPr lang="ru-RU" b="1" dirty="0" smtClean="0"/>
              <a:t>  Выявлено 0,7</a:t>
            </a:r>
            <a:r>
              <a:rPr lang="ru-RU" b="1" dirty="0"/>
              <a:t>% коррупционных действий в </a:t>
            </a:r>
            <a:r>
              <a:rPr lang="ru-RU" b="1" dirty="0" smtClean="0"/>
              <a:t>вузе.  Большинство </a:t>
            </a:r>
            <a:r>
              <a:rPr lang="ru-RU" b="1" dirty="0"/>
              <a:t>опрошенных не разделяют представления о своем университете, как о вузе, где коррупция получили системный характер</a:t>
            </a:r>
            <a:r>
              <a:rPr lang="ru-RU" dirty="0"/>
              <a:t>.  </a:t>
            </a:r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412776"/>
            <a:ext cx="8352928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Поднять </a:t>
            </a:r>
            <a:r>
              <a:rPr lang="ru-RU" sz="2400" b="1" dirty="0"/>
              <a:t>пошатнувшее положение и скомпрометированное имя университета  на уровень национального </a:t>
            </a:r>
            <a:r>
              <a:rPr lang="ru-RU" sz="2400" b="1" dirty="0" smtClean="0"/>
              <a:t>статуса</a:t>
            </a:r>
            <a:endParaRPr lang="ru-RU" sz="2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99409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0" name="Picture 10" descr="1 81 580x386 &amp;Ecy;&amp;vcy;&amp;ocy;&amp;lcy;&amp;yucy;&amp;tscy;&amp;icy;&amp;yacy; &amp;Kcy;&amp;acy;&amp;zcy;&amp;Ncy;&amp;Mcy;&amp;Ucy; &amp;scy; 2008 &amp;pcy;&amp;ocy; 2011 &amp;gcy;&amp;o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785926"/>
            <a:ext cx="2683550" cy="1785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86766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Достижения </a:t>
            </a:r>
            <a:r>
              <a:rPr lang="ru-RU" b="1" dirty="0" err="1" smtClean="0">
                <a:solidFill>
                  <a:srgbClr val="002060"/>
                </a:solidFill>
              </a:rPr>
              <a:t>КазНМУ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000108"/>
            <a:ext cx="8568952" cy="7143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1.Материльно-техническая база</a:t>
            </a:r>
            <a:endParaRPr lang="ru-RU" dirty="0"/>
          </a:p>
        </p:txBody>
      </p:sp>
      <p:pic>
        <p:nvPicPr>
          <p:cNvPr id="35842" name="Picture 2" descr="11 388x580 &amp;Ecy;&amp;vcy;&amp;ocy;&amp;lcy;&amp;yucy;&amp;tscy;&amp;icy;&amp;yacy; &amp;Kcy;&amp;acy;&amp;zcy;&amp;Ncy;&amp;Mcy;&amp;Ucy; &amp;scy; 2008 &amp;pcy;&amp;ocy; 2011 &amp;gcy;&amp;ocy;&amp;d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1665244" cy="2489283"/>
          </a:xfrm>
          <a:prstGeom prst="rect">
            <a:avLst/>
          </a:prstGeom>
          <a:noFill/>
        </p:spPr>
      </p:pic>
      <p:pic>
        <p:nvPicPr>
          <p:cNvPr id="35844" name="Picture 4" descr="1 8 580x388 &amp;Ecy;&amp;vcy;&amp;ocy;&amp;lcy;&amp;yucy;&amp;tscy;&amp;icy;&amp;yacy; &amp;Kcy;&amp;acy;&amp;zcy;&amp;Ncy;&amp;Mcy;&amp;Ucy; &amp;scy; 2008 &amp;pcy;&amp;ocy; 2011 &amp;gcy;&amp;ocy;&amp;d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643446"/>
            <a:ext cx="2573978" cy="2079093"/>
          </a:xfrm>
          <a:prstGeom prst="rect">
            <a:avLst/>
          </a:prstGeom>
          <a:noFill/>
        </p:spPr>
      </p:pic>
      <p:pic>
        <p:nvPicPr>
          <p:cNvPr id="35846" name="Picture 6" descr="1 61 580x386 &amp;Ecy;&amp;vcy;&amp;ocy;&amp;lcy;&amp;yucy;&amp;tscy;&amp;icy;&amp;yacy; &amp;Kcy;&amp;acy;&amp;zcy;&amp;Ncy;&amp;Mcy;&amp;Ucy; &amp;scy; 2008 &amp;pcy;&amp;ocy; 2011 &amp;gcy;&amp;ocy;&amp;d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809706"/>
            <a:ext cx="2286016" cy="1521384"/>
          </a:xfrm>
          <a:prstGeom prst="rect">
            <a:avLst/>
          </a:prstGeom>
          <a:noFill/>
        </p:spPr>
      </p:pic>
      <p:pic>
        <p:nvPicPr>
          <p:cNvPr id="35852" name="Picture 12" descr="1 91 580x386 &amp;Ecy;&amp;vcy;&amp;ocy;&amp;lcy;&amp;yucy;&amp;tscy;&amp;icy;&amp;yacy; &amp;Kcy;&amp;acy;&amp;zcy;&amp;Ncy;&amp;Mcy;&amp;Ucy; &amp;scy; 2008 &amp;pcy;&amp;ocy; 2011 &amp;gcy;&amp;ocy;&amp;d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500570"/>
            <a:ext cx="3286518" cy="2187235"/>
          </a:xfrm>
          <a:prstGeom prst="rect">
            <a:avLst/>
          </a:prstGeom>
          <a:noFill/>
        </p:spPr>
      </p:pic>
      <p:pic>
        <p:nvPicPr>
          <p:cNvPr id="35848" name="Picture 8" descr="1 71 580x386 &amp;Ecy;&amp;vcy;&amp;ocy;&amp;lcy;&amp;yucy;&amp;tscy;&amp;icy;&amp;yacy; &amp;Kcy;&amp;acy;&amp;zcy;&amp;Ncy;&amp;Mcy;&amp;Ucy; &amp;scy; 2008 &amp;pcy;&amp;ocy; 2011 &amp;gcy;&amp;ocy;&amp;d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5143512"/>
            <a:ext cx="2236293" cy="1428760"/>
          </a:xfrm>
          <a:prstGeom prst="rect">
            <a:avLst/>
          </a:prstGeom>
          <a:noFill/>
        </p:spPr>
      </p:pic>
      <p:pic>
        <p:nvPicPr>
          <p:cNvPr id="35854" name="Picture 14" descr="1 101 580x386 &amp;Ecy;&amp;vcy;&amp;ocy;&amp;lcy;&amp;yucy;&amp;tscy;&amp;icy;&amp;yacy; &amp;Kcy;&amp;acy;&amp;zcy;&amp;Ncy;&amp;Mcy;&amp;Ucy; &amp;scy; 2008 &amp;pcy;&amp;ocy; 2011 &amp;gcy;&amp;ocy;&amp;d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3143248"/>
            <a:ext cx="2857520" cy="1901729"/>
          </a:xfrm>
          <a:prstGeom prst="rect">
            <a:avLst/>
          </a:prstGeom>
          <a:noFill/>
        </p:spPr>
      </p:pic>
      <p:pic>
        <p:nvPicPr>
          <p:cNvPr id="35858" name="Picture 18" descr="1 6 580x388 &amp;Ecy;&amp;vcy;&amp;ocy;&amp;lcy;&amp;yucy;&amp;tscy;&amp;icy;&amp;yacy; &amp;Kcy;&amp;acy;&amp;zcy;&amp;Ncy;&amp;Mcy;&amp;Ucy; &amp;scy; 2008 &amp;pcy;&amp;ocy; 2011 &amp;gcy;&amp;ocy;&amp;d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472" y="3500438"/>
            <a:ext cx="2357454" cy="1577056"/>
          </a:xfrm>
          <a:prstGeom prst="rect">
            <a:avLst/>
          </a:prstGeom>
          <a:noFill/>
        </p:spPr>
      </p:pic>
      <p:pic>
        <p:nvPicPr>
          <p:cNvPr id="35860" name="Picture 20" descr="http://www.talligewi62.org/joomla/images/1206569942771180767pitr_green_double_arrows_set_1.svg.h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4546" y="2143116"/>
            <a:ext cx="1643074" cy="1199444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Достижения </a:t>
            </a:r>
            <a:r>
              <a:rPr lang="ru-RU" b="1" dirty="0" err="1" smtClean="0">
                <a:solidFill>
                  <a:srgbClr val="002060"/>
                </a:solidFill>
              </a:rPr>
              <a:t>КазНМУ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142984"/>
            <a:ext cx="8568952" cy="10081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1.Материльно-техническая база</a:t>
            </a:r>
            <a:endParaRPr lang="ru-RU" dirty="0"/>
          </a:p>
        </p:txBody>
      </p:sp>
      <p:pic>
        <p:nvPicPr>
          <p:cNvPr id="33794" name="Picture 2" descr="1 22 580x401 &amp;Ecy;&amp;vcy;&amp;ocy;&amp;lcy;&amp;yucy;&amp;tscy;&amp;icy;&amp;yacy; &amp;Kcy;&amp;acy;&amp;zcy;&amp;Ncy;&amp;Mcy;&amp;Ucy; &amp;scy; 2008 &amp;pcy;&amp;ocy; 2011 &amp;gcy;&amp;o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85992"/>
            <a:ext cx="6858048" cy="442896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697914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6766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Достижения </a:t>
            </a:r>
            <a:r>
              <a:rPr lang="ru-RU" b="1" dirty="0" err="1" smtClean="0">
                <a:solidFill>
                  <a:srgbClr val="002060"/>
                </a:solidFill>
              </a:rPr>
              <a:t>КазНМУ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071546"/>
            <a:ext cx="8568952" cy="10081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1.Материльно-техническая база</a:t>
            </a:r>
            <a:endParaRPr lang="ru-RU" dirty="0"/>
          </a:p>
        </p:txBody>
      </p:sp>
      <p:pic>
        <p:nvPicPr>
          <p:cNvPr id="34818" name="Picture 2" descr="1 13 580x388 &amp;Ecy;&amp;vcy;&amp;ocy;&amp;lcy;&amp;yucy;&amp;tscy;&amp;icy;&amp;yacy; &amp;Kcy;&amp;acy;&amp;zcy;&amp;Ncy;&amp;Mcy;&amp;Ucy; &amp;scy; 2008 &amp;pcy;&amp;ocy; 2011 &amp;gcy;&amp;ocy;&amp;d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693" y="4582155"/>
            <a:ext cx="3168537" cy="2119643"/>
          </a:xfrm>
          <a:prstGeom prst="rect">
            <a:avLst/>
          </a:prstGeom>
          <a:noFill/>
        </p:spPr>
      </p:pic>
      <p:pic>
        <p:nvPicPr>
          <p:cNvPr id="34820" name="Picture 4" descr="1 12 580x388 &amp;Ecy;&amp;vcy;&amp;ocy;&amp;lcy;&amp;yucy;&amp;tscy;&amp;icy;&amp;yacy; &amp;Kcy;&amp;acy;&amp;zcy;&amp;Ncy;&amp;Mcy;&amp;Ucy; &amp;scy; 2008 &amp;pcy;&amp;ocy; 2011 &amp;gcy;&amp;ocy;&amp;d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841" y="2265696"/>
            <a:ext cx="3102047" cy="2075163"/>
          </a:xfrm>
          <a:prstGeom prst="rect">
            <a:avLst/>
          </a:prstGeom>
          <a:noFill/>
        </p:spPr>
      </p:pic>
      <p:pic>
        <p:nvPicPr>
          <p:cNvPr id="9" name="Picture 20" descr="http://www.talligewi62.org/joomla/images/1206569942771180767pitr_green_double_arrows_set_1.svg.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7590" y="3826134"/>
            <a:ext cx="1643074" cy="1199444"/>
          </a:xfrm>
          <a:prstGeom prst="rect">
            <a:avLst/>
          </a:prstGeom>
          <a:noFill/>
        </p:spPr>
      </p:pic>
      <p:pic>
        <p:nvPicPr>
          <p:cNvPr id="1026" name="Picture 2" descr="C:\Users\Avrora\Desktop\фото КазНМУ\IMG_24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65696"/>
            <a:ext cx="3168352" cy="216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vrora\Desktop\фото КазНМУ\IMG_24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98395"/>
            <a:ext cx="3168352" cy="20034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697914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6766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Достижения </a:t>
            </a:r>
            <a:r>
              <a:rPr lang="ru-RU" b="1" dirty="0" err="1" smtClean="0">
                <a:solidFill>
                  <a:srgbClr val="002060"/>
                </a:solidFill>
              </a:rPr>
              <a:t>КазНМУ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071546"/>
            <a:ext cx="8568952" cy="10081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1.Материльно-техническая база</a:t>
            </a:r>
            <a:endParaRPr lang="ru-RU" dirty="0"/>
          </a:p>
        </p:txBody>
      </p:sp>
      <p:pic>
        <p:nvPicPr>
          <p:cNvPr id="94210" name="Picture 2" descr="1 32 580x401 &amp;Ecy;&amp;vcy;&amp;ocy;&amp;lcy;&amp;yucy;&amp;tscy;&amp;icy;&amp;yacy; &amp;Kcy;&amp;acy;&amp;zcy;&amp;Ncy;&amp;Mcy;&amp;Ucy; &amp;scy; 2008 &amp;pcy;&amp;ocy; 2011 &amp;gcy;&amp;o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357430"/>
            <a:ext cx="6072230" cy="419821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697914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Достижения </a:t>
            </a:r>
            <a:r>
              <a:rPr lang="ru-RU" b="1" dirty="0" err="1" smtClean="0">
                <a:solidFill>
                  <a:srgbClr val="002060"/>
                </a:solidFill>
              </a:rPr>
              <a:t>КазНМУ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142984"/>
            <a:ext cx="8535322" cy="10001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1.Материльно-техническая база</a:t>
            </a:r>
            <a:endParaRPr lang="ru-RU" dirty="0"/>
          </a:p>
        </p:txBody>
      </p:sp>
      <p:pic>
        <p:nvPicPr>
          <p:cNvPr id="31745" name="Picture 1" descr="C:\Documents and Settings\user.PC\Рабочий стол\здание до ремонта\DSC_8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357430"/>
            <a:ext cx="3275062" cy="2179621"/>
          </a:xfrm>
          <a:prstGeom prst="rect">
            <a:avLst/>
          </a:prstGeom>
          <a:noFill/>
        </p:spPr>
      </p:pic>
      <p:pic>
        <p:nvPicPr>
          <p:cNvPr id="31746" name="Picture 2" descr="C:\Documents and Settings\user.PC\Рабочий стол\здание до ремонта\DSC_87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495403"/>
            <a:ext cx="3286148" cy="2186999"/>
          </a:xfrm>
          <a:prstGeom prst="rect">
            <a:avLst/>
          </a:prstGeom>
          <a:noFill/>
        </p:spPr>
      </p:pic>
      <p:pic>
        <p:nvPicPr>
          <p:cNvPr id="31747" name="Picture 3" descr="C:\Documents and Settings\user.PC\Рабочий стол\здание до ремонта\DSC_87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357430"/>
            <a:ext cx="5067287" cy="3372383"/>
          </a:xfrm>
          <a:prstGeom prst="rect">
            <a:avLst/>
          </a:prstGeom>
          <a:noFill/>
        </p:spPr>
      </p:pic>
      <p:pic>
        <p:nvPicPr>
          <p:cNvPr id="31748" name="Picture 4" descr="C:\Documents and Settings\user.PC\Рабочий стол\здание до ремонта\DSC_87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643446"/>
            <a:ext cx="2857520" cy="1901738"/>
          </a:xfrm>
          <a:prstGeom prst="rect">
            <a:avLst/>
          </a:prstGeom>
          <a:noFill/>
        </p:spPr>
      </p:pic>
      <p:pic>
        <p:nvPicPr>
          <p:cNvPr id="31749" name="Picture 5" descr="C:\Documents and Settings\user.PC\Рабочий стол\здание ремонт\DSC_55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4000504"/>
            <a:ext cx="3094437" cy="2059411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818502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Достижения </a:t>
            </a:r>
            <a:r>
              <a:rPr lang="ru-RU" b="1" dirty="0" err="1" smtClean="0">
                <a:solidFill>
                  <a:srgbClr val="002060"/>
                </a:solidFill>
              </a:rPr>
              <a:t>КазНМУ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142984"/>
            <a:ext cx="8535322" cy="10001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1.Материльно-техническая база</a:t>
            </a:r>
            <a:endParaRPr lang="ru-RU" dirty="0"/>
          </a:p>
        </p:txBody>
      </p:sp>
      <p:pic>
        <p:nvPicPr>
          <p:cNvPr id="2050" name="Picture 2" descr="C:\Users\Avrora\Desktop\фото КазНМУ\IMG_24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9" y="2276872"/>
            <a:ext cx="3383697" cy="2537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vrora\Desktop\фото КазНМУ\IMG_24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480" y="2492896"/>
            <a:ext cx="3069606" cy="4092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vrora\Desktop\фото КазНМУ\IMG_24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78" y="4572821"/>
            <a:ext cx="2956035" cy="2216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vrora\Desktop\фото КазНМУ\IMG_24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44" y="5271302"/>
            <a:ext cx="1752803" cy="1314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vrora\Desktop\фото КазНМУ\IMG_247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01" y="2587112"/>
            <a:ext cx="2399159" cy="1799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81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Достижения </a:t>
            </a:r>
            <a:r>
              <a:rPr lang="ru-RU" b="1" dirty="0" err="1" smtClean="0">
                <a:solidFill>
                  <a:srgbClr val="002060"/>
                </a:solidFill>
              </a:rPr>
              <a:t>КазНМУ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80928"/>
            <a:ext cx="8568952" cy="388843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 </a:t>
            </a:r>
            <a:r>
              <a:rPr lang="en-US" b="1" dirty="0"/>
              <a:t>IT  </a:t>
            </a:r>
            <a:r>
              <a:rPr lang="ru-RU" b="1" dirty="0"/>
              <a:t>перевооружение </a:t>
            </a:r>
            <a:r>
              <a:rPr lang="ru-RU" b="1" dirty="0" smtClean="0"/>
              <a:t>вуза</a:t>
            </a:r>
            <a:endParaRPr lang="ru-RU" b="1" dirty="0"/>
          </a:p>
          <a:p>
            <a:r>
              <a:rPr lang="ru-RU" b="1" dirty="0" smtClean="0"/>
              <a:t> В </a:t>
            </a:r>
            <a:r>
              <a:rPr lang="ru-RU" b="1" dirty="0"/>
              <a:t>университете свыше 4 тыс. </a:t>
            </a:r>
            <a:r>
              <a:rPr lang="ru-RU" b="1" dirty="0" smtClean="0"/>
              <a:t>компьютеров</a:t>
            </a:r>
            <a:endParaRPr lang="ru-RU" b="1" dirty="0"/>
          </a:p>
          <a:p>
            <a:r>
              <a:rPr lang="ru-RU" b="1" dirty="0"/>
              <a:t>зона </a:t>
            </a:r>
            <a:r>
              <a:rPr lang="en-US" b="1" dirty="0"/>
              <a:t>Wi</a:t>
            </a:r>
            <a:r>
              <a:rPr lang="ru-RU" b="1" dirty="0"/>
              <a:t>-</a:t>
            </a:r>
            <a:r>
              <a:rPr lang="en-US" b="1" dirty="0" smtClean="0"/>
              <a:t>Fi</a:t>
            </a:r>
            <a:endParaRPr lang="ru-RU" b="1" dirty="0" smtClean="0"/>
          </a:p>
          <a:p>
            <a:r>
              <a:rPr lang="ru-RU" b="1" dirty="0" smtClean="0"/>
              <a:t>ежедневно </a:t>
            </a:r>
            <a:r>
              <a:rPr lang="ru-RU" b="1" dirty="0"/>
              <a:t>до 3,5 тыс. студентов и ППС пользуются </a:t>
            </a:r>
            <a:r>
              <a:rPr lang="ru-RU" b="1" dirty="0" smtClean="0"/>
              <a:t>интернетом</a:t>
            </a:r>
            <a:endParaRPr lang="ru-RU" b="1" dirty="0"/>
          </a:p>
          <a:p>
            <a:r>
              <a:rPr lang="ru-RU" b="1" dirty="0" smtClean="0"/>
              <a:t>В </a:t>
            </a:r>
            <a:r>
              <a:rPr lang="ru-RU" b="1" dirty="0"/>
              <a:t>2011 году </a:t>
            </a:r>
            <a:r>
              <a:rPr lang="ru-RU" b="1" dirty="0" smtClean="0"/>
              <a:t>п </a:t>
            </a:r>
            <a:r>
              <a:rPr lang="ru-RU" b="1" dirty="0"/>
              <a:t>1,0 </a:t>
            </a:r>
            <a:r>
              <a:rPr lang="ru-RU" b="1" dirty="0" smtClean="0"/>
              <a:t>тыс. </a:t>
            </a:r>
            <a:r>
              <a:rPr lang="ru-RU" b="1" dirty="0" err="1" smtClean="0"/>
              <a:t>нетбуков</a:t>
            </a:r>
            <a:r>
              <a:rPr lang="ru-RU" b="1" dirty="0" smtClean="0"/>
              <a:t>  получили  лучшие студенты</a:t>
            </a:r>
          </a:p>
          <a:p>
            <a:r>
              <a:rPr lang="ru-RU" b="1" dirty="0" smtClean="0"/>
              <a:t>Центр </a:t>
            </a:r>
            <a:r>
              <a:rPr lang="ru-RU" b="1" dirty="0"/>
              <a:t>практических навыков и Центр коммуникативных  навыков оснащены самым современным информационным оборудованием  </a:t>
            </a:r>
          </a:p>
          <a:p>
            <a:r>
              <a:rPr lang="ru-RU" b="1" dirty="0"/>
              <a:t>Установлено видеонаблюдение в общежитиях и система контроля доступа на территорию Университета.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412776"/>
            <a:ext cx="8568952" cy="122413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 2.Организация  условий для успешной учебы и работы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5297826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Достижения </a:t>
            </a:r>
            <a:r>
              <a:rPr lang="ru-RU" b="1" dirty="0" err="1" smtClean="0">
                <a:solidFill>
                  <a:srgbClr val="002060"/>
                </a:solidFill>
              </a:rPr>
              <a:t>КазНМУ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789040"/>
            <a:ext cx="8568952" cy="288032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Кокрановская</a:t>
            </a:r>
            <a:r>
              <a:rPr lang="ru-RU" b="1" dirty="0" smtClean="0"/>
              <a:t> библиотека, </a:t>
            </a:r>
          </a:p>
          <a:p>
            <a:r>
              <a:rPr lang="en-US" b="1" dirty="0" err="1" smtClean="0"/>
              <a:t>Polpred</a:t>
            </a:r>
            <a:r>
              <a:rPr lang="ru-RU" b="1" dirty="0"/>
              <a:t>.</a:t>
            </a:r>
            <a:r>
              <a:rPr lang="en-US" b="1" dirty="0"/>
              <a:t>com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Медицина и здравоохранение в России», </a:t>
            </a:r>
            <a:endParaRPr lang="ru-RU" b="1" dirty="0" smtClean="0"/>
          </a:p>
          <a:p>
            <a:r>
              <a:rPr lang="en-US" b="1" dirty="0" smtClean="0"/>
              <a:t>Thomson </a:t>
            </a:r>
            <a:r>
              <a:rPr lang="en-US" b="1" dirty="0"/>
              <a:t>Reuters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en-US" b="1" dirty="0" smtClean="0"/>
              <a:t>Springer </a:t>
            </a:r>
            <a:r>
              <a:rPr lang="en-US" b="1" dirty="0"/>
              <a:t>Link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en-US" b="1" dirty="0" smtClean="0"/>
              <a:t>ELSEVIER </a:t>
            </a:r>
            <a:r>
              <a:rPr lang="en-US" b="1" dirty="0" err="1"/>
              <a:t>SciVerse</a:t>
            </a:r>
            <a:r>
              <a:rPr lang="en-US" b="1" dirty="0"/>
              <a:t> </a:t>
            </a:r>
            <a:r>
              <a:rPr lang="en-US" b="1" dirty="0" err="1"/>
              <a:t>ScienceDirect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en-US" b="1" dirty="0" err="1" smtClean="0"/>
              <a:t>SciVerse</a:t>
            </a:r>
            <a:r>
              <a:rPr lang="en-US" b="1" dirty="0" smtClean="0"/>
              <a:t> </a:t>
            </a:r>
            <a:r>
              <a:rPr lang="en-US" b="1" dirty="0"/>
              <a:t>Scopus</a:t>
            </a:r>
            <a:r>
              <a:rPr lang="ru-RU" b="1" dirty="0"/>
              <a:t>, </a:t>
            </a:r>
            <a:r>
              <a:rPr lang="en-US" b="1" dirty="0" err="1"/>
              <a:t>Reaxys</a:t>
            </a:r>
            <a:r>
              <a:rPr lang="ru-RU" b="1" dirty="0"/>
              <a:t>, </a:t>
            </a:r>
            <a:r>
              <a:rPr lang="en-US" b="1" dirty="0" err="1"/>
              <a:t>Emabse</a:t>
            </a:r>
            <a:r>
              <a:rPr lang="ru-RU" b="1" dirty="0"/>
              <a:t>, </a:t>
            </a:r>
            <a:r>
              <a:rPr lang="en-US" b="1" dirty="0" err="1" smtClean="0"/>
              <a:t>EngineeringVillage</a:t>
            </a:r>
            <a:r>
              <a:rPr lang="ru-RU" b="1" dirty="0" smtClean="0"/>
              <a:t> 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412776"/>
            <a:ext cx="8568952" cy="122413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 2.Организация  условий для успешной учебы и работы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852936"/>
            <a:ext cx="8568952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Библиотека подключена к крупнейшим мировым электронным ресурсам</a:t>
            </a:r>
            <a:r>
              <a:rPr lang="ru-RU" sz="2400" b="1" dirty="0" smtClean="0"/>
              <a:t>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0643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Задачи 2011-2012 учебного года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857232"/>
            <a:ext cx="3143240" cy="70008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ОБРАЗОВАНИЕ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8992" y="857232"/>
            <a:ext cx="2928958" cy="70008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НАУКА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43702" y="857232"/>
            <a:ext cx="2500298" cy="7000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КЛИНИКА</a:t>
            </a:r>
            <a:endParaRPr lang="ru-RU" b="1" dirty="0"/>
          </a:p>
        </p:txBody>
      </p:sp>
      <p:sp>
        <p:nvSpPr>
          <p:cNvPr id="10" name="Загнутый угол 9"/>
          <p:cNvSpPr/>
          <p:nvPr/>
        </p:nvSpPr>
        <p:spPr>
          <a:xfrm>
            <a:off x="0" y="1714488"/>
            <a:ext cx="3214678" cy="5143512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1600" b="1" dirty="0" smtClean="0"/>
          </a:p>
          <a:p>
            <a:pPr lvl="0"/>
            <a:r>
              <a:rPr lang="ru-RU" sz="1700" b="1" dirty="0" smtClean="0"/>
              <a:t>Оценка компетенций </a:t>
            </a:r>
            <a:r>
              <a:rPr lang="ru-RU" sz="1700" dirty="0" smtClean="0"/>
              <a:t>обучающихся  </a:t>
            </a:r>
          </a:p>
          <a:p>
            <a:pPr lvl="0"/>
            <a:r>
              <a:rPr lang="ru-RU" sz="1700" b="1" dirty="0" smtClean="0"/>
              <a:t>Развить модель </a:t>
            </a:r>
            <a:r>
              <a:rPr lang="ru-RU" sz="1700" dirty="0" smtClean="0"/>
              <a:t>на </a:t>
            </a:r>
            <a:r>
              <a:rPr lang="ru-RU" sz="1700" dirty="0" err="1" smtClean="0"/>
              <a:t>постдипломный</a:t>
            </a:r>
            <a:r>
              <a:rPr lang="ru-RU" sz="1700" dirty="0" smtClean="0"/>
              <a:t> уровень</a:t>
            </a:r>
          </a:p>
          <a:p>
            <a:pPr lvl="0"/>
            <a:endParaRPr lang="ru-RU" sz="1700" dirty="0" smtClean="0"/>
          </a:p>
          <a:p>
            <a:pPr lvl="0"/>
            <a:r>
              <a:rPr lang="ru-RU" sz="1700" b="1" dirty="0" smtClean="0"/>
              <a:t>Систематизировать</a:t>
            </a:r>
            <a:r>
              <a:rPr lang="ru-RU" sz="1700" dirty="0" smtClean="0"/>
              <a:t> все регламентирующие документы</a:t>
            </a:r>
          </a:p>
          <a:p>
            <a:pPr lvl="0"/>
            <a:r>
              <a:rPr lang="ru-RU" sz="1700" dirty="0" smtClean="0"/>
              <a:t>Подготовка к </a:t>
            </a:r>
            <a:r>
              <a:rPr lang="ru-RU" sz="1700" b="1" dirty="0" smtClean="0"/>
              <a:t>новым</a:t>
            </a:r>
            <a:r>
              <a:rPr lang="ru-RU" sz="1700" dirty="0" smtClean="0"/>
              <a:t> </a:t>
            </a:r>
            <a:r>
              <a:rPr lang="ru-RU" sz="1700" b="1" dirty="0" smtClean="0"/>
              <a:t>стандартам</a:t>
            </a:r>
          </a:p>
          <a:p>
            <a:pPr lvl="0"/>
            <a:endParaRPr lang="ru-RU" sz="1700" dirty="0" smtClean="0"/>
          </a:p>
          <a:p>
            <a:pPr lvl="0"/>
            <a:r>
              <a:rPr lang="ru-RU" sz="1700" dirty="0" smtClean="0"/>
              <a:t>Внедрение программы </a:t>
            </a:r>
            <a:r>
              <a:rPr lang="ru-RU" sz="1700" b="1" dirty="0" err="1" smtClean="0"/>
              <a:t>трехязычного</a:t>
            </a:r>
            <a:r>
              <a:rPr lang="ru-RU" sz="1700" b="1" dirty="0" smtClean="0"/>
              <a:t> </a:t>
            </a:r>
            <a:r>
              <a:rPr lang="ru-RU" sz="1700" dirty="0" smtClean="0"/>
              <a:t>обучения</a:t>
            </a:r>
          </a:p>
          <a:p>
            <a:pPr lvl="0"/>
            <a:endParaRPr lang="ru-RU" sz="1700" dirty="0" smtClean="0"/>
          </a:p>
          <a:p>
            <a:pPr lvl="0"/>
            <a:r>
              <a:rPr lang="ru-RU" sz="1700" b="1" dirty="0" smtClean="0"/>
              <a:t>Независимый контроль  качества преподавания</a:t>
            </a:r>
            <a:r>
              <a:rPr lang="ru-RU" sz="1700" dirty="0" smtClean="0"/>
              <a:t> </a:t>
            </a:r>
          </a:p>
          <a:p>
            <a:pPr lvl="0"/>
            <a:endParaRPr lang="ru-RU" sz="1700" dirty="0" smtClean="0"/>
          </a:p>
          <a:p>
            <a:pPr lvl="0"/>
            <a:r>
              <a:rPr lang="ru-RU" sz="1700" dirty="0" smtClean="0"/>
              <a:t>Успешно использовать </a:t>
            </a:r>
            <a:r>
              <a:rPr lang="ru-RU" sz="1700" b="1" dirty="0" smtClean="0"/>
              <a:t>опыт </a:t>
            </a:r>
            <a:r>
              <a:rPr lang="ru-RU" sz="1700" b="1" dirty="0" err="1" smtClean="0"/>
              <a:t>визитинг-профессоров</a:t>
            </a:r>
            <a:r>
              <a:rPr lang="ru-RU" sz="1700" dirty="0" smtClean="0"/>
              <a:t>   </a:t>
            </a:r>
            <a:endParaRPr lang="ru-RU" sz="1700" dirty="0"/>
          </a:p>
        </p:txBody>
      </p:sp>
      <p:sp>
        <p:nvSpPr>
          <p:cNvPr id="11" name="Загнутый угол 10"/>
          <p:cNvSpPr/>
          <p:nvPr/>
        </p:nvSpPr>
        <p:spPr>
          <a:xfrm>
            <a:off x="3428992" y="1714488"/>
            <a:ext cx="3000396" cy="514351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1400" b="1" dirty="0" smtClean="0"/>
          </a:p>
          <a:p>
            <a:pPr lvl="0"/>
            <a:endParaRPr lang="ru-RU" sz="1400" b="1" dirty="0" smtClean="0"/>
          </a:p>
          <a:p>
            <a:pPr lvl="0"/>
            <a:endParaRPr lang="ru-RU" sz="1400" b="1" dirty="0" smtClean="0"/>
          </a:p>
          <a:p>
            <a:pPr lvl="0"/>
            <a:r>
              <a:rPr lang="ru-RU" sz="1400" b="1" dirty="0" smtClean="0"/>
              <a:t>Объем финансирования тем НИР </a:t>
            </a:r>
            <a:r>
              <a:rPr lang="ru-RU" sz="1400" dirty="0" smtClean="0"/>
              <a:t>– 250 </a:t>
            </a:r>
            <a:r>
              <a:rPr lang="ru-RU" sz="1400" dirty="0" err="1" smtClean="0"/>
              <a:t>млн.тг</a:t>
            </a:r>
            <a:r>
              <a:rPr lang="ru-RU" sz="1400" dirty="0" smtClean="0"/>
              <a:t> 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b="1" dirty="0" smtClean="0"/>
              <a:t>Публикации в рецензируемых журналах </a:t>
            </a:r>
            <a:r>
              <a:rPr lang="ru-RU" sz="1400" dirty="0" smtClean="0"/>
              <a:t>– 15-20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Наладить </a:t>
            </a:r>
            <a:r>
              <a:rPr lang="ru-RU" sz="1400" b="1" dirty="0" smtClean="0"/>
              <a:t>совместные НИР </a:t>
            </a:r>
            <a:r>
              <a:rPr lang="ru-RU" sz="1400" dirty="0" smtClean="0"/>
              <a:t>с   зарубежными университетами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b="1" dirty="0" smtClean="0"/>
              <a:t>Охватить  научно-исследовательской работой </a:t>
            </a:r>
            <a:r>
              <a:rPr lang="ru-RU" sz="1400" dirty="0" smtClean="0"/>
              <a:t>не менее 70% кафедр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b="1" dirty="0" smtClean="0"/>
              <a:t>Молодые ученые и студенческие НИР должны быть охвачены наукой </a:t>
            </a:r>
            <a:r>
              <a:rPr lang="ru-RU" sz="1400" dirty="0" smtClean="0"/>
              <a:t>как в количественных  показателях (охватить не менее 20% студентов и не менее 40% молодых преподавателей), так и в качественных показателях (победители конкурсов, премий – увеличение не менее, чем в 2 раза) </a:t>
            </a:r>
          </a:p>
          <a:p>
            <a:pPr lvl="0"/>
            <a:endParaRPr lang="ru-RU" sz="1400" dirty="0" smtClean="0"/>
          </a:p>
          <a:p>
            <a:pPr lvl="0"/>
            <a:endParaRPr lang="ru-RU" sz="1400" dirty="0" smtClean="0"/>
          </a:p>
        </p:txBody>
      </p:sp>
      <p:sp>
        <p:nvSpPr>
          <p:cNvPr id="12" name="Загнутый угол 11"/>
          <p:cNvSpPr/>
          <p:nvPr/>
        </p:nvSpPr>
        <p:spPr>
          <a:xfrm>
            <a:off x="6643702" y="1714488"/>
            <a:ext cx="2500298" cy="5143512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Обеспечить </a:t>
            </a:r>
            <a:r>
              <a:rPr lang="ru-RU" sz="1600" b="1" dirty="0" smtClean="0"/>
              <a:t>клиническими базами </a:t>
            </a:r>
            <a:r>
              <a:rPr lang="ru-RU" sz="1600" dirty="0" smtClean="0"/>
              <a:t>все нуждающиеся кафедры</a:t>
            </a:r>
          </a:p>
          <a:p>
            <a:endParaRPr lang="ru-RU" sz="1600" dirty="0" smtClean="0"/>
          </a:p>
          <a:p>
            <a:pPr lvl="0"/>
            <a:r>
              <a:rPr lang="ru-RU" sz="1600" dirty="0" smtClean="0"/>
              <a:t>Создать </a:t>
            </a:r>
            <a:r>
              <a:rPr lang="ru-RU" sz="1600" b="1" dirty="0" smtClean="0"/>
              <a:t>группу по развитию клинической деятельности университета</a:t>
            </a:r>
            <a:r>
              <a:rPr lang="ru-RU" sz="1600" dirty="0" smtClean="0"/>
              <a:t>  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Клиника внутренних болезней, ОКЦ, </a:t>
            </a:r>
            <a:r>
              <a:rPr lang="ru-RU" sz="1600" dirty="0" err="1" smtClean="0"/>
              <a:t>стом.клиника</a:t>
            </a:r>
            <a:r>
              <a:rPr lang="ru-RU" sz="1600" dirty="0" smtClean="0"/>
              <a:t> -  </a:t>
            </a:r>
            <a:r>
              <a:rPr lang="ru-RU" sz="1600" b="1" dirty="0" smtClean="0"/>
              <a:t>единая экономическая, технологическая политика.</a:t>
            </a:r>
          </a:p>
          <a:p>
            <a:pPr lvl="0"/>
            <a:endParaRPr lang="ru-RU" sz="1600" b="1" dirty="0" smtClean="0"/>
          </a:p>
          <a:p>
            <a:pPr lvl="0"/>
            <a:r>
              <a:rPr lang="ru-RU" sz="1600" dirty="0" smtClean="0"/>
              <a:t>Принять все меры по </a:t>
            </a:r>
            <a:r>
              <a:rPr lang="ru-RU" sz="1600" b="1" dirty="0" smtClean="0"/>
              <a:t>расширению своей собственной  клиники</a:t>
            </a:r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400" dirty="0" smtClean="0"/>
          </a:p>
          <a:p>
            <a:pPr lvl="0"/>
            <a:endParaRPr lang="ru-RU" sz="1400" dirty="0" smtClean="0"/>
          </a:p>
          <a:p>
            <a:pPr lvl="0"/>
            <a:endParaRPr lang="ru-RU" sz="14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turtsia.ru/UserFiles/images/c8fdad726ead4d6c9243640eab86ef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7713030" cy="5399121"/>
          </a:xfrm>
          <a:prstGeom prst="rect">
            <a:avLst/>
          </a:prstGeom>
          <a:noFill/>
        </p:spPr>
      </p:pic>
      <p:sp>
        <p:nvSpPr>
          <p:cNvPr id="6" name="7-конечная звезда 5"/>
          <p:cNvSpPr/>
          <p:nvPr/>
        </p:nvSpPr>
        <p:spPr>
          <a:xfrm>
            <a:off x="1428728" y="1571612"/>
            <a:ext cx="6143668" cy="385765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Университетская клиника</a:t>
            </a:r>
            <a:endParaRPr lang="ru-RU" sz="32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58614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Достижения  и приоритеты </a:t>
            </a:r>
            <a:r>
              <a:rPr lang="ru-RU" b="1" dirty="0" err="1" smtClean="0">
                <a:solidFill>
                  <a:srgbClr val="002060"/>
                </a:solidFill>
              </a:rPr>
              <a:t>КазНМУ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980728"/>
            <a:ext cx="8568952" cy="10081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 3. Университетская клиника</a:t>
            </a:r>
            <a:endParaRPr lang="ru-RU" dirty="0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251519" y="2132856"/>
            <a:ext cx="4896543" cy="4320480"/>
          </a:xfrm>
          <a:prstGeom prst="righ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Реорганизация </a:t>
            </a:r>
            <a:r>
              <a:rPr lang="ru-RU" sz="2800" b="1" dirty="0"/>
              <a:t>Республиканской детской клинической больницы «Аксай» в Университетскую клинику 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 (решение МЗ РК)</a:t>
            </a:r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3" y="2672916"/>
            <a:ext cx="3706597" cy="32403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Собственная  клиника </a:t>
            </a:r>
            <a:r>
              <a:rPr lang="ru-RU" sz="3200" b="1" dirty="0"/>
              <a:t>университета </a:t>
            </a:r>
            <a:r>
              <a:rPr lang="ru-RU" sz="3200" b="1" i="1" dirty="0"/>
              <a:t>на 560 больничных </a:t>
            </a:r>
            <a:r>
              <a:rPr lang="ru-RU" sz="3200" b="1" i="1" dirty="0" smtClean="0"/>
              <a:t>коек</a:t>
            </a:r>
            <a:endParaRPr lang="ru-RU" sz="32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15441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58614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Достижения  и приоритеты </a:t>
            </a:r>
            <a:r>
              <a:rPr lang="ru-RU" b="1" dirty="0" err="1" smtClean="0">
                <a:solidFill>
                  <a:srgbClr val="002060"/>
                </a:solidFill>
              </a:rPr>
              <a:t>КазНМУ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980728"/>
            <a:ext cx="8568952" cy="10081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 3. Университетская клиника</a:t>
            </a:r>
            <a:endParaRPr lang="ru-RU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 l="27344" t="39931" r="9505" b="16667"/>
          <a:stretch>
            <a:fillRect/>
          </a:stretch>
        </p:blipFill>
        <p:spPr bwMode="auto">
          <a:xfrm>
            <a:off x="0" y="2214554"/>
            <a:ext cx="585788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Выноска со стрелкой влево 14"/>
          <p:cNvSpPr/>
          <p:nvPr/>
        </p:nvSpPr>
        <p:spPr>
          <a:xfrm>
            <a:off x="5429256" y="2357430"/>
            <a:ext cx="3500462" cy="4286280"/>
          </a:xfrm>
          <a:prstGeom prst="leftArrowCallout">
            <a:avLst>
              <a:gd name="adj1" fmla="val 23776"/>
              <a:gd name="adj2" fmla="val 25000"/>
              <a:gd name="adj3" fmla="val 25000"/>
              <a:gd name="adj4" fmla="val 6926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 клиник  и 3 поликлиники </a:t>
            </a:r>
            <a:r>
              <a:rPr lang="ru-RU" sz="2800" b="1" dirty="0" err="1" smtClean="0"/>
              <a:t>аффили-рованные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 с </a:t>
            </a:r>
            <a:r>
              <a:rPr lang="ru-RU" sz="2800" b="1" dirty="0" err="1" smtClean="0"/>
              <a:t>университе-том</a:t>
            </a:r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5112052" y="5500702"/>
            <a:ext cx="4031948" cy="1357298"/>
          </a:xfrm>
          <a:prstGeom prst="up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При поддержке  Управления здравоохранением </a:t>
            </a:r>
            <a:r>
              <a:rPr lang="ru-RU" b="1" dirty="0" err="1"/>
              <a:t>г.Алматы</a:t>
            </a:r>
            <a:r>
              <a:rPr lang="ru-RU" b="1" dirty="0"/>
              <a:t>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0643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58614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Достижения  и приоритеты </a:t>
            </a:r>
            <a:r>
              <a:rPr lang="ru-RU" b="1" dirty="0" err="1" smtClean="0">
                <a:solidFill>
                  <a:srgbClr val="002060"/>
                </a:solidFill>
              </a:rPr>
              <a:t>КазНМУ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980728"/>
            <a:ext cx="8568952" cy="10081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 3. Университетская клиника</a:t>
            </a:r>
            <a:endParaRPr lang="ru-RU" dirty="0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251520" y="2132856"/>
            <a:ext cx="4392488" cy="432048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527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Клинические </a:t>
            </a:r>
            <a:r>
              <a:rPr lang="ru-RU" sz="2800" b="1" dirty="0"/>
              <a:t>базы </a:t>
            </a:r>
            <a:r>
              <a:rPr lang="ru-RU" sz="2800" b="1" dirty="0" smtClean="0"/>
              <a:t> в  больницах</a:t>
            </a:r>
          </a:p>
          <a:p>
            <a:pPr algn="ctr"/>
            <a:r>
              <a:rPr lang="ru-RU" sz="2800" b="1" dirty="0" smtClean="0"/>
              <a:t> 4-х  </a:t>
            </a:r>
            <a:r>
              <a:rPr lang="ru-RU" sz="2800" b="1" dirty="0"/>
              <a:t>районов </a:t>
            </a:r>
            <a:r>
              <a:rPr lang="ru-RU" sz="2800" b="1" dirty="0" err="1"/>
              <a:t>Алматинской</a:t>
            </a:r>
            <a:r>
              <a:rPr lang="ru-RU" sz="2800" b="1" dirty="0"/>
              <a:t> области и 7 </a:t>
            </a:r>
            <a:r>
              <a:rPr lang="ru-RU" sz="2800" b="1" dirty="0" smtClean="0"/>
              <a:t>областных   больницах  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35996" y="3248980"/>
            <a:ext cx="4428492" cy="20882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 Обучение и прохождение практики интернами </a:t>
            </a:r>
            <a:r>
              <a:rPr lang="ru-RU" sz="3200" b="1" dirty="0" err="1" smtClean="0"/>
              <a:t>КазНМУ</a:t>
            </a:r>
            <a:endParaRPr lang="ru-RU" sz="32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446501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6766" cy="11429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Достижения  </a:t>
            </a:r>
            <a:r>
              <a:rPr lang="ru-RU" b="1" dirty="0" err="1" smtClean="0">
                <a:solidFill>
                  <a:srgbClr val="002060"/>
                </a:solidFill>
              </a:rPr>
              <a:t>КазНМУ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08920"/>
            <a:ext cx="8568952" cy="381642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 </a:t>
            </a:r>
            <a:r>
              <a:rPr lang="ru-RU" b="1" dirty="0"/>
              <a:t>середине 90-х годов университет потерял около половины </a:t>
            </a:r>
            <a:r>
              <a:rPr lang="ru-RU" b="1" dirty="0" smtClean="0"/>
              <a:t>общежитий - 1</a:t>
            </a:r>
            <a:r>
              <a:rPr lang="ru-RU" b="1" dirty="0"/>
              <a:t>, 3, 4, </a:t>
            </a:r>
            <a:r>
              <a:rPr lang="ru-RU" b="1" dirty="0" smtClean="0"/>
              <a:t>девяти- </a:t>
            </a:r>
            <a:r>
              <a:rPr lang="ru-RU" b="1" dirty="0"/>
              <a:t>этажное здание общежития </a:t>
            </a:r>
            <a:r>
              <a:rPr lang="ru-RU" b="1" dirty="0" smtClean="0"/>
              <a:t>в м-не </a:t>
            </a:r>
            <a:r>
              <a:rPr lang="ru-RU" b="1" dirty="0" err="1" smtClean="0"/>
              <a:t>Калкаман</a:t>
            </a:r>
            <a:r>
              <a:rPr lang="ru-RU" b="1" dirty="0" smtClean="0"/>
              <a:t>. </a:t>
            </a:r>
            <a:endParaRPr lang="ru-RU" b="1" dirty="0"/>
          </a:p>
          <a:p>
            <a:r>
              <a:rPr lang="ru-RU" b="1" dirty="0"/>
              <a:t>Сегодня на 2700 мест претендуют более 6 тыс. студентов</a:t>
            </a:r>
            <a:r>
              <a:rPr lang="ru-RU" b="1" dirty="0" smtClean="0"/>
              <a:t>.</a:t>
            </a:r>
          </a:p>
          <a:p>
            <a:r>
              <a:rPr lang="ru-RU" b="1" dirty="0"/>
              <a:t>С этого года университет  начинает строительство нового общежития на 512 мест на месте сгоревшего музея медицины - 1 </a:t>
            </a:r>
            <a:r>
              <a:rPr lang="ru-RU" b="1" dirty="0" err="1"/>
              <a:t>млрд.тенге</a:t>
            </a:r>
            <a:r>
              <a:rPr lang="ru-RU" b="1" dirty="0"/>
              <a:t> – средства Университета.</a:t>
            </a:r>
          </a:p>
          <a:p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214422"/>
            <a:ext cx="8568952" cy="10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 3. Общежития для студентов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0643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236657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ПРИОРИТЕТЫ УНИВЕРСИТЕТА НА НОВЫЙ УЧЕБНЫЙ ГОД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49006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I. </a:t>
            </a:r>
            <a:r>
              <a:rPr lang="ru-RU" b="1" dirty="0" smtClean="0">
                <a:solidFill>
                  <a:srgbClr val="002060"/>
                </a:solidFill>
              </a:rPr>
              <a:t>Учебный процесс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90063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Довести </a:t>
            </a:r>
            <a:r>
              <a:rPr lang="ru-RU" b="1" dirty="0" err="1" smtClean="0"/>
              <a:t>компетентностно-ориентированную</a:t>
            </a:r>
            <a:r>
              <a:rPr lang="ru-RU" b="1" dirty="0" smtClean="0"/>
              <a:t> модель на уровне </a:t>
            </a:r>
            <a:r>
              <a:rPr lang="ru-RU" b="1" dirty="0" err="1" smtClean="0"/>
              <a:t>бакалавриата</a:t>
            </a:r>
            <a:r>
              <a:rPr lang="ru-RU" b="1" dirty="0" smtClean="0"/>
              <a:t> до завершения и начать ее реализацию на уровне интернатуры, магистратуры, резидентуры 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Внедрить ОСКЭ – независимую оценку знаний на 5,6,7 курсах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Внедрить кредитно-модульное обучение на всех факультетах, на уровне </a:t>
            </a:r>
            <a:r>
              <a:rPr lang="ru-RU" b="1" dirty="0" err="1" smtClean="0"/>
              <a:t>бакалавриата</a:t>
            </a:r>
            <a:endParaRPr lang="ru-RU" b="1" dirty="0" smtClean="0"/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Вовлечь студентов в исследовательскую деятельность (40% на уровне бакалавриата и </a:t>
            </a:r>
            <a:r>
              <a:rPr lang="ru-RU" b="1" dirty="0" smtClean="0"/>
              <a:t>100</a:t>
            </a:r>
            <a:r>
              <a:rPr lang="ru-RU" b="1" dirty="0" smtClean="0"/>
              <a:t>% 6 и 7 курсы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57158" y="764704"/>
            <a:ext cx="8317048" cy="864096"/>
          </a:xfrm>
          <a:prstGeom prst="downArrow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Главные цели</a:t>
            </a:r>
            <a:endParaRPr lang="ru-RU" sz="32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49006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I. </a:t>
            </a:r>
            <a:r>
              <a:rPr lang="ru-RU" b="1" dirty="0" smtClean="0">
                <a:solidFill>
                  <a:srgbClr val="002060"/>
                </a:solidFill>
              </a:rPr>
              <a:t>Учебный процесс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Поднять качество медицинского образования на международный уровень и получить подтверждение успехов в виде: 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Вхождения в число 700 лучших из 2200 университетов мира рейтинга </a:t>
            </a:r>
            <a:r>
              <a:rPr lang="en-US" b="1" dirty="0" smtClean="0">
                <a:solidFill>
                  <a:srgbClr val="C00000"/>
                </a:solidFill>
              </a:rPr>
              <a:t>QS</a:t>
            </a:r>
            <a:r>
              <a:rPr lang="ru-RU" b="1" dirty="0" smtClean="0">
                <a:solidFill>
                  <a:srgbClr val="C00000"/>
                </a:solidFill>
              </a:rPr>
              <a:t> .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В рейтинге </a:t>
            </a:r>
            <a:r>
              <a:rPr lang="en-US" b="1" dirty="0" err="1" smtClean="0">
                <a:solidFill>
                  <a:srgbClr val="C00000"/>
                </a:solidFill>
              </a:rPr>
              <a:t>Webometri</a:t>
            </a:r>
            <a:r>
              <a:rPr lang="ru-RU" b="1" dirty="0" smtClean="0">
                <a:solidFill>
                  <a:srgbClr val="C00000"/>
                </a:solidFill>
              </a:rPr>
              <a:t>с</a:t>
            </a:r>
            <a:r>
              <a:rPr lang="en-US" b="1" dirty="0" smtClean="0">
                <a:solidFill>
                  <a:srgbClr val="C00000"/>
                </a:solidFill>
              </a:rPr>
              <a:t>s </a:t>
            </a:r>
            <a:r>
              <a:rPr lang="ru-RU" b="1" dirty="0" smtClean="0">
                <a:solidFill>
                  <a:srgbClr val="C00000"/>
                </a:solidFill>
              </a:rPr>
              <a:t> войти в число лучших 1000 университетов мира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0" y="764704"/>
            <a:ext cx="9144000" cy="864096"/>
          </a:xfrm>
          <a:prstGeom prst="downArrow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Главные цели</a:t>
            </a:r>
            <a:endParaRPr lang="ru-RU" sz="32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II. </a:t>
            </a:r>
            <a:r>
              <a:rPr lang="ru-RU" b="1" dirty="0" smtClean="0">
                <a:solidFill>
                  <a:srgbClr val="002060"/>
                </a:solidFill>
              </a:rPr>
              <a:t>Изменение </a:t>
            </a:r>
            <a:r>
              <a:rPr lang="ru-RU" b="1" dirty="0">
                <a:solidFill>
                  <a:srgbClr val="002060"/>
                </a:solidFill>
              </a:rPr>
              <a:t>отношения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студент -  преподаватель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1378" name="Picture 2" descr="http://studikam.ru/wp-content/uploads/2011/11/prepod-stu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643050"/>
            <a:ext cx="3619500" cy="4419600"/>
          </a:xfrm>
          <a:prstGeom prst="rect">
            <a:avLst/>
          </a:prstGeom>
          <a:noFill/>
        </p:spPr>
      </p:pic>
      <p:pic>
        <p:nvPicPr>
          <p:cNvPr id="101380" name="Picture 4" descr="http://www.fairjob.ru/postpics/2-kop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4162425" cy="333375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II. </a:t>
            </a:r>
            <a:r>
              <a:rPr lang="ru-RU" b="1" dirty="0" smtClean="0">
                <a:solidFill>
                  <a:srgbClr val="002060"/>
                </a:solidFill>
              </a:rPr>
              <a:t>Изменение </a:t>
            </a:r>
            <a:r>
              <a:rPr lang="ru-RU" b="1" dirty="0">
                <a:solidFill>
                  <a:srgbClr val="002060"/>
                </a:solidFill>
              </a:rPr>
              <a:t>отношения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студент -  преподаватель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488987047"/>
              </p:ext>
            </p:extLst>
          </p:nvPr>
        </p:nvGraphicFramePr>
        <p:xfrm>
          <a:off x="0" y="1571612"/>
          <a:ext cx="9144000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505" name="Picture 1" descr="J:\ФОТО для выставки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571612"/>
            <a:ext cx="2500354" cy="1875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http://kaznmu.kz/rus/wp-content/uploads/2010/11/20-30-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3714752"/>
            <a:ext cx="2522959" cy="1683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http://www.admin.orenburg.ru/upload/medialibrary/cd4/directDesigns_IMG00035d1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4071942"/>
            <a:ext cx="2058971" cy="1705353"/>
          </a:xfrm>
          <a:prstGeom prst="ellipse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96356" cy="71438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>Сферы  особого внимания и подразделения, обеспечивающие прорыв  в 2011-2012 учебном году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4357686" cy="59293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Центр  МАКО и НСРМО</a:t>
            </a:r>
          </a:p>
          <a:p>
            <a:r>
              <a:rPr lang="ru-RU" sz="2000" b="1" dirty="0" smtClean="0"/>
              <a:t>Стратегия дальнейшего  развития  модели образования</a:t>
            </a:r>
          </a:p>
          <a:p>
            <a:r>
              <a:rPr lang="ru-RU" sz="2000" b="1" dirty="0" smtClean="0"/>
              <a:t>Компетенции: правовая и самосовершенствование студентов  </a:t>
            </a:r>
          </a:p>
          <a:p>
            <a:r>
              <a:rPr lang="ru-RU" sz="2000" b="1" dirty="0" smtClean="0"/>
              <a:t>Стратегия компетенции преподавателя КазНМУ  </a:t>
            </a:r>
          </a:p>
          <a:p>
            <a:pPr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АСУ ВУЗ</a:t>
            </a:r>
          </a:p>
          <a:p>
            <a:r>
              <a:rPr lang="ru-RU" sz="2000" b="1" dirty="0" smtClean="0"/>
              <a:t>Полностью перевести документацию на компьютеры</a:t>
            </a:r>
          </a:p>
          <a:p>
            <a:r>
              <a:rPr lang="ru-RU" sz="2000" b="1" dirty="0" smtClean="0"/>
              <a:t>Автоматизировать  </a:t>
            </a:r>
            <a:r>
              <a:rPr lang="ru-RU" sz="2000" b="1" dirty="0" err="1" smtClean="0"/>
              <a:t>межструктурные</a:t>
            </a:r>
            <a:r>
              <a:rPr lang="ru-RU" sz="2000" b="1" dirty="0" smtClean="0"/>
              <a:t>  информационные связи </a:t>
            </a:r>
          </a:p>
          <a:p>
            <a:pPr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Офис регистратора</a:t>
            </a:r>
          </a:p>
          <a:p>
            <a:r>
              <a:rPr lang="ru-RU" sz="2000" b="1" dirty="0" smtClean="0"/>
              <a:t> Автоматизированный процесс</a:t>
            </a:r>
            <a:endParaRPr lang="en-US" sz="2000" b="1" dirty="0" smtClean="0"/>
          </a:p>
          <a:p>
            <a:r>
              <a:rPr lang="ru-RU" sz="2000" b="1" dirty="0" smtClean="0"/>
              <a:t> Проведение рубежных контролей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Человеческое развитие: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</a:t>
            </a:r>
            <a:r>
              <a:rPr lang="ru-RU" sz="2000" b="1" dirty="0" smtClean="0"/>
              <a:t>обучение 70 молодых стажеров-преподавателей, обучение и переобучение по специальным темам до 40% ППС в течении года.</a:t>
            </a:r>
          </a:p>
          <a:p>
            <a:endParaRPr lang="ru-RU" b="1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0" y="928670"/>
            <a:ext cx="4572000" cy="5929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Деканаты: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по образованию: внедрение модели университета, контроль ГОСО,  развить службу эдвайзеров, содействовать реализации образовательных программ и образовательных траекторий, вовлечение кафедр в науку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Директора УД, </a:t>
            </a:r>
            <a:r>
              <a:rPr kumimoji="0" lang="ru-RU" sz="2000" b="1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КОПы</a:t>
            </a: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Реализация новой модели через методическое, организационное руководство учебного процесса на своих направлениях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Воспитательный отдел: </a:t>
            </a: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Реализация  программы воспитательной работы университета с помощью и при содействии с деканатов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Центр практических навыков</a:t>
            </a:r>
            <a:r>
              <a:rPr kumimoji="0" lang="ru-RU" sz="2000" b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независимая оценка знания, внедрить  принципы ОСКЕ и получить статус республиканского центра независимой оценки знаний.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Создание новых отношений в коллективе и будет основным приоритетом этого учебного </a:t>
            </a:r>
            <a:r>
              <a:rPr lang="ru-RU" sz="3200" b="1" dirty="0" smtClean="0">
                <a:solidFill>
                  <a:srgbClr val="002060"/>
                </a:solidFill>
              </a:rPr>
              <a:t>года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757758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Создание службы </a:t>
            </a:r>
            <a:r>
              <a:rPr lang="ru-RU" b="1" u="sng" dirty="0" err="1" smtClean="0">
                <a:solidFill>
                  <a:srgbClr val="C00000"/>
                </a:solidFill>
              </a:rPr>
              <a:t>тьюторов</a:t>
            </a:r>
            <a:endParaRPr lang="ru-RU" b="1" u="sng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 </a:t>
            </a:r>
            <a:r>
              <a:rPr lang="ru-RU" b="1" dirty="0" err="1" smtClean="0"/>
              <a:t>Т</a:t>
            </a:r>
            <a:r>
              <a:rPr lang="ru-RU" b="1" i="1" dirty="0" err="1" smtClean="0"/>
              <a:t>ьютор</a:t>
            </a:r>
            <a:r>
              <a:rPr lang="ru-RU" b="1" dirty="0" smtClean="0"/>
              <a:t> (</a:t>
            </a:r>
            <a:r>
              <a:rPr lang="ru-RU" b="1" dirty="0" err="1" smtClean="0"/>
              <a:t>tutor</a:t>
            </a:r>
            <a:r>
              <a:rPr lang="ru-RU" b="1" dirty="0" smtClean="0"/>
              <a:t>)– понятие вбирающее в себя и функции куратора, и наставника, и учителя.</a:t>
            </a:r>
          </a:p>
          <a:p>
            <a:r>
              <a:rPr lang="ru-RU" b="1" dirty="0" smtClean="0"/>
              <a:t> На 20-30 чел. Будет один  </a:t>
            </a:r>
            <a:r>
              <a:rPr lang="ru-RU" b="1" dirty="0" err="1" smtClean="0"/>
              <a:t>тьютор</a:t>
            </a:r>
            <a:r>
              <a:rPr lang="ru-RU" b="1" dirty="0" smtClean="0"/>
              <a:t>, который в течение 2-3 лет должен быть  и воспитателем и  наставником по жизни каждого студента. </a:t>
            </a:r>
          </a:p>
          <a:p>
            <a:r>
              <a:rPr lang="ru-RU" b="1" dirty="0" smtClean="0"/>
              <a:t> Выбор </a:t>
            </a:r>
            <a:r>
              <a:rPr lang="ru-RU" b="1" dirty="0" err="1" smtClean="0"/>
              <a:t>тьютора</a:t>
            </a:r>
            <a:r>
              <a:rPr lang="ru-RU" b="1" dirty="0" smtClean="0"/>
              <a:t> на основании критериев. </a:t>
            </a:r>
          </a:p>
          <a:p>
            <a:r>
              <a:rPr lang="ru-RU" b="1" dirty="0" smtClean="0"/>
              <a:t>Ему будет назначена дополнительная зарплата , определенные льготы и преференции.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va.udmurt.ru/city/election/vyb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857628"/>
            <a:ext cx="5286412" cy="30003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Создание новых отношений в коллективе и будет основным приоритетом этого учебного </a:t>
            </a:r>
            <a:r>
              <a:rPr lang="ru-RU" sz="3200" b="1" dirty="0" smtClean="0">
                <a:solidFill>
                  <a:srgbClr val="002060"/>
                </a:solidFill>
              </a:rPr>
              <a:t>года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89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Согласно внутреннему распорядку осенью будут </a:t>
            </a:r>
            <a:r>
              <a:rPr lang="ru-RU" b="1" i="1" dirty="0" smtClean="0"/>
              <a:t>выборы (перевыборы) деканов.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Как правило,  эти выборы прямые, открытые, студенты и ППС голосуют не за личности, а за их программы.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23851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34076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III. </a:t>
            </a:r>
            <a:r>
              <a:rPr lang="ru-RU" b="1" dirty="0" smtClean="0">
                <a:solidFill>
                  <a:srgbClr val="002060"/>
                </a:solidFill>
              </a:rPr>
              <a:t>Интеграция </a:t>
            </a:r>
            <a:r>
              <a:rPr lang="ru-RU" b="1" dirty="0">
                <a:solidFill>
                  <a:srgbClr val="002060"/>
                </a:solidFill>
              </a:rPr>
              <a:t>образования, практики и </a:t>
            </a:r>
            <a:r>
              <a:rPr lang="ru-RU" b="1" dirty="0" smtClean="0">
                <a:solidFill>
                  <a:srgbClr val="002060"/>
                </a:solidFill>
              </a:rPr>
              <a:t>науки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824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/>
              <a:t>Наука должна быть впереди практики и образования. </a:t>
            </a:r>
          </a:p>
          <a:p>
            <a:r>
              <a:rPr lang="ru-RU" b="1" dirty="0"/>
              <a:t>О</a:t>
            </a:r>
            <a:r>
              <a:rPr lang="ru-RU" b="1" dirty="0" smtClean="0"/>
              <a:t>бучение через исследование.  </a:t>
            </a:r>
          </a:p>
          <a:p>
            <a:r>
              <a:rPr lang="ru-RU" b="1" dirty="0" smtClean="0"/>
              <a:t>Критический подход к проблемам современной медицины.</a:t>
            </a:r>
          </a:p>
          <a:p>
            <a:r>
              <a:rPr lang="ru-RU" b="1" dirty="0" smtClean="0"/>
              <a:t>Использование принципов доказательной медицины.</a:t>
            </a:r>
          </a:p>
          <a:p>
            <a:r>
              <a:rPr lang="ru-RU" b="1" dirty="0" smtClean="0"/>
              <a:t>Приобщение к мировой медицинской науке.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34076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III. </a:t>
            </a:r>
            <a:r>
              <a:rPr lang="ru-RU" b="1" dirty="0" smtClean="0">
                <a:solidFill>
                  <a:srgbClr val="002060"/>
                </a:solidFill>
              </a:rPr>
              <a:t>Интеграция </a:t>
            </a:r>
            <a:r>
              <a:rPr lang="ru-RU" b="1" dirty="0">
                <a:solidFill>
                  <a:srgbClr val="002060"/>
                </a:solidFill>
              </a:rPr>
              <a:t>образования, практики и </a:t>
            </a:r>
            <a:r>
              <a:rPr lang="ru-RU" b="1" dirty="0" smtClean="0">
                <a:solidFill>
                  <a:srgbClr val="002060"/>
                </a:solidFill>
              </a:rPr>
              <a:t>науки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1484784"/>
            <a:ext cx="7416824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Задача года</a:t>
            </a:r>
            <a:endParaRPr lang="ru-RU" sz="4000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620033" y="2564904"/>
            <a:ext cx="3960440" cy="3888432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3 курс -  30%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5 </a:t>
            </a:r>
            <a:r>
              <a:rPr lang="ru-RU" sz="2800" b="1" dirty="0" smtClean="0"/>
              <a:t>курса – 50%</a:t>
            </a:r>
            <a:endParaRPr lang="ru-RU" sz="2800" b="1" dirty="0"/>
          </a:p>
          <a:p>
            <a:pPr algn="ctr"/>
            <a:r>
              <a:rPr lang="ru-RU" sz="2800" b="1" dirty="0" smtClean="0"/>
              <a:t>  </a:t>
            </a:r>
            <a:r>
              <a:rPr lang="ru-RU" sz="2800" b="1" dirty="0"/>
              <a:t>6 и 7 </a:t>
            </a:r>
            <a:r>
              <a:rPr lang="ru-RU" sz="2800" b="1" dirty="0" smtClean="0"/>
              <a:t>курсы – 100% студентов  </a:t>
            </a:r>
            <a:endParaRPr lang="ru-RU" sz="2800" b="1" dirty="0"/>
          </a:p>
          <a:p>
            <a:pPr algn="ctr"/>
            <a:r>
              <a:rPr lang="ru-RU" sz="2800" b="1" dirty="0"/>
              <a:t>должны быть вовлечены в </a:t>
            </a:r>
            <a:r>
              <a:rPr lang="ru-RU" sz="2800" b="1" dirty="0" smtClean="0"/>
              <a:t>науку </a:t>
            </a:r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5004048" y="2564904"/>
            <a:ext cx="3816424" cy="3888432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Диплом </a:t>
            </a:r>
          </a:p>
          <a:p>
            <a:pPr algn="ctr"/>
            <a:r>
              <a:rPr lang="ru-RU" sz="2800" b="1" dirty="0" smtClean="0"/>
              <a:t>не </a:t>
            </a:r>
            <a:r>
              <a:rPr lang="ru-RU" sz="2800" b="1" dirty="0"/>
              <a:t>выдавать на 7 курсе, если не будет у студента, хотя бы 1 опубликованной статьи. </a:t>
            </a:r>
          </a:p>
          <a:p>
            <a:pPr algn="ctr"/>
            <a:r>
              <a:rPr lang="ru-RU" sz="2800" b="1" dirty="0"/>
              <a:t> </a:t>
            </a:r>
          </a:p>
          <a:p>
            <a:pPr algn="ctr"/>
            <a:endParaRPr lang="ru-RU" sz="28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63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69374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Шестиугольник 13"/>
          <p:cNvSpPr/>
          <p:nvPr/>
        </p:nvSpPr>
        <p:spPr>
          <a:xfrm rot="1910749">
            <a:off x="2519236" y="2671301"/>
            <a:ext cx="3978411" cy="3388954"/>
          </a:xfrm>
          <a:prstGeom prst="hexagon">
            <a:avLst>
              <a:gd name="adj" fmla="val 31109"/>
              <a:gd name="vf" fmla="val 115470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05273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III. </a:t>
            </a:r>
            <a:r>
              <a:rPr lang="ru-RU" b="1" dirty="0" smtClean="0">
                <a:solidFill>
                  <a:srgbClr val="002060"/>
                </a:solidFill>
              </a:rPr>
              <a:t>Интеграция </a:t>
            </a:r>
            <a:r>
              <a:rPr lang="ru-RU" b="1" dirty="0">
                <a:solidFill>
                  <a:srgbClr val="002060"/>
                </a:solidFill>
              </a:rPr>
              <a:t>образования, практики и </a:t>
            </a:r>
            <a:r>
              <a:rPr lang="ru-RU" b="1" dirty="0" smtClean="0">
                <a:solidFill>
                  <a:srgbClr val="002060"/>
                </a:solidFill>
              </a:rPr>
              <a:t>науки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3482" y="1156713"/>
            <a:ext cx="8784976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Функции преподавателя разделить на </a:t>
            </a:r>
            <a:r>
              <a:rPr lang="ru-RU" sz="3200" b="1" dirty="0" smtClean="0"/>
              <a:t>6  </a:t>
            </a:r>
            <a:r>
              <a:rPr lang="ru-RU" sz="3200" b="1" dirty="0"/>
              <a:t>частей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3482" y="3391660"/>
            <a:ext cx="2952354" cy="9741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Методическая </a:t>
            </a:r>
            <a:r>
              <a:rPr lang="ru-RU" sz="2400" b="1" dirty="0"/>
              <a:t>работа – 15-20</a:t>
            </a:r>
            <a:r>
              <a:rPr lang="ru-RU" sz="2400" b="1" dirty="0" smtClean="0"/>
              <a:t>%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5303124"/>
            <a:ext cx="2916324" cy="7162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Наука </a:t>
            </a:r>
            <a:r>
              <a:rPr lang="ru-RU" sz="2400" b="1" dirty="0"/>
              <a:t>– 15-20</a:t>
            </a:r>
            <a:r>
              <a:rPr lang="ru-RU" sz="2400" b="1" dirty="0" smtClean="0"/>
              <a:t>%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88098" y="4221088"/>
            <a:ext cx="3240360" cy="11466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Клиническая работа </a:t>
            </a:r>
            <a:r>
              <a:rPr lang="ru-RU" sz="2400" b="1" dirty="0"/>
              <a:t>– до 10%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72100" y="2321858"/>
            <a:ext cx="3240360" cy="12054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Воспитательная </a:t>
            </a:r>
            <a:r>
              <a:rPr lang="ru-RU" sz="2400" b="1" dirty="0"/>
              <a:t>работа </a:t>
            </a:r>
            <a:r>
              <a:rPr lang="ru-RU" sz="2400" b="1" dirty="0" smtClean="0"/>
              <a:t>–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до 10%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39506" y="5661246"/>
            <a:ext cx="3240360" cy="10762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Развитие </a:t>
            </a:r>
            <a:r>
              <a:rPr lang="ru-RU" sz="2400" b="1" dirty="0"/>
              <a:t>социальных сетей -  5</a:t>
            </a:r>
            <a:r>
              <a:rPr lang="ru-RU" sz="2400" b="1" dirty="0" smtClean="0"/>
              <a:t>%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75656" y="2060848"/>
            <a:ext cx="3240360" cy="9707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Учебная  работа</a:t>
            </a:r>
          </a:p>
          <a:p>
            <a:pPr algn="ctr"/>
            <a:r>
              <a:rPr lang="ru-RU" sz="2400" b="1" dirty="0" smtClean="0"/>
              <a:t>45-50</a:t>
            </a:r>
            <a:r>
              <a:rPr lang="ru-RU" sz="2400" b="1" dirty="0"/>
              <a:t>%</a:t>
            </a:r>
          </a:p>
        </p:txBody>
      </p:sp>
      <p:sp>
        <p:nvSpPr>
          <p:cNvPr id="16390" name="AutoShape 6" descr="data:image/jpeg;base64,/9j/4AAQSkZJRgABAQAAAQABAAD/2wCEAAkGBhQSEBQUExMWFBUUFRQYFxUXGBUUFBYXGBUVFBcYFBccGyYeFxkkGhQXHy8gIycpLSwvFR4xNTAqNSYsLCkBCQoKDgwOGg8PGiwkHyQsLCwsLC0qLCwqLCwsLCosKiwpLywsLCwqLCwsKSwsKSwsLCwsLCwsLCwsLCwsLCksLP/AABEIAM8A8wMBIgACEQEDEQH/xAAcAAEAAgMBAQEAAAAAAAAAAAAABgcBBAUDAgj/xABCEAABAwIDBAcEBwcEAgMAAAABAAIDBBEFEiEGMUFRBxMiYXGBkTJCUqEUI2JyscHRM1OCkqLC4SRDsvGz8CVz0v/EABsBAQACAwEBAAAAAAAAAAAAAAADBQIEBgEH/8QAMhEAAgIBAgQEBAYCAwEAAAAAAAECAxEEIQUSMUETIlFhMnGRoTNCgbHB8BThNFLRI//aAAwDAQACEQMRAD8AvFERAEREAREQBERAEREAREQBERAEREAREQBERAEWCVyMa2qp6T9tKGu3hgu55H3Rr5nRexi5PEVlnjkorLOwigzel6jzWyzAfFkFvTNdSnCMchqWZ4ZGvHG28Hk4HUHxCknTZWsyi0YRthJ4TOgiIoiQIiIAiIgCIiAIiIAiIgCIiAIiIAiIgCIiAIiIAiIgCIiALBKyuTtPjQpaWSY6los0c3nRo9T6ArKMXJqK6s8k1FZZG9v9vfo31EBBmI7Tt4iB3acX21A4byqhnmc9xc5xc5xuXE3JPMnivuomc97nvJc5xJcTvJJuSV5FdTptNGiOF17sobrpWyy+h8kLubF4u+nrYXNJAe9rHjgWucG6+BN/JcQrdwCPNV045zRf+RqmtSdck/RkcG1JNH6NCysNKzdccdGEREAREQBERAEREAREQBERAEREAREQBERAEREAREQBERAFWnTDiH7CEHfmkd5dhv4uVlqm+lafNX2+CKMepc781v8AD48169tzU1ksVMhZWF9FfK6YpDFluYVWdTNHLlzdW9rgL2vlN961bIvHFSWGYczTyiwp+meQbqVvnIT/AGhfeE9MznzMZLTtDHuDS5rjdtyBexGtrqtqo2He78P8/kpT0bbFvqp2TvaRBE4Ouf8Ace03DW8xfee63Fc9qqqq5YiXOnssmsyLyCysBZVYWAREQBERAEREARFglALoSo9tRtnDRts45pSOzE0jMeRd8Le8+QKqbaDbyqqSQ6Qxs/dxktFvtHe7zKgsvjDbuWmj4XdqlzLaPq/49S6qvaGniNpJ4mHk6RjT6ErXj2wo3Gwq6cnl1rP1VEYVgk9S60ELn83AWaPvPOg9VJoeiupI7ckLO7tP/BtlHG6yW6ib1vDNJTtZduXLDUNeLtcHDmCCPUL0uqai6PquA5oKhjXfYdJET8rHzXZw/betpCG18JfHe3XNAzDhclvYeP5T4qVWP8ywV89DF/gWKft0f0LNRaOFYzFUMzxPDxxtvad9nDeDZbylTz0K5pxeH1CIi9PAiIgCIsEoBdUr0nD/AORk+5H/AMR+hVl7R7ZwUgIc7NJb9m22bxcdzB3nyBVSY/iM1bK+oMRAaGhxa1xaxuuXMeG/ebeAVrw6uUZ88tlj+4K7W2RceVbs4mVCsrZw/CpZ3ZYY3SO+yLgeJ3DzXQNqKzJlPvLZI1Fs4fhss7ssMTpXcmi4He87mjxVkbM9FLW2fVkPPCJp7A++73vAaeKm880VNCXENjjYNzQGjwAHFVGo4ivgp39ywo0P5rNvYr7ZvojAIlrnB539U09n+N/HwFh3qYz7U0lOAwPb2RYMjGYNA4WboFA9oNrpalxAJZFwYNLj7Z4+G5cLMsKuHufmuf6IznrFDy1ItKLpCpSbEvb3lunyJXfo61krQ5jmuaeLTcf9qj8y7uxuKviqmNBu2Vwa5vA33HxB/Neajh0Ywcq309T2nWyckpotpFgLKpS1CIiAIiwUBhxVdbc9JXVONNSEGXc+TQtj7m83fId/Dc6TtsjSwiGE2mlG8b42bi4cnHUDwJ4KnqOPsucVpai/l8sTpuD8KV2Lrlt2Xr7v2PqsqySSXFznG7nOJLnE7yTxUp6P9gzWnrp7inadBuMpG8A8GjifIcVFsEwt1XVRQN0MjgCeTdS53k0Er9ENpmQQsijGVrGhrRyA3KLT1cz5pFhxriDoiqqtm/svY8BkiYI4mhjGiwa0AALnV+JMibnle1jebja/gN5XljeLNp4XSv1toG8XOO4D/wB3XVN43jj55C+R2Z3Ae60cmjgFtW3qvZdSh4fwyWszOTxH17t+xYs/SPSg6CV/e1gA/qcF90231JJo5zmX/eMIb5kXHqqidOV8fSO9ay1My7lwXTJYTa98lzHBwCJ6GQRScC0h0LxvyvA0LTyG691J9nNpxUXjkb1VRGO3EeXxxn3mHn6qhMJx+WnfmieW8xva7uc3c5WHhWOR14aWnqKuLtMcNbc8vxRn3mnmpq7Yvps/T/wq9ZoJ1rzPmj2l3Xz9UWqCsrjbO4517SHtDJoyGyx8AbXDm82OGoPlvBXZW0nkopRcXhhF8F9lD9oekGOO7YLSOG+Q/sm+fvn7unepqqZ2y5YLJDZbGtZkyUYniccDM8rwxo4nj3Abye4KttpukuSS7KcGNvxadaRz5Rjv3+CiuIYvNVSA5nyOccrXWu4k+7DGN3l4qd7IdGoZaWqALt4h9poPOY/7ju72R3qw8OnSrM/NL7f7NLxLdQ8R2icDZXYWWsIllJZETfNrmk5mMH/yO8gd4tbD8LjhiEcbA1g4DjfeXX1cTxJ3rba2yytC66drzJm5XVGtYRyX7K0hdmNNCTe9+rZv9F0YKVrBZjQ0cmgNHoF6oonJvqzNRS6Iwqt292g66cwtP1cRseTn7ifLUeqn20uKfR6WSTiG2b946N+Zv5KlC/iT5q04bSpSdj7dCv19uEoLuemZMy8267v8eq85Klo3uHgNT8lelSbGZSvo6wvrKgyn2YR/W4ED0Fz6KBSYnyHqu7sv0hy0YLOrZJG52YjVj72A0drwA0IWtqlOVbjX1ZPQ4RmnPoXgFlRzZbbiCuu1mZkjRcxuAvbddpGhFyPXcpGuYlCUHyyWGX8ZKSygiIsTILzmlDWlx0ABJ8ALleij+29f1VI7W2ctZ66n5ArGT5VklprdtkYLu8FV4811TUyTP946Dk0aNHkAuFUx5YPvOJXdq6wZHW5FcjGGWgj7wqaW7yfS6VyRUUtlsSboTw7NUzzEfs4w0dxkJJ+TPmrQxF+qhPQhH/pqh3EzgekbT/cVMq49oq1oWK0cFxWbnq5e230Kx6TMSJkEYOkbQT992vybb1VdF1ypft4680p5zOH8oDfyUVw+jM0rIxve5rfU2VdN802dlpoxp0sIrpjL/cnPR90fsqIxVVQJiJ+riuR1ltC55GuS9xYb/wAbEZh0LRlbDE1o3AMYB+C23U7Yo44mCzY2NaB3NAH5LxBVlCtRWDhtVrLL7HJt47L0I9jPR/SzgkRiJ/B8YDde9vsu9PNVpi+CT4fMMx43jlbexty5OHI/MK8WtWpjGER1ETopBdrh5g8CDwIWM6VLp1NrR8SsofLZvH0f8EW2b2jNQ1s7LCpgFntGnWRne3wO8fC4KwDjrDE17DnzAFoHfoL8tdLKotltl5YMRka5+VsDM5cP91jjlaB4635ZVLqitA3dlo5ad69pba8xDxGFcbMVPKayvbPb+/Ij+022kkvZkdYHdBHex/8Asdvd4bu5cLC8JnrpcjG5iLXG6GIc5Dz7hqV3WbIsqJ+sa4xxOcTI62pG8tiPM+Fh8lO6CuhpoxFTQ2aPK54l28uceZV3ZrYxhyUrCOehpG5c1jyeuy2xkVGM37SYizpXDX7rB7je4b+JKkKrrGtvauOR8YjgZkJGdxc6/eBcKOVW2NVJ7VW/whaGD+YD81hDh91i55NLPqzOWsqh5Umy5pJg0XcQ0cyQB6lcer21o4zZ1TGTyYesPowGyp5uad9mxyVD/tGSd3mBe3mVIsO2DrZBqGU7ftEB38rLn1cFk9JRX+JZ9DFai2fwQ+pKqrpLhH7OKZ/e4Nib6vIPyXFqulKUmzGRMvuHbmcfADIL+ZXUw/osgaQZpJJjyH1bfkS7+pSagwaCnH1UUcfe1oDj4u3nzKidmmh8EG/mSKF8vilj5FeVcWJVzLOikLPaAfkp2kjdp7Z387KFYl10D8kkXUu5Fuvk517+IKvSq2mpYtH1ETTyL239BqtN+0lBOMjpoJAfdeW2P82inq1dkF+H5fZYIbNNXL8+/uyhpZ3O9pxPibr4V51HRzQS69SG34xue0eQBy/Jao6JaK97S+HWf4uthcSr7pkH+DZ2aKWW1h+FyzuywxukdyaL+p3DzV30nR3Qx7qdriPjLn/Imy71PRsjblY1rG8mgNHoFFZxNY8kfqSQ0D/M/oQ/o+2GNHmllIMz25bDVrG3BIvxcSBc7tPFTUJZZVTZZKyTlIsq61XHliERFgZhV70vVFoqdvOR7j/Cy396sJVr0zDs0x+1KPUR/oorvgZYcN/5UPn/AAytpKkkEX3rfxmP/TRHuXMbGu3UDPRA/CSFVYO/T3XzJh0ISf6aobymafWNo/tUzrx2iq36FK3LUVER99jHj+Bxaf8AmFZuJM1urSh5gjguKw5dXP33+xT23VPrKeU8h9TmHyK4Gxbw3EKYnd1rR66D8VONuKK5lHxNZIPTqz/xCrOF5YcwNi1wI7iDf8lXyXLYdbTLxdIsd1j7H6OxA6qIbYY66mhJbvdoDyUpZVieCGYbpI2u05ka/O6iG3uGmSmJbvbqrKxvkbRxmjhH/JjGzpncraDaCVsnWNke1175g43VrbK7YMqae8hAlbcOFrB/It/PkfFUvLCRvCkWyeMN+lU7S1wPaYGjVhLjcAttmtx0O8BaWnm092dNxbSxlVzRjuu5PcXimlImjZbKHC1vbbvylx3m9iD3d91FcMrTUE9ZKyOzhkDLSus0jMXNvawtax5lTqTFXOaL7rDS1gDbW48+KjuKRsLm9W6OORp35W5rGxy3tcbgrWqiVs+WJxs9TXTXma+RJHVmbdlLb6Fu6x3eVuC9IYXHQNJ8AVH8Ex6opGlohD2FxdzIJ32IOg42spDS9I8f+7E+PvtmH5FTy0V0e2fkaq1lEntL6mrVdH7qiXrHvEdwL9kPebC2hJsNLDyXWoej6kjtmaZTzkcT/SLN+S36Hammm9iZt9NHdg+jrLqX0vvHco52WpcsmySMa3vHB508DY25WNa1vBrQGj0C9A4r5e63yN+Girza3pAJJipjpqDJ+OTn4r2jTzvlyxFt0aVmR3dpdvYqXsM+sltqB7LfvHn3Ks8Y2pqKknrJDl+BvZYPIb/Nc51z3rGVdLp9FVT2y/Uob9VO32R5gLBC9CF8kLeNUlvR3tM+GoZA5xMUpyhp1DHH2S3kCdCO+6uAKkNiMKdNWxZRpG5sjjwAab/MgDzV3hcxxSMFd5fTcvuHuTr3/QyiIqssAiIgCIiAKBdMFNekif8ABML+DmOH42U9XA24w7rqCoYNSGZ2+LCHj1y281hNc0WjZ0tnh3Ql6NFCyTrs7Pvzwys/iCjzRe638GrhFM3kdD5qpPoKeVsb+xuIfRsThcTZrnGN3g8ZRf8Aiyq9q9l2gr8+7Q0eSQkacQf0V27G42Kyijf72XK8cnjQ/MX8wtzSy6xOb49RvG5d9n/Bwdrab6tsnwktd9ySwv5ODfVU7jFH1cjh3q/8Qow9rmPHZcC0+BFtFT+0mGOBc13txHKT8Q91w7iLH/pY6qOHzGxwPUKdbpfVbr5Ew6IseEtPJSPPbiu+O/Fjj2gPBx/rClc8AIIIuN1lQuE4pJSzsmjNnxuv3Ebi09xBsr6wjF4q6Bs8J36PZ7zHcWu/XjvU2ns5lysrOL6N02+LHo/syttp9jZGuLoIy9h1yt1e09w4jwTYDYqY1kdRLG6KOElwzjKXvsQ0NB1sCb33aWVmmNejNFkqIqXMQy4rdKnwpfLPc4WN4Zdxc0lp7vz5qntrcXvUPBaWyMOUuaey4C1i5ttDbkeAV9VTmhpc7QAEk9w3r87Y9MJppZAPbe4jwJNvyWc75VNOLwyPQ6KOq5lNZSX3JPgGCVU07IYqoNdJG57S/OB2cpLdL62dfdwUpdsbjDNM0Ew+/wD/AKaFr7PwmGvw0/EXMP8AFTu/QK42hbsdbd/2Km3RVbeX1/dlM1Gz+Ij9ph4f3xvZf0DvyWq7FamjGZ0dZSi9r69XfwcMp3K8bLyqKRkjS17Q9p3tcAQfIqda+fSaTRqvQwW8W0ykq3pGlmiMTqi7TvvHkc4cnFl9PJcltU125zT4OH4Gx+StnFOi6hluREYyeLCQL+BuFSW0mByUVQ6CVuo1a4Xyvadzm3vofkQQrLTa2v4YLBp36WfWbydhYIUbimaPee3wAP4OC2WVlt1QfBzD/lby1UTTdD7HZLV0MC2dlq5MsY0HtPPsNHeeJ7uKixxlzeLX+Tm/kFfuwuJ089Gw07QxoFnM95r+ObiTxvxWtq9d4cP/AJrf9jY02l55ed7G7s7s5HSRZIxcn2nn2nHmeQ7uC66wAsrmZScnzSe5exiorCCIi8MgiIgCIiAL5cF9LCA/OG1WFGkq5oeDX3Z3sd2mH0NvIrhPmVw9MmzeeFtUwdqLsSczGT2XfwuP9fcqUJVbbDlkdtw/VeNSn3WxMWT/AEimB99gsV1ujXaT6LVGJ5tHMRbufw9Rp4gKGYDiHVvsdx0I7l0sTpbHM3cdQR66KGMnCWSxupjqaHW+5f1bFcBw3FQzbDATMzrYxeWMG7f3jN5b94bx5jivTo+2zFRF1Mp+saNe/k4ePHvUlqYbFWj5bInCJ26K/wBGv79z8/4hSA9pu4r02d2lmoZushO/R7Dqx45OH4HeFYG2GxxcXT047RuZIh732mfa5jj4quKinBJ4EbwdDdV0oSqkdpTqaddV+6LfwbpCpKpozO6iTix+6/2XbiPRdibEomjMZGAc8zf1X5+dFZfDiTvJUy1TS3RV2cCrcswk0vTqT/brb1srDBTm4Oj3jcR8Led+JUFw+iM00cQ3yPa31IufS68QxTzo22eOY1Txo0Fsd+J3OcO4C7fM8lgnK2e5s2Rq4dpmof7bZ3sTAGJ4a0fvyfIMI/NWm1VJSS9ftDTtGoga9x8erd+rfVW2FvxeWzlL48sYJ9cZ+rZlERZmqFHNtdjY8QgLHWbI25iktq08jzaeI8DwCkaL1NxeUeNJrDPytiuEy00zoZmFj2HUcLcC08WngVpr9JbZbFQ4hFleMsjQerlA7Te4/E08R6WOqoXaPZWehkyTssCey8XMbx9l3PuOoVpTerNn1K62pwfschd7Y/auSgnEjLlhsJGcHD9RwK4QCyAp2k1hkK23R+pcIxaOohZLE7Mx4uD+R5ELdVSdB+JOzTwG5YA2Qdzr5T66fyq21T2w5JNFpVLmjkIiKMkCIiAIiIAiIgPKqpmyMcx4DmuBa4HcQRYg+RX5t242Vfh9W6M3Mbu1E8+83v8AtDcfXiv0uuBthsnHiFO6J+jhrHJvLH8D3jgRxHkorK+dG7o9U9PP2fU/NrW8V28PrQW5HbuB5LnYlhctJO6CduV7PRw4OaeLTzXm02WhKHY6+nUpYkuh1mPfDIHxmzmnQ/keYVq7KbaMqWBr+y8bweH6hVJBWZhZ3kV9sLmODmEgg6EJVa63h9Br9BXrYc0fi7P+GXtIxR/GtkIKi7nNyvt7bdD4nmo/s/0gkWZN6/qplTYtHILtcD5qwTjYvU42dd2knvmLK0r+j+qYTkDZRwykB3mHW+RXOGyFWTb6M+/flA9S6yuLMF8ukCjemgb0eMahLG30K+wPo2dmDqpwDRr1TDcnue/gO4eoUtxjEWUsBNg1rG2a0aDTc0D8lnFcfigaS9wHdxPgFWeN41LXTNa1psXARxje5xNhfvN/JetxqW3Uxqjdr7Oax+VdX2RM+hugdJPVVj95+rB73ESPt4AR+qtgLi7JYAKOkjhFiWi7yPee7Vx9dB3ALshSVxxE0tVarbXJdOi+S6GURFmawREQBa1dh8czCyVjZGO3tcA4HyK2UQFZY90JwvJdSymE/A+8kfkb5h81GT0MVodbNAR8Wd1vTJf5K87JZTx1FkdskMqIN5ItsJsQ3D4nDNnlkIL3gWFhezWjflFzv33UpRFDKTk8slUVFYQREXh6EREAREQBERACvh0gSQrk11SQgOdtpspT4hFlk7Mjb9XKAMzD/c08Wn5KiMawSail6udvPLINY5Bza78jqFb+KYs4XULx3GDI0se3M08CLjx8VHOCkbmn1cqduxCLr3irbaH1XlV0uQXZcdx19FoirHG4WtKr1LujiKW8X+h2hI0r1hqHs1Y8jwK4Aq7bj816NxkDeofCnHdFj/nUWx5bESqPaqqbuk9RdYm2pqnaGUjwACj8WJ5vZa8+X6rr4dhL5iLuawd5zO9BYfNZpXM1JvhsPNhfc1JHOe4Zi57ybAavcSdwA3k9ytzo32ANPapqG2mI+rjOvVA6XPDORp3Dx019kcAgpiHMZmk/eP1d/Dwb5Kf0kpIWxVTyvMupVa3iXix8KpYibiysBZWwU4REQBERAEREAREQBERAEREAREQBERAEREB8uC06ijzLeRARqs2fDlFcQ2Xu45QrHnPALUNKF4ZpFV1OwuY3IWo7o/7lbv0Mclg0Y5LwzSRUB6OhxaPRfbOj1o90eitxuHA8F7sw1o4Jg9c4oqiDYb7K61Jsll90qxhTAcF9dSOSYMPE9iJUOHGPdcfh6KRUVUNzhbv4f4W2YQeC8X0Y4aJjB7zRl1N0LK0YJC02O78FuhZEbWDKIiHgREQBERAEREAREQBERAEREAREQBERAFgrKwUB8ZVjIvRLIennkQRL7svpBk+Q1CslYsh4ebrrzLFsWTKhlk1urX20le2RYLF4M5PhzAQsxHgvoBZsvTw+kREPAiIgCIiAIiIAiIgCIiAIiIAiIgP/2Q==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data:image/jpeg;base64,/9j/4AAQSkZJRgABAQAAAQABAAD/2wCEAAkGBhQSEBQUExMWFBUUFRQYFxUXGBUUFBYXGBUVFBcYFBccGyYeFxkkGhQXHy8gIycpLSwvFR4xNTAqNSYsLCkBCQoKDgwOGg8PGiwkHyQsLCwsLC0qLCwqLCwsLCosKiwpLywsLCwqLCwsKSwsKSwsLCwsLCwsLCwsLCwsLCksLP/AABEIAM8A8wMBIgACEQEDEQH/xAAcAAEAAgMBAQEAAAAAAAAAAAAABgcBBAUDAgj/xABCEAABAwIDBAcEBwcEAgMAAAABAAIDBBEFEiEGMUFRBxMiYXGBkTJCUqEUI2JyscHRM1OCkqLC4SRDsvGz8CVz0v/EABsBAQACAwEBAAAAAAAAAAAAAAADBQIEBgEH/8QAMhEAAgIBAgQEBAYCAwEAAAAAAAECAxEEIQUSMUETIlFhMnGRoTNCgbHB8BThNFLRI//aAAwDAQACEQMRAD8AvFERAEREAREQBERAEREAREQBERAEREAREQBERAEWCVyMa2qp6T9tKGu3hgu55H3Rr5nRexi5PEVlnjkorLOwigzel6jzWyzAfFkFvTNdSnCMchqWZ4ZGvHG28Hk4HUHxCknTZWsyi0YRthJ4TOgiIoiQIiIAiIgCIiAIiIAiIgCIiAIiIAiIgCIiAIiIAiIgCIiALBKyuTtPjQpaWSY6los0c3nRo9T6ArKMXJqK6s8k1FZZG9v9vfo31EBBmI7Tt4iB3acX21A4byqhnmc9xc5xc5xuXE3JPMnivuomc97nvJc5xJcTvJJuSV5FdTptNGiOF17sobrpWyy+h8kLubF4u+nrYXNJAe9rHjgWucG6+BN/JcQrdwCPNV045zRf+RqmtSdck/RkcG1JNH6NCysNKzdccdGEREAREQBERAEREAREQBERAEREAREQBERAEREAREQBERAFWnTDiH7CEHfmkd5dhv4uVlqm+lafNX2+CKMepc781v8AD48169tzU1ksVMhZWF9FfK6YpDFluYVWdTNHLlzdW9rgL2vlN961bIvHFSWGYczTyiwp+meQbqVvnIT/AGhfeE9MznzMZLTtDHuDS5rjdtyBexGtrqtqo2He78P8/kpT0bbFvqp2TvaRBE4Ouf8Ace03DW8xfee63Fc9qqqq5YiXOnssmsyLyCysBZVYWAREQBERAEREARFglALoSo9tRtnDRts45pSOzE0jMeRd8Le8+QKqbaDbyqqSQ6Qxs/dxktFvtHe7zKgsvjDbuWmj4XdqlzLaPq/49S6qvaGniNpJ4mHk6RjT6ErXj2wo3Gwq6cnl1rP1VEYVgk9S60ELn83AWaPvPOg9VJoeiupI7ckLO7tP/BtlHG6yW6ib1vDNJTtZduXLDUNeLtcHDmCCPUL0uqai6PquA5oKhjXfYdJET8rHzXZw/betpCG18JfHe3XNAzDhclvYeP5T4qVWP8ywV89DF/gWKft0f0LNRaOFYzFUMzxPDxxtvad9nDeDZbylTz0K5pxeH1CIi9PAiIgCIsEoBdUr0nD/AORk+5H/AMR+hVl7R7ZwUgIc7NJb9m22bxcdzB3nyBVSY/iM1bK+oMRAaGhxa1xaxuuXMeG/ebeAVrw6uUZ88tlj+4K7W2RceVbs4mVCsrZw/CpZ3ZYY3SO+yLgeJ3DzXQNqKzJlPvLZI1Fs4fhss7ssMTpXcmi4He87mjxVkbM9FLW2fVkPPCJp7A++73vAaeKm880VNCXENjjYNzQGjwAHFVGo4ivgp39ywo0P5rNvYr7ZvojAIlrnB539U09n+N/HwFh3qYz7U0lOAwPb2RYMjGYNA4WboFA9oNrpalxAJZFwYNLj7Z4+G5cLMsKuHufmuf6IznrFDy1ItKLpCpSbEvb3lunyJXfo61krQ5jmuaeLTcf9qj8y7uxuKviqmNBu2Vwa5vA33HxB/Neajh0Ywcq309T2nWyckpotpFgLKpS1CIiAIiwUBhxVdbc9JXVONNSEGXc+TQtj7m83fId/Dc6TtsjSwiGE2mlG8b42bi4cnHUDwJ4KnqOPsucVpai/l8sTpuD8KV2Lrlt2Xr7v2PqsqySSXFznG7nOJLnE7yTxUp6P9gzWnrp7inadBuMpG8A8GjifIcVFsEwt1XVRQN0MjgCeTdS53k0Er9ENpmQQsijGVrGhrRyA3KLT1cz5pFhxriDoiqqtm/svY8BkiYI4mhjGiwa0AALnV+JMibnle1jebja/gN5XljeLNp4XSv1toG8XOO4D/wB3XVN43jj55C+R2Z3Ae60cmjgFtW3qvZdSh4fwyWszOTxH17t+xYs/SPSg6CV/e1gA/qcF90231JJo5zmX/eMIb5kXHqqidOV8fSO9ay1My7lwXTJYTa98lzHBwCJ6GQRScC0h0LxvyvA0LTyG691J9nNpxUXjkb1VRGO3EeXxxn3mHn6qhMJx+WnfmieW8xva7uc3c5WHhWOR14aWnqKuLtMcNbc8vxRn3mnmpq7Yvps/T/wq9ZoJ1rzPmj2l3Xz9UWqCsrjbO4517SHtDJoyGyx8AbXDm82OGoPlvBXZW0nkopRcXhhF8F9lD9oekGOO7YLSOG+Q/sm+fvn7unepqqZ2y5YLJDZbGtZkyUYniccDM8rwxo4nj3Abye4KttpukuSS7KcGNvxadaRz5Rjv3+CiuIYvNVSA5nyOccrXWu4k+7DGN3l4qd7IdGoZaWqALt4h9poPOY/7ju72R3qw8OnSrM/NL7f7NLxLdQ8R2icDZXYWWsIllJZETfNrmk5mMH/yO8gd4tbD8LjhiEcbA1g4DjfeXX1cTxJ3rba2yytC66drzJm5XVGtYRyX7K0hdmNNCTe9+rZv9F0YKVrBZjQ0cmgNHoF6oonJvqzNRS6Iwqt292g66cwtP1cRseTn7ifLUeqn20uKfR6WSTiG2b946N+Zv5KlC/iT5q04bSpSdj7dCv19uEoLuemZMy8267v8eq85Klo3uHgNT8lelSbGZSvo6wvrKgyn2YR/W4ED0Fz6KBSYnyHqu7sv0hy0YLOrZJG52YjVj72A0drwA0IWtqlOVbjX1ZPQ4RmnPoXgFlRzZbbiCuu1mZkjRcxuAvbddpGhFyPXcpGuYlCUHyyWGX8ZKSygiIsTILzmlDWlx0ABJ8ALleij+29f1VI7W2ctZ66n5ArGT5VklprdtkYLu8FV4811TUyTP946Dk0aNHkAuFUx5YPvOJXdq6wZHW5FcjGGWgj7wqaW7yfS6VyRUUtlsSboTw7NUzzEfs4w0dxkJJ+TPmrQxF+qhPQhH/pqh3EzgekbT/cVMq49oq1oWK0cFxWbnq5e230Kx6TMSJkEYOkbQT992vybb1VdF1ypft4680p5zOH8oDfyUVw+jM0rIxve5rfU2VdN802dlpoxp0sIrpjL/cnPR90fsqIxVVQJiJ+riuR1ltC55GuS9xYb/wAbEZh0LRlbDE1o3AMYB+C23U7Yo44mCzY2NaB3NAH5LxBVlCtRWDhtVrLL7HJt47L0I9jPR/SzgkRiJ/B8YDde9vsu9PNVpi+CT4fMMx43jlbexty5OHI/MK8WtWpjGER1ETopBdrh5g8CDwIWM6VLp1NrR8SsofLZvH0f8EW2b2jNQ1s7LCpgFntGnWRne3wO8fC4KwDjrDE17DnzAFoHfoL8tdLKotltl5YMRka5+VsDM5cP91jjlaB4635ZVLqitA3dlo5ad69pba8xDxGFcbMVPKayvbPb+/Ij+022kkvZkdYHdBHex/8Asdvd4bu5cLC8JnrpcjG5iLXG6GIc5Dz7hqV3WbIsqJ+sa4xxOcTI62pG8tiPM+Fh8lO6CuhpoxFTQ2aPK54l28uceZV3ZrYxhyUrCOehpG5c1jyeuy2xkVGM37SYizpXDX7rB7je4b+JKkKrrGtvauOR8YjgZkJGdxc6/eBcKOVW2NVJ7VW/whaGD+YD81hDh91i55NLPqzOWsqh5Umy5pJg0XcQ0cyQB6lcer21o4zZ1TGTyYesPowGyp5uad9mxyVD/tGSd3mBe3mVIsO2DrZBqGU7ftEB38rLn1cFk9JRX+JZ9DFai2fwQ+pKqrpLhH7OKZ/e4Nib6vIPyXFqulKUmzGRMvuHbmcfADIL+ZXUw/osgaQZpJJjyH1bfkS7+pSagwaCnH1UUcfe1oDj4u3nzKidmmh8EG/mSKF8vilj5FeVcWJVzLOikLPaAfkp2kjdp7Z387KFYl10D8kkXUu5Fuvk517+IKvSq2mpYtH1ETTyL239BqtN+0lBOMjpoJAfdeW2P82inq1dkF+H5fZYIbNNXL8+/uyhpZ3O9pxPibr4V51HRzQS69SG34xue0eQBy/Jao6JaK97S+HWf4uthcSr7pkH+DZ2aKWW1h+FyzuywxukdyaL+p3DzV30nR3Qx7qdriPjLn/Imy71PRsjblY1rG8mgNHoFFZxNY8kfqSQ0D/M/oQ/o+2GNHmllIMz25bDVrG3BIvxcSBc7tPFTUJZZVTZZKyTlIsq61XHliERFgZhV70vVFoqdvOR7j/Cy396sJVr0zDs0x+1KPUR/oorvgZYcN/5UPn/AAytpKkkEX3rfxmP/TRHuXMbGu3UDPRA/CSFVYO/T3XzJh0ISf6aobymafWNo/tUzrx2iq36FK3LUVER99jHj+Bxaf8AmFZuJM1urSh5gjguKw5dXP33+xT23VPrKeU8h9TmHyK4Gxbw3EKYnd1rR66D8VONuKK5lHxNZIPTqz/xCrOF5YcwNi1wI7iDf8lXyXLYdbTLxdIsd1j7H6OxA6qIbYY66mhJbvdoDyUpZVieCGYbpI2u05ka/O6iG3uGmSmJbvbqrKxvkbRxmjhH/JjGzpncraDaCVsnWNke1175g43VrbK7YMqae8hAlbcOFrB/It/PkfFUvLCRvCkWyeMN+lU7S1wPaYGjVhLjcAttmtx0O8BaWnm092dNxbSxlVzRjuu5PcXimlImjZbKHC1vbbvylx3m9iD3d91FcMrTUE9ZKyOzhkDLSus0jMXNvawtax5lTqTFXOaL7rDS1gDbW48+KjuKRsLm9W6OORp35W5rGxy3tcbgrWqiVs+WJxs9TXTXma+RJHVmbdlLb6Fu6x3eVuC9IYXHQNJ8AVH8Ex6opGlohD2FxdzIJ32IOg42spDS9I8f+7E+PvtmH5FTy0V0e2fkaq1lEntL6mrVdH7qiXrHvEdwL9kPebC2hJsNLDyXWoej6kjtmaZTzkcT/SLN+S36Hammm9iZt9NHdg+jrLqX0vvHco52WpcsmySMa3vHB508DY25WNa1vBrQGj0C9A4r5e63yN+Girza3pAJJipjpqDJ+OTn4r2jTzvlyxFt0aVmR3dpdvYqXsM+sltqB7LfvHn3Ks8Y2pqKknrJDl+BvZYPIb/Nc51z3rGVdLp9FVT2y/Uob9VO32R5gLBC9CF8kLeNUlvR3tM+GoZA5xMUpyhp1DHH2S3kCdCO+6uAKkNiMKdNWxZRpG5sjjwAab/MgDzV3hcxxSMFd5fTcvuHuTr3/QyiIqssAiIgCIiAKBdMFNekif8ABML+DmOH42U9XA24w7rqCoYNSGZ2+LCHj1y281hNc0WjZ0tnh3Ql6NFCyTrs7Pvzwys/iCjzRe638GrhFM3kdD5qpPoKeVsb+xuIfRsThcTZrnGN3g8ZRf8Aiyq9q9l2gr8+7Q0eSQkacQf0V27G42Kyijf72XK8cnjQ/MX8wtzSy6xOb49RvG5d9n/Bwdrab6tsnwktd9ySwv5ODfVU7jFH1cjh3q/8Qow9rmPHZcC0+BFtFT+0mGOBc13txHKT8Q91w7iLH/pY6qOHzGxwPUKdbpfVbr5Ew6IseEtPJSPPbiu+O/Fjj2gPBx/rClc8AIIIuN1lQuE4pJSzsmjNnxuv3Ebi09xBsr6wjF4q6Bs8J36PZ7zHcWu/XjvU2ns5lysrOL6N02+LHo/syttp9jZGuLoIy9h1yt1e09w4jwTYDYqY1kdRLG6KOElwzjKXvsQ0NB1sCb33aWVmmNejNFkqIqXMQy4rdKnwpfLPc4WN4Zdxc0lp7vz5qntrcXvUPBaWyMOUuaey4C1i5ttDbkeAV9VTmhpc7QAEk9w3r87Y9MJppZAPbe4jwJNvyWc75VNOLwyPQ6KOq5lNZSX3JPgGCVU07IYqoNdJG57S/OB2cpLdL62dfdwUpdsbjDNM0Ew+/wD/AKaFr7PwmGvw0/EXMP8AFTu/QK42hbsdbd/2Km3RVbeX1/dlM1Gz+Ij9ph4f3xvZf0DvyWq7FamjGZ0dZSi9r69XfwcMp3K8bLyqKRkjS17Q9p3tcAQfIqda+fSaTRqvQwW8W0ykq3pGlmiMTqi7TvvHkc4cnFl9PJcltU125zT4OH4Gx+StnFOi6hluREYyeLCQL+BuFSW0mByUVQ6CVuo1a4Xyvadzm3vofkQQrLTa2v4YLBp36WfWbydhYIUbimaPee3wAP4OC2WVlt1QfBzD/lby1UTTdD7HZLV0MC2dlq5MsY0HtPPsNHeeJ7uKixxlzeLX+Tm/kFfuwuJ089Gw07QxoFnM95r+ObiTxvxWtq9d4cP/AJrf9jY02l55ed7G7s7s5HSRZIxcn2nn2nHmeQ7uC66wAsrmZScnzSe5exiorCCIi8MgiIgCIiAL5cF9LCA/OG1WFGkq5oeDX3Z3sd2mH0NvIrhPmVw9MmzeeFtUwdqLsSczGT2XfwuP9fcqUJVbbDlkdtw/VeNSn3WxMWT/AEimB99gsV1ujXaT6LVGJ5tHMRbufw9Rp4gKGYDiHVvsdx0I7l0sTpbHM3cdQR66KGMnCWSxupjqaHW+5f1bFcBw3FQzbDATMzrYxeWMG7f3jN5b94bx5jivTo+2zFRF1Mp+saNe/k4ePHvUlqYbFWj5bInCJ26K/wBGv79z8/4hSA9pu4r02d2lmoZushO/R7Dqx45OH4HeFYG2GxxcXT047RuZIh732mfa5jj4quKinBJ4EbwdDdV0oSqkdpTqaddV+6LfwbpCpKpozO6iTix+6/2XbiPRdibEomjMZGAc8zf1X5+dFZfDiTvJUy1TS3RV2cCrcswk0vTqT/brb1srDBTm4Oj3jcR8Led+JUFw+iM00cQ3yPa31IufS68QxTzo22eOY1Txo0Fsd+J3OcO4C7fM8lgnK2e5s2Rq4dpmof7bZ3sTAGJ4a0fvyfIMI/NWm1VJSS9ftDTtGoga9x8erd+rfVW2FvxeWzlL48sYJ9cZ+rZlERZmqFHNtdjY8QgLHWbI25iktq08jzaeI8DwCkaL1NxeUeNJrDPytiuEy00zoZmFj2HUcLcC08WngVpr9JbZbFQ4hFleMsjQerlA7Te4/E08R6WOqoXaPZWehkyTssCey8XMbx9l3PuOoVpTerNn1K62pwfschd7Y/auSgnEjLlhsJGcHD9RwK4QCyAp2k1hkK23R+pcIxaOohZLE7Mx4uD+R5ELdVSdB+JOzTwG5YA2Qdzr5T66fyq21T2w5JNFpVLmjkIiKMkCIiAIiIAiIgPKqpmyMcx4DmuBa4HcQRYg+RX5t242Vfh9W6M3Mbu1E8+83v8AtDcfXiv0uuBthsnHiFO6J+jhrHJvLH8D3jgRxHkorK+dG7o9U9PP2fU/NrW8V28PrQW5HbuB5LnYlhctJO6CduV7PRw4OaeLTzXm02WhKHY6+nUpYkuh1mPfDIHxmzmnQ/keYVq7KbaMqWBr+y8bweH6hVJBWZhZ3kV9sLmODmEgg6EJVa63h9Br9BXrYc0fi7P+GXtIxR/GtkIKi7nNyvt7bdD4nmo/s/0gkWZN6/qplTYtHILtcD5qwTjYvU42dd2knvmLK0r+j+qYTkDZRwykB3mHW+RXOGyFWTb6M+/flA9S6yuLMF8ukCjemgb0eMahLG30K+wPo2dmDqpwDRr1TDcnue/gO4eoUtxjEWUsBNg1rG2a0aDTc0D8lnFcfigaS9wHdxPgFWeN41LXTNa1psXARxje5xNhfvN/JetxqW3Uxqjdr7Oax+VdX2RM+hugdJPVVj95+rB73ESPt4AR+qtgLi7JYAKOkjhFiWi7yPee7Vx9dB3ALshSVxxE0tVarbXJdOi+S6GURFmawREQBa1dh8czCyVjZGO3tcA4HyK2UQFZY90JwvJdSymE/A+8kfkb5h81GT0MVodbNAR8Wd1vTJf5K87JZTx1FkdskMqIN5ItsJsQ3D4nDNnlkIL3gWFhezWjflFzv33UpRFDKTk8slUVFYQREXh6EREAREQBERACvh0gSQrk11SQgOdtpspT4hFlk7Mjb9XKAMzD/c08Wn5KiMawSail6udvPLINY5Bza78jqFb+KYs4XULx3GDI0se3M08CLjx8VHOCkbmn1cqduxCLr3irbaH1XlV0uQXZcdx19FoirHG4WtKr1LujiKW8X+h2hI0r1hqHs1Y8jwK4Aq7bj816NxkDeofCnHdFj/nUWx5bESqPaqqbuk9RdYm2pqnaGUjwACj8WJ5vZa8+X6rr4dhL5iLuawd5zO9BYfNZpXM1JvhsPNhfc1JHOe4Zi57ybAavcSdwA3k9ytzo32ANPapqG2mI+rjOvVA6XPDORp3Dx019kcAgpiHMZmk/eP1d/Dwb5Kf0kpIWxVTyvMupVa3iXix8KpYibiysBZWwU4REQBERAEREAREQBERAEREAREQBERAEREB8uC06ijzLeRARqs2fDlFcQ2Xu45QrHnPALUNKF4ZpFV1OwuY3IWo7o/7lbv0Mclg0Y5LwzSRUB6OhxaPRfbOj1o90eitxuHA8F7sw1o4Jg9c4oqiDYb7K61Jsll90qxhTAcF9dSOSYMPE9iJUOHGPdcfh6KRUVUNzhbv4f4W2YQeC8X0Y4aJjB7zRl1N0LK0YJC02O78FuhZEbWDKIiHgREQBERAEREAREQBERAEREAREQBERAFgrKwUB8ZVjIvRLIennkQRL7svpBk+Q1CslYsh4ebrrzLFsWTKhlk1urX20le2RYLF4M5PhzAQsxHgvoBZsvTw+kREPAiIgCIiAIiIAiIgCIiAIiIAiIgP/2Q==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data:image/jpeg;base64,/9j/4AAQSkZJRgABAQAAAQABAAD/2wCEAAkGBhQSEBQUExMWFBUUFRQYFxUXGBUUFBYXGBUVFBcYFBccGyYeFxkkGhQXHy8gIycpLSwvFR4xNTAqNSYsLCkBCQoKDgwOGg8PGiwkHyQsLCwsLC0qLCwqLCwsLCosKiwpLywsLCwqLCwsKSwsKSwsLCwsLCwsLCwsLCwsLCksLP/AABEIAM8A8wMBIgACEQEDEQH/xAAcAAEAAgMBAQEAAAAAAAAAAAAABgcBBAUDAgj/xABCEAABAwIDBAcEBwcEAgMAAAABAAIDBBEFEiEGMUFRBxMiYXGBkTJCUqEUI2JyscHRM1OCkqLC4SRDsvGz8CVz0v/EABsBAQACAwEBAAAAAAAAAAAAAAADBQIEBgEH/8QAMhEAAgIBAgQEBAYCAwEAAAAAAAECAxEEIQUSMUETIlFhMnGRoTNCgbHB8BThNFLRI//aAAwDAQACEQMRAD8AvFERAEREAREQBERAEREAREQBERAEREAREQBERAEWCVyMa2qp6T9tKGu3hgu55H3Rr5nRexi5PEVlnjkorLOwigzel6jzWyzAfFkFvTNdSnCMchqWZ4ZGvHG28Hk4HUHxCknTZWsyi0YRthJ4TOgiIoiQIiIAiIgCIiAIiIAiIgCIiAIiIAiIgCIiAIiIAiIgCIiALBKyuTtPjQpaWSY6los0c3nRo9T6ArKMXJqK6s8k1FZZG9v9vfo31EBBmI7Tt4iB3acX21A4byqhnmc9xc5xc5xuXE3JPMnivuomc97nvJc5xJcTvJJuSV5FdTptNGiOF17sobrpWyy+h8kLubF4u+nrYXNJAe9rHjgWucG6+BN/JcQrdwCPNV045zRf+RqmtSdck/RkcG1JNH6NCysNKzdccdGEREAREQBERAEREAREQBERAEREAREQBERAEREAREQBERAFWnTDiH7CEHfmkd5dhv4uVlqm+lafNX2+CKMepc781v8AD48169tzU1ksVMhZWF9FfK6YpDFluYVWdTNHLlzdW9rgL2vlN961bIvHFSWGYczTyiwp+meQbqVvnIT/AGhfeE9MznzMZLTtDHuDS5rjdtyBexGtrqtqo2He78P8/kpT0bbFvqp2TvaRBE4Ouf8Ace03DW8xfee63Fc9qqqq5YiXOnssmsyLyCysBZVYWAREQBERAEREARFglALoSo9tRtnDRts45pSOzE0jMeRd8Le8+QKqbaDbyqqSQ6Qxs/dxktFvtHe7zKgsvjDbuWmj4XdqlzLaPq/49S6qvaGniNpJ4mHk6RjT6ErXj2wo3Gwq6cnl1rP1VEYVgk9S60ELn83AWaPvPOg9VJoeiupI7ckLO7tP/BtlHG6yW6ib1vDNJTtZduXLDUNeLtcHDmCCPUL0uqai6PquA5oKhjXfYdJET8rHzXZw/betpCG18JfHe3XNAzDhclvYeP5T4qVWP8ywV89DF/gWKft0f0LNRaOFYzFUMzxPDxxtvad9nDeDZbylTz0K5pxeH1CIi9PAiIgCIsEoBdUr0nD/AORk+5H/AMR+hVl7R7ZwUgIc7NJb9m22bxcdzB3nyBVSY/iM1bK+oMRAaGhxa1xaxuuXMeG/ebeAVrw6uUZ88tlj+4K7W2RceVbs4mVCsrZw/CpZ3ZYY3SO+yLgeJ3DzXQNqKzJlPvLZI1Fs4fhss7ssMTpXcmi4He87mjxVkbM9FLW2fVkPPCJp7A++73vAaeKm880VNCXENjjYNzQGjwAHFVGo4ivgp39ywo0P5rNvYr7ZvojAIlrnB539U09n+N/HwFh3qYz7U0lOAwPb2RYMjGYNA4WboFA9oNrpalxAJZFwYNLj7Z4+G5cLMsKuHufmuf6IznrFDy1ItKLpCpSbEvb3lunyJXfo61krQ5jmuaeLTcf9qj8y7uxuKviqmNBu2Vwa5vA33HxB/Neajh0Ywcq309T2nWyckpotpFgLKpS1CIiAIiwUBhxVdbc9JXVONNSEGXc+TQtj7m83fId/Dc6TtsjSwiGE2mlG8b42bi4cnHUDwJ4KnqOPsucVpai/l8sTpuD8KV2Lrlt2Xr7v2PqsqySSXFznG7nOJLnE7yTxUp6P9gzWnrp7inadBuMpG8A8GjifIcVFsEwt1XVRQN0MjgCeTdS53k0Er9ENpmQQsijGVrGhrRyA3KLT1cz5pFhxriDoiqqtm/svY8BkiYI4mhjGiwa0AALnV+JMibnle1jebja/gN5XljeLNp4XSv1toG8XOO4D/wB3XVN43jj55C+R2Z3Ae60cmjgFtW3qvZdSh4fwyWszOTxH17t+xYs/SPSg6CV/e1gA/qcF90231JJo5zmX/eMIb5kXHqqidOV8fSO9ay1My7lwXTJYTa98lzHBwCJ6GQRScC0h0LxvyvA0LTyG691J9nNpxUXjkb1VRGO3EeXxxn3mHn6qhMJx+WnfmieW8xva7uc3c5WHhWOR14aWnqKuLtMcNbc8vxRn3mnmpq7Yvps/T/wq9ZoJ1rzPmj2l3Xz9UWqCsrjbO4517SHtDJoyGyx8AbXDm82OGoPlvBXZW0nkopRcXhhF8F9lD9oekGOO7YLSOG+Q/sm+fvn7unepqqZ2y5YLJDZbGtZkyUYniccDM8rwxo4nj3Abye4KttpukuSS7KcGNvxadaRz5Rjv3+CiuIYvNVSA5nyOccrXWu4k+7DGN3l4qd7IdGoZaWqALt4h9poPOY/7ju72R3qw8OnSrM/NL7f7NLxLdQ8R2icDZXYWWsIllJZETfNrmk5mMH/yO8gd4tbD8LjhiEcbA1g4DjfeXX1cTxJ3rba2yytC66drzJm5XVGtYRyX7K0hdmNNCTe9+rZv9F0YKVrBZjQ0cmgNHoF6oonJvqzNRS6Iwqt292g66cwtP1cRseTn7ifLUeqn20uKfR6WSTiG2b946N+Zv5KlC/iT5q04bSpSdj7dCv19uEoLuemZMy8267v8eq85Klo3uHgNT8lelSbGZSvo6wvrKgyn2YR/W4ED0Fz6KBSYnyHqu7sv0hy0YLOrZJG52YjVj72A0drwA0IWtqlOVbjX1ZPQ4RmnPoXgFlRzZbbiCuu1mZkjRcxuAvbddpGhFyPXcpGuYlCUHyyWGX8ZKSygiIsTILzmlDWlx0ABJ8ALleij+29f1VI7W2ctZ66n5ArGT5VklprdtkYLu8FV4811TUyTP946Dk0aNHkAuFUx5YPvOJXdq6wZHW5FcjGGWgj7wqaW7yfS6VyRUUtlsSboTw7NUzzEfs4w0dxkJJ+TPmrQxF+qhPQhH/pqh3EzgekbT/cVMq49oq1oWK0cFxWbnq5e230Kx6TMSJkEYOkbQT992vybb1VdF1ypft4680p5zOH8oDfyUVw+jM0rIxve5rfU2VdN802dlpoxp0sIrpjL/cnPR90fsqIxVVQJiJ+riuR1ltC55GuS9xYb/wAbEZh0LRlbDE1o3AMYB+C23U7Yo44mCzY2NaB3NAH5LxBVlCtRWDhtVrLL7HJt47L0I9jPR/SzgkRiJ/B8YDde9vsu9PNVpi+CT4fMMx43jlbexty5OHI/MK8WtWpjGER1ETopBdrh5g8CDwIWM6VLp1NrR8SsofLZvH0f8EW2b2jNQ1s7LCpgFntGnWRne3wO8fC4KwDjrDE17DnzAFoHfoL8tdLKotltl5YMRka5+VsDM5cP91jjlaB4635ZVLqitA3dlo5ad69pba8xDxGFcbMVPKayvbPb+/Ij+022kkvZkdYHdBHex/8Asdvd4bu5cLC8JnrpcjG5iLXG6GIc5Dz7hqV3WbIsqJ+sa4xxOcTI62pG8tiPM+Fh8lO6CuhpoxFTQ2aPK54l28uceZV3ZrYxhyUrCOehpG5c1jyeuy2xkVGM37SYizpXDX7rB7je4b+JKkKrrGtvauOR8YjgZkJGdxc6/eBcKOVW2NVJ7VW/whaGD+YD81hDh91i55NLPqzOWsqh5Umy5pJg0XcQ0cyQB6lcer21o4zZ1TGTyYesPowGyp5uad9mxyVD/tGSd3mBe3mVIsO2DrZBqGU7ftEB38rLn1cFk9JRX+JZ9DFai2fwQ+pKqrpLhH7OKZ/e4Nib6vIPyXFqulKUmzGRMvuHbmcfADIL+ZXUw/osgaQZpJJjyH1bfkS7+pSagwaCnH1UUcfe1oDj4u3nzKidmmh8EG/mSKF8vilj5FeVcWJVzLOikLPaAfkp2kjdp7Z387KFYl10D8kkXUu5Fuvk517+IKvSq2mpYtH1ETTyL239BqtN+0lBOMjpoJAfdeW2P82inq1dkF+H5fZYIbNNXL8+/uyhpZ3O9pxPibr4V51HRzQS69SG34xue0eQBy/Jao6JaK97S+HWf4uthcSr7pkH+DZ2aKWW1h+FyzuywxukdyaL+p3DzV30nR3Qx7qdriPjLn/Imy71PRsjblY1rG8mgNHoFFZxNY8kfqSQ0D/M/oQ/o+2GNHmllIMz25bDVrG3BIvxcSBc7tPFTUJZZVTZZKyTlIsq61XHliERFgZhV70vVFoqdvOR7j/Cy396sJVr0zDs0x+1KPUR/oorvgZYcN/5UPn/AAytpKkkEX3rfxmP/TRHuXMbGu3UDPRA/CSFVYO/T3XzJh0ISf6aobymafWNo/tUzrx2iq36FK3LUVER99jHj+Bxaf8AmFZuJM1urSh5gjguKw5dXP33+xT23VPrKeU8h9TmHyK4Gxbw3EKYnd1rR66D8VONuKK5lHxNZIPTqz/xCrOF5YcwNi1wI7iDf8lXyXLYdbTLxdIsd1j7H6OxA6qIbYY66mhJbvdoDyUpZVieCGYbpI2u05ka/O6iG3uGmSmJbvbqrKxvkbRxmjhH/JjGzpncraDaCVsnWNke1175g43VrbK7YMqae8hAlbcOFrB/It/PkfFUvLCRvCkWyeMN+lU7S1wPaYGjVhLjcAttmtx0O8BaWnm092dNxbSxlVzRjuu5PcXimlImjZbKHC1vbbvylx3m9iD3d91FcMrTUE9ZKyOzhkDLSus0jMXNvawtax5lTqTFXOaL7rDS1gDbW48+KjuKRsLm9W6OORp35W5rGxy3tcbgrWqiVs+WJxs9TXTXma+RJHVmbdlLb6Fu6x3eVuC9IYXHQNJ8AVH8Ex6opGlohD2FxdzIJ32IOg42spDS9I8f+7E+PvtmH5FTy0V0e2fkaq1lEntL6mrVdH7qiXrHvEdwL9kPebC2hJsNLDyXWoej6kjtmaZTzkcT/SLN+S36Hammm9iZt9NHdg+jrLqX0vvHco52WpcsmySMa3vHB508DY25WNa1vBrQGj0C9A4r5e63yN+Girza3pAJJipjpqDJ+OTn4r2jTzvlyxFt0aVmR3dpdvYqXsM+sltqB7LfvHn3Ks8Y2pqKknrJDl+BvZYPIb/Nc51z3rGVdLp9FVT2y/Uob9VO32R5gLBC9CF8kLeNUlvR3tM+GoZA5xMUpyhp1DHH2S3kCdCO+6uAKkNiMKdNWxZRpG5sjjwAab/MgDzV3hcxxSMFd5fTcvuHuTr3/QyiIqssAiIgCIiAKBdMFNekif8ABML+DmOH42U9XA24w7rqCoYNSGZ2+LCHj1y281hNc0WjZ0tnh3Ql6NFCyTrs7Pvzwys/iCjzRe638GrhFM3kdD5qpPoKeVsb+xuIfRsThcTZrnGN3g8ZRf8Aiyq9q9l2gr8+7Q0eSQkacQf0V27G42Kyijf72XK8cnjQ/MX8wtzSy6xOb49RvG5d9n/Bwdrab6tsnwktd9ySwv5ODfVU7jFH1cjh3q/8Qow9rmPHZcC0+BFtFT+0mGOBc13txHKT8Q91w7iLH/pY6qOHzGxwPUKdbpfVbr5Ew6IseEtPJSPPbiu+O/Fjj2gPBx/rClc8AIIIuN1lQuE4pJSzsmjNnxuv3Ebi09xBsr6wjF4q6Bs8J36PZ7zHcWu/XjvU2ns5lysrOL6N02+LHo/syttp9jZGuLoIy9h1yt1e09w4jwTYDYqY1kdRLG6KOElwzjKXvsQ0NB1sCb33aWVmmNejNFkqIqXMQy4rdKnwpfLPc4WN4Zdxc0lp7vz5qntrcXvUPBaWyMOUuaey4C1i5ttDbkeAV9VTmhpc7QAEk9w3r87Y9MJppZAPbe4jwJNvyWc75VNOLwyPQ6KOq5lNZSX3JPgGCVU07IYqoNdJG57S/OB2cpLdL62dfdwUpdsbjDNM0Ew+/wD/AKaFr7PwmGvw0/EXMP8AFTu/QK42hbsdbd/2Km3RVbeX1/dlM1Gz+Ij9ph4f3xvZf0DvyWq7FamjGZ0dZSi9r69XfwcMp3K8bLyqKRkjS17Q9p3tcAQfIqda+fSaTRqvQwW8W0ykq3pGlmiMTqi7TvvHkc4cnFl9PJcltU125zT4OH4Gx+StnFOi6hluREYyeLCQL+BuFSW0mByUVQ6CVuo1a4Xyvadzm3vofkQQrLTa2v4YLBp36WfWbydhYIUbimaPee3wAP4OC2WVlt1QfBzD/lby1UTTdD7HZLV0MC2dlq5MsY0HtPPsNHeeJ7uKixxlzeLX+Tm/kFfuwuJ089Gw07QxoFnM95r+ObiTxvxWtq9d4cP/AJrf9jY02l55ed7G7s7s5HSRZIxcn2nn2nHmeQ7uC66wAsrmZScnzSe5exiorCCIi8MgiIgCIiAL5cF9LCA/OG1WFGkq5oeDX3Z3sd2mH0NvIrhPmVw9MmzeeFtUwdqLsSczGT2XfwuP9fcqUJVbbDlkdtw/VeNSn3WxMWT/AEimB99gsV1ujXaT6LVGJ5tHMRbufw9Rp4gKGYDiHVvsdx0I7l0sTpbHM3cdQR66KGMnCWSxupjqaHW+5f1bFcBw3FQzbDATMzrYxeWMG7f3jN5b94bx5jivTo+2zFRF1Mp+saNe/k4ePHvUlqYbFWj5bInCJ26K/wBGv79z8/4hSA9pu4r02d2lmoZushO/R7Dqx45OH4HeFYG2GxxcXT047RuZIh732mfa5jj4quKinBJ4EbwdDdV0oSqkdpTqaddV+6LfwbpCpKpozO6iTix+6/2XbiPRdibEomjMZGAc8zf1X5+dFZfDiTvJUy1TS3RV2cCrcswk0vTqT/brb1srDBTm4Oj3jcR8Led+JUFw+iM00cQ3yPa31IufS68QxTzo22eOY1Txo0Fsd+J3OcO4C7fM8lgnK2e5s2Rq4dpmof7bZ3sTAGJ4a0fvyfIMI/NWm1VJSS9ftDTtGoga9x8erd+rfVW2FvxeWzlL48sYJ9cZ+rZlERZmqFHNtdjY8QgLHWbI25iktq08jzaeI8DwCkaL1NxeUeNJrDPytiuEy00zoZmFj2HUcLcC08WngVpr9JbZbFQ4hFleMsjQerlA7Te4/E08R6WOqoXaPZWehkyTssCey8XMbx9l3PuOoVpTerNn1K62pwfschd7Y/auSgnEjLlhsJGcHD9RwK4QCyAp2k1hkK23R+pcIxaOohZLE7Mx4uD+R5ELdVSdB+JOzTwG5YA2Qdzr5T66fyq21T2w5JNFpVLmjkIiKMkCIiAIiIAiIgPKqpmyMcx4DmuBa4HcQRYg+RX5t242Vfh9W6M3Mbu1E8+83v8AtDcfXiv0uuBthsnHiFO6J+jhrHJvLH8D3jgRxHkorK+dG7o9U9PP2fU/NrW8V28PrQW5HbuB5LnYlhctJO6CduV7PRw4OaeLTzXm02WhKHY6+nUpYkuh1mPfDIHxmzmnQ/keYVq7KbaMqWBr+y8bweH6hVJBWZhZ3kV9sLmODmEgg6EJVa63h9Br9BXrYc0fi7P+GXtIxR/GtkIKi7nNyvt7bdD4nmo/s/0gkWZN6/qplTYtHILtcD5qwTjYvU42dd2knvmLK0r+j+qYTkDZRwykB3mHW+RXOGyFWTb6M+/flA9S6yuLMF8ukCjemgb0eMahLG30K+wPo2dmDqpwDRr1TDcnue/gO4eoUtxjEWUsBNg1rG2a0aDTc0D8lnFcfigaS9wHdxPgFWeN41LXTNa1psXARxje5xNhfvN/JetxqW3Uxqjdr7Oax+VdX2RM+hugdJPVVj95+rB73ESPt4AR+qtgLi7JYAKOkjhFiWi7yPee7Vx9dB3ALshSVxxE0tVarbXJdOi+S6GURFmawREQBa1dh8czCyVjZGO3tcA4HyK2UQFZY90JwvJdSymE/A+8kfkb5h81GT0MVodbNAR8Wd1vTJf5K87JZTx1FkdskMqIN5ItsJsQ3D4nDNnlkIL3gWFhezWjflFzv33UpRFDKTk8slUVFYQREXh6EREAREQBERACvh0gSQrk11SQgOdtpspT4hFlk7Mjb9XKAMzD/c08Wn5KiMawSail6udvPLINY5Bza78jqFb+KYs4XULx3GDI0se3M08CLjx8VHOCkbmn1cqduxCLr3irbaH1XlV0uQXZcdx19FoirHG4WtKr1LujiKW8X+h2hI0r1hqHs1Y8jwK4Aq7bj816NxkDeofCnHdFj/nUWx5bESqPaqqbuk9RdYm2pqnaGUjwACj8WJ5vZa8+X6rr4dhL5iLuawd5zO9BYfNZpXM1JvhsPNhfc1JHOe4Zi57ybAavcSdwA3k9ytzo32ANPapqG2mI+rjOvVA6XPDORp3Dx019kcAgpiHMZmk/eP1d/Dwb5Kf0kpIWxVTyvMupVa3iXix8KpYibiysBZWwU4REQBERAEREAREQBERAEREAREQBERAEREB8uC06ijzLeRARqs2fDlFcQ2Xu45QrHnPALUNKF4ZpFV1OwuY3IWo7o/7lbv0Mclg0Y5LwzSRUB6OhxaPRfbOj1o90eitxuHA8F7sw1o4Jg9c4oqiDYb7K61Jsll90qxhTAcF9dSOSYMPE9iJUOHGPdcfh6KRUVUNzhbv4f4W2YQeC8X0Y4aJjB7zRl1N0LK0YJC02O78FuhZEbWDKIiHgREQBERAEREAREQBERAEREAREQBERAFgrKwUB8ZVjIvRLIennkQRL7svpBk+Q1CslYsh4ebrrzLFsWTKhlk1urX20le2RYLF4M5PhzAQsxHgvoBZsvTw+kREPAiIgCIiAIiIAiIgCIiAIiIAiIgP/2Q=="/>
          <p:cNvSpPr>
            <a:spLocks noChangeAspect="1" noChangeArrowheads="1"/>
          </p:cNvSpPr>
          <p:nvPr/>
        </p:nvSpPr>
        <p:spPr bwMode="auto">
          <a:xfrm>
            <a:off x="155575" y="-944563"/>
            <a:ext cx="2314575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http://ya-rieltor.ru/wp-content/uploads/2011/07/%D1%86%D0%B5%D0%BB%D1%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286124"/>
            <a:ext cx="2405462" cy="2050974"/>
          </a:xfrm>
          <a:prstGeom prst="ellipse">
            <a:avLst/>
          </a:prstGeom>
          <a:noFill/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Система сбалансированных показателей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492922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 настоящее время разрабатываются  </a:t>
            </a:r>
            <a:r>
              <a:rPr lang="en-US" b="1" dirty="0" smtClean="0"/>
              <a:t>KPI </a:t>
            </a:r>
            <a:r>
              <a:rPr lang="ru-RU" b="1" dirty="0" smtClean="0"/>
              <a:t>(</a:t>
            </a:r>
            <a:r>
              <a:rPr lang="ru-RU" b="1" dirty="0" err="1" smtClean="0"/>
              <a:t>Key</a:t>
            </a:r>
            <a:r>
              <a:rPr lang="ru-RU" b="1" dirty="0" smtClean="0"/>
              <a:t> </a:t>
            </a:r>
            <a:r>
              <a:rPr lang="ru-RU" b="1" dirty="0" err="1" smtClean="0"/>
              <a:t>Performance</a:t>
            </a:r>
            <a:r>
              <a:rPr lang="ru-RU" b="1" dirty="0" smtClean="0"/>
              <a:t> </a:t>
            </a:r>
            <a:r>
              <a:rPr lang="ru-RU" b="1" dirty="0" err="1" smtClean="0"/>
              <a:t>Indicators</a:t>
            </a:r>
            <a:r>
              <a:rPr lang="ru-RU" b="1" dirty="0" smtClean="0"/>
              <a:t>) - ключевые показатели эффективности  деятельности преподавателя.</a:t>
            </a:r>
          </a:p>
          <a:p>
            <a:r>
              <a:rPr lang="kk-KZ" b="1" dirty="0" smtClean="0"/>
              <a:t>На ближайшем Ученом совете они будут рассмотрены и утверждены. </a:t>
            </a:r>
          </a:p>
          <a:p>
            <a:r>
              <a:rPr lang="ru-RU" b="1" dirty="0" smtClean="0"/>
              <a:t>Каждый преподаватель систематически будет оцениваться по этой системе, и формировать свой рейтинг, а, следовательно, от этого будет зависеть его  уровень зарплаты. Применение KPI  даёт организации возможность оценить своё состояние и помочь в оценке реализации стратегии.  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65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8868"/>
            <a:ext cx="5286380" cy="44291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180975" indent="-18097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Медицинские вузы и факультеты Европы и  России, подписавшие Великую Хартию университетов в ходе длительного обсуждения  определили те направления Болонского процесса, которые они считают приемлемыми и целесообразными для прогресса высшей медицинской школы: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1. Признание выпускных квалификаций</a:t>
            </a:r>
          </a:p>
          <a:p>
            <a:pPr>
              <a:buFont typeface="Arial" charset="0"/>
              <a:buNone/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2. Развитие академической мобильности</a:t>
            </a:r>
          </a:p>
          <a:p>
            <a:pPr>
              <a:buFont typeface="Arial" charset="0"/>
              <a:buNone/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3. Введение системы кредитов.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4. Внедрение системы управления качеством образования.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31641"/>
            <a:ext cx="5286380" cy="945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КазНМУ</a:t>
            </a:r>
            <a:r>
              <a:rPr lang="ru-RU" sz="2400" b="1" dirty="0" smtClean="0"/>
              <a:t>  в 2010 г.  подписал Великую хартию Университетов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43570" y="1857340"/>
            <a:ext cx="3500430" cy="48578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/>
              <a:t>В 2011 г. создан Виртуальный институт Болонского процесса</a:t>
            </a:r>
            <a:r>
              <a:rPr lang="ru-RU" sz="2800" dirty="0" smtClean="0"/>
              <a:t> </a:t>
            </a:r>
          </a:p>
          <a:p>
            <a:endParaRPr lang="ru-RU" sz="2400" dirty="0" smtClean="0"/>
          </a:p>
          <a:p>
            <a:r>
              <a:rPr lang="ru-RU" sz="2400" b="1" dirty="0" smtClean="0"/>
              <a:t>Координирующий Центр с целью продвижения принципов Болонского процесса   </a:t>
            </a:r>
            <a:endParaRPr lang="ru-RU" sz="2400" b="1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5214942" y="4214818"/>
            <a:ext cx="428628" cy="857256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IV. </a:t>
            </a:r>
            <a:r>
              <a:rPr lang="ru-RU" b="1" dirty="0" smtClean="0">
                <a:solidFill>
                  <a:srgbClr val="002060"/>
                </a:solidFill>
              </a:rPr>
              <a:t>Интеграция в международное пространство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66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8884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Важное значение играют следующие факторы: </a:t>
            </a:r>
          </a:p>
          <a:p>
            <a:pPr lvl="0"/>
            <a:r>
              <a:rPr lang="ru-RU" b="1" dirty="0" smtClean="0"/>
              <a:t>соотношение преподаватель/студент; </a:t>
            </a:r>
          </a:p>
          <a:p>
            <a:pPr lvl="0"/>
            <a:r>
              <a:rPr lang="ru-RU" b="1" dirty="0" smtClean="0"/>
              <a:t>наука с числом подтвержденных статей с </a:t>
            </a:r>
            <a:r>
              <a:rPr lang="ru-RU" b="1" dirty="0" err="1" smtClean="0"/>
              <a:t>импакт</a:t>
            </a:r>
            <a:r>
              <a:rPr lang="ru-RU" b="1" dirty="0" smtClean="0"/>
              <a:t>- фактором; </a:t>
            </a:r>
          </a:p>
          <a:p>
            <a:pPr lvl="0"/>
            <a:r>
              <a:rPr lang="ru-RU" b="1" dirty="0" smtClean="0"/>
              <a:t>академический престиж (узнаваемость университета в мире); </a:t>
            </a:r>
          </a:p>
          <a:p>
            <a:pPr lvl="0"/>
            <a:r>
              <a:rPr lang="ru-RU" b="1" dirty="0" smtClean="0"/>
              <a:t>мнение работодателей о выпускниках; </a:t>
            </a:r>
          </a:p>
          <a:p>
            <a:pPr lvl="0"/>
            <a:r>
              <a:rPr lang="ru-RU" b="1" dirty="0" smtClean="0"/>
              <a:t>число иностранных студентов и иностранных профессоров. </a:t>
            </a:r>
          </a:p>
          <a:p>
            <a:pPr marL="0" indent="0">
              <a:buNone/>
            </a:pPr>
            <a:endParaRPr lang="ru-RU" b="1" dirty="0" smtClean="0"/>
          </a:p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IV. </a:t>
            </a:r>
            <a:r>
              <a:rPr lang="ru-RU" b="1" dirty="0" smtClean="0">
                <a:solidFill>
                  <a:srgbClr val="002060"/>
                </a:solidFill>
              </a:rPr>
              <a:t>Интеграция в международное пространство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331640"/>
            <a:ext cx="8640960" cy="801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Вхождение </a:t>
            </a:r>
            <a:r>
              <a:rPr lang="ru-RU" sz="3200" b="1" dirty="0"/>
              <a:t>в мировой рейтинг университетов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67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ЧТОБЫ ВОЙТИ В ЭТОТ МИРОВОЙ РЕЙТИНГ НАМ НУЖНО УЖЕ В ЭТОМ ГОДУ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933057"/>
            <a:ext cx="8701167" cy="292494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Сейчас учится около 200 студентов из 16 стран мира, 200 студентов из Афганистана, ожидаем набор около 100 чел. из различных стран мира (Бангладеш, Нигерия, Индия и т.д.) </a:t>
            </a:r>
          </a:p>
          <a:p>
            <a:r>
              <a:rPr lang="ru-RU" b="1" dirty="0" smtClean="0"/>
              <a:t>С  </a:t>
            </a:r>
            <a:r>
              <a:rPr lang="ru-RU" b="1" dirty="0" err="1" smtClean="0"/>
              <a:t>подкурсом</a:t>
            </a:r>
            <a:r>
              <a:rPr lang="ru-RU" b="1" dirty="0" smtClean="0"/>
              <a:t> у нас  будет около 500 иностранцев.   </a:t>
            </a:r>
          </a:p>
          <a:p>
            <a:r>
              <a:rPr lang="ru-RU" b="1" dirty="0" smtClean="0"/>
              <a:t>На Ученый Совет выносим вопрос о вновь открытии деканата для иностранных студентов. Задачей лета 2013 года будет обеспечение набора дополнительно около 500 иностранных студентов на </a:t>
            </a:r>
            <a:r>
              <a:rPr lang="ru-RU" b="1" dirty="0" err="1" smtClean="0"/>
              <a:t>додипломном</a:t>
            </a:r>
            <a:r>
              <a:rPr lang="ru-RU" b="1" dirty="0" smtClean="0"/>
              <a:t> и около 50 студентов на постдипломном уровнях.  </a:t>
            </a:r>
          </a:p>
          <a:p>
            <a:r>
              <a:rPr lang="ru-RU" b="1" dirty="0" smtClean="0"/>
              <a:t>Вводим обучение на английском языке.   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412776"/>
            <a:ext cx="86409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 1. Наладить </a:t>
            </a:r>
            <a:r>
              <a:rPr lang="ru-RU" sz="3200" b="1" dirty="0"/>
              <a:t>связи с университетами не менее 100 стран мира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636912"/>
            <a:ext cx="864096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2. Численность </a:t>
            </a:r>
            <a:r>
              <a:rPr lang="ru-RU" sz="3200" b="1" dirty="0"/>
              <a:t>студентов-иностранцев довести до 10%, т.е. до 1000 </a:t>
            </a:r>
            <a:r>
              <a:rPr lang="ru-RU" sz="3200" b="1" dirty="0" smtClean="0"/>
              <a:t>человек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68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564904"/>
            <a:ext cx="8640960" cy="40324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smtClean="0"/>
              <a:t>Пока мы приглашаем  </a:t>
            </a:r>
            <a:r>
              <a:rPr lang="ru-RU" b="1" dirty="0" err="1" smtClean="0"/>
              <a:t>визитинг</a:t>
            </a:r>
            <a:r>
              <a:rPr lang="ru-RU" b="1" dirty="0" smtClean="0"/>
              <a:t>-профессоров на  6 месяцев</a:t>
            </a:r>
          </a:p>
          <a:p>
            <a:r>
              <a:rPr lang="ru-RU" b="1" dirty="0" smtClean="0"/>
              <a:t>В течение года  необходимо отработать методику.</a:t>
            </a:r>
          </a:p>
          <a:p>
            <a:r>
              <a:rPr lang="ru-RU" b="1" dirty="0" smtClean="0"/>
              <a:t>Число </a:t>
            </a:r>
            <a:r>
              <a:rPr lang="ru-RU" b="1" dirty="0" err="1" smtClean="0"/>
              <a:t>визитинг</a:t>
            </a:r>
            <a:r>
              <a:rPr lang="ru-RU" b="1" dirty="0" smtClean="0"/>
              <a:t>-профессоров с длительным периодом пребывания в </a:t>
            </a:r>
            <a:r>
              <a:rPr lang="ru-RU" b="1" dirty="0" err="1" smtClean="0"/>
              <a:t>КазНМУ</a:t>
            </a:r>
            <a:r>
              <a:rPr lang="ru-RU" b="1" dirty="0" smtClean="0"/>
              <a:t> с новом году  довести до 10 человек, в следующем году их должно быть не менее 50-60 человек.  </a:t>
            </a:r>
          </a:p>
          <a:p>
            <a:r>
              <a:rPr lang="ru-RU" b="1" dirty="0" smtClean="0"/>
              <a:t>Приглашать на ключевые позиции профессоров, доцентов, старших преподавателей.  </a:t>
            </a:r>
          </a:p>
          <a:p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ЧТОБЫ ВОЙТИ В ЭТОТ МИРОВОЙ РЕЙТИНГ НАМ НУЖНО УЖЕ В ЭТОМ ГОДУ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196752"/>
            <a:ext cx="864096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4. Привлечение иностранных </a:t>
            </a:r>
            <a:r>
              <a:rPr lang="ru-RU" sz="3600" b="1" dirty="0" smtClean="0"/>
              <a:t>преподавателей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69</a:t>
            </a:fld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86766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НАШ УНИВЕРСИТЕТ  СЕГОДНЯ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5"/>
            <a:ext cx="8786874" cy="471490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свыше 2,5 тыс. чел персонала, из которых почти 1,5 тыс. ППС;</a:t>
            </a:r>
          </a:p>
          <a:p>
            <a:pPr lvl="0"/>
            <a:r>
              <a:rPr lang="ru-RU" b="1" dirty="0" smtClean="0"/>
              <a:t>Свыше 10 тыс. студентов  на 8 факультетах, дети 16 стран мира</a:t>
            </a:r>
          </a:p>
          <a:p>
            <a:pPr lvl="0"/>
            <a:r>
              <a:rPr lang="ru-RU" b="1" dirty="0" smtClean="0"/>
              <a:t>82 кафедр и модулей;</a:t>
            </a:r>
          </a:p>
          <a:p>
            <a:pPr lvl="0"/>
            <a:r>
              <a:rPr lang="ru-RU" b="1" dirty="0" smtClean="0"/>
              <a:t>выпуск 2700 студентов, в том числе 1400 врачей-специалистов и 1300 магистров медицины</a:t>
            </a:r>
          </a:p>
          <a:p>
            <a:pPr lvl="0"/>
            <a:r>
              <a:rPr lang="ru-RU" b="1" dirty="0" smtClean="0"/>
              <a:t>1-е место в Национальном рейтинге образовательных программ-2012 по здравоохранению и медицине по  4-м из 5 специальностей </a:t>
            </a:r>
            <a:r>
              <a:rPr lang="ru-RU" b="1" dirty="0" err="1" smtClean="0"/>
              <a:t>бакалавриата</a:t>
            </a:r>
            <a:r>
              <a:rPr lang="ru-RU" b="1" dirty="0" smtClean="0"/>
              <a:t>.</a:t>
            </a:r>
          </a:p>
          <a:p>
            <a:pPr lvl="0"/>
            <a:r>
              <a:rPr lang="ru-RU" b="1" dirty="0" smtClean="0"/>
              <a:t>Впервые в медицинских вузах Казахстана и СНГ - реализация программы </a:t>
            </a:r>
            <a:r>
              <a:rPr lang="ru-RU" b="1" dirty="0" err="1" smtClean="0"/>
              <a:t>двудипломного</a:t>
            </a:r>
            <a:r>
              <a:rPr lang="ru-RU" b="1" dirty="0" smtClean="0"/>
              <a:t> образования в Высшей Школе менеджмента г. Барселона (Испания). Обучаются 8 магистрантов по специальности «Общественное здравоохранение»   </a:t>
            </a:r>
          </a:p>
          <a:p>
            <a:pPr lvl="0"/>
            <a:r>
              <a:rPr lang="ru-RU" b="1" dirty="0" smtClean="0"/>
              <a:t>Школа формирования педагогического резерва (36 стажеров-преподавателей)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928670"/>
            <a:ext cx="7643866" cy="64294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 области образования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58971" y="260648"/>
            <a:ext cx="8227871" cy="181103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ЧТОБЫ ВОЙТИ В ЭТОТ МИРОВОЙ РЕЙТИНГ НАМ НУЖНО УЖЕ В ЭТОМ ГОДУ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357430"/>
            <a:ext cx="8640960" cy="352839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5. </a:t>
            </a:r>
            <a:r>
              <a:rPr lang="ru-RU" sz="3600" b="1" dirty="0"/>
              <a:t>Число статей с </a:t>
            </a:r>
            <a:r>
              <a:rPr lang="ru-RU" sz="3600" b="1" dirty="0" err="1"/>
              <a:t>импакт</a:t>
            </a:r>
            <a:r>
              <a:rPr lang="ru-RU" sz="3600" b="1" dirty="0"/>
              <a:t> фактором увеличить </a:t>
            </a:r>
            <a:r>
              <a:rPr lang="ru-RU" sz="3600" b="1" dirty="0" smtClean="0"/>
              <a:t> до </a:t>
            </a:r>
            <a:r>
              <a:rPr lang="ru-RU" sz="3600" b="1" dirty="0"/>
              <a:t>50-ти в год. 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 </a:t>
            </a:r>
            <a:r>
              <a:rPr lang="ru-RU" sz="3600" b="1" dirty="0"/>
              <a:t>Вот тогда мы можем говорить о серьезной международной конкуренции.</a:t>
            </a:r>
          </a:p>
          <a:p>
            <a:pPr algn="ctr"/>
            <a:r>
              <a:rPr lang="ru-RU" sz="3600" b="1" dirty="0" smtClean="0"/>
              <a:t>  </a:t>
            </a:r>
            <a:endParaRPr lang="ru-RU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70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0383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71744"/>
            <a:ext cx="8501122" cy="407196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Агентство маркетинговых и социологических исследований </a:t>
            </a:r>
            <a:r>
              <a:rPr lang="ru-RU" b="1" dirty="0" smtClean="0">
                <a:solidFill>
                  <a:srgbClr val="002060"/>
                </a:solidFill>
              </a:rPr>
              <a:t>«DAMU </a:t>
            </a:r>
            <a:r>
              <a:rPr lang="ru-RU" b="1" dirty="0" err="1" smtClean="0">
                <a:solidFill>
                  <a:srgbClr val="002060"/>
                </a:solidFill>
              </a:rPr>
              <a:t>Research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Group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r>
              <a:rPr lang="ru-RU" b="1" dirty="0" smtClean="0"/>
              <a:t>провело опрос врачей во всех областях Казахстана.</a:t>
            </a:r>
          </a:p>
          <a:p>
            <a:r>
              <a:rPr lang="ru-RU" b="1" dirty="0" smtClean="0"/>
              <a:t>Половина всех работодателей  сразу вспоминают наше университет первым среди поставщиков молодых специалистов,  так же считают качество наших выпускников очень хорошим и   </a:t>
            </a:r>
          </a:p>
          <a:p>
            <a:r>
              <a:rPr lang="ru-RU" b="1" dirty="0" smtClean="0"/>
              <a:t>90% ответили, что в перспективе приняли бы в свою организацию именно  выпускников КазНМУ им. С.Д. Асфендиярова.  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ЧТОБЫ ВОЙТИ В ЭТОТ МИРОВОЙ РЕЙТИНГ НАМ НУЖНО УЖЕ В ЭТОМ ГОДУ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484784"/>
            <a:ext cx="84249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 . Тесное сотрудничество с работодателями</a:t>
            </a:r>
            <a:endParaRPr lang="ru-RU" sz="32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71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492896"/>
            <a:ext cx="8784976" cy="42484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Задача года:</a:t>
            </a:r>
          </a:p>
          <a:p>
            <a:r>
              <a:rPr lang="ru-RU" b="1" dirty="0" smtClean="0"/>
              <a:t> Согласно </a:t>
            </a:r>
            <a:r>
              <a:rPr lang="ru-RU" b="1" dirty="0"/>
              <a:t>положениям Болонского процесса каждый студент должен в течение всего периода учебы в вузе хотя бы 1 раз пройти обучение по программе  академической мобильности. </a:t>
            </a: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/>
              <a:t>У нас учится примерно 10 000 обучающихся всех категорий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Таким </a:t>
            </a:r>
            <a:r>
              <a:rPr lang="ru-RU" b="1" dirty="0"/>
              <a:t>образом, ежегодный объем мобильности студентов всех категорий должен быть примерно 1000- 1200 человек. </a:t>
            </a:r>
            <a:endParaRPr lang="ru-RU" b="1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настоящее время перед нами стоит задача, какой удельный вес будет составлять внутренняя мобильность, а какой – внешняя. 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ЧТОБЫ ВОЙТИ В ЭТОТ МИРОВОЙ РЕЙТИНГ НАМ НУЖНО УЖЕ В ЭТОМ ГОДУ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484784"/>
            <a:ext cx="835292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7. </a:t>
            </a:r>
            <a:r>
              <a:rPr lang="ru-RU" sz="3600" b="1" dirty="0"/>
              <a:t>Академическая мобильность</a:t>
            </a:r>
            <a:endParaRPr lang="ru-RU" sz="3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72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212976"/>
            <a:ext cx="8496944" cy="364502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Для сотрудников:</a:t>
            </a:r>
            <a:endParaRPr lang="ru-RU" dirty="0"/>
          </a:p>
          <a:p>
            <a:r>
              <a:rPr lang="ru-RU" dirty="0" smtClean="0"/>
              <a:t>Зарплату преподавателям  поднять в среднем на 25-30%</a:t>
            </a:r>
          </a:p>
          <a:p>
            <a:r>
              <a:rPr lang="ru-RU" dirty="0" smtClean="0"/>
              <a:t>Открытие  фитнес-центра </a:t>
            </a:r>
            <a:endParaRPr lang="ru-RU" dirty="0"/>
          </a:p>
          <a:p>
            <a:r>
              <a:rPr lang="ru-RU" dirty="0" smtClean="0"/>
              <a:t>Окрыли </a:t>
            </a:r>
            <a:r>
              <a:rPr lang="ru-RU" dirty="0"/>
              <a:t>столовую для преподавателей, где совместно с профсоюзом нужно создать программу питания для ППС, находящихся на диспансерном </a:t>
            </a:r>
            <a:r>
              <a:rPr lang="ru-RU" dirty="0" smtClean="0"/>
              <a:t>учете</a:t>
            </a:r>
            <a:r>
              <a:rPr lang="ru-RU" dirty="0"/>
              <a:t>.</a:t>
            </a:r>
          </a:p>
          <a:p>
            <a:r>
              <a:rPr lang="ru-RU" dirty="0" smtClean="0"/>
              <a:t>Программа </a:t>
            </a:r>
            <a:r>
              <a:rPr lang="ru-RU" dirty="0"/>
              <a:t>обучения и переобучения для ППС будет облегчена не менее чем на 50%, в том числе обучение английскому и казахскому языкам,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ЧТОБЫ ВОЙТИ В ЭТОТ МИРОВОЙ РЕЙТИНГ НАМ НУЖНО УЖЕ В ЭТОМ ГОДУ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1340768"/>
            <a:ext cx="8280920" cy="15841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8.  Дальнейшее </a:t>
            </a:r>
            <a:r>
              <a:rPr lang="ru-RU" sz="3200" b="1" dirty="0"/>
              <a:t>улучшение условий труда, социальная поддержка преподавателя и студента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73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879767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Программа социальной поддержки студентов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971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30 млн.тенге в год </a:t>
            </a:r>
          </a:p>
          <a:p>
            <a:r>
              <a:rPr lang="ru-RU" b="1" dirty="0" smtClean="0"/>
              <a:t>льготы на обучение</a:t>
            </a:r>
          </a:p>
          <a:p>
            <a:r>
              <a:rPr lang="ru-RU" b="1" dirty="0" smtClean="0"/>
              <a:t>Питание диспансерных студентов </a:t>
            </a:r>
          </a:p>
          <a:p>
            <a:r>
              <a:rPr lang="ru-RU" b="1" dirty="0" smtClean="0"/>
              <a:t>50% льготы на лекарства для диспансерных больных </a:t>
            </a:r>
          </a:p>
          <a:p>
            <a:r>
              <a:rPr lang="ru-RU" b="1" dirty="0" smtClean="0"/>
              <a:t>Нужно  развивать студенческое самоуправление. </a:t>
            </a:r>
          </a:p>
          <a:p>
            <a:r>
              <a:rPr lang="ru-RU" b="1" dirty="0" smtClean="0"/>
              <a:t>Выборы из числа студентов замдекана по работе со студентами.  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74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0"/>
            <a:ext cx="6372200" cy="11967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8.  </a:t>
            </a:r>
            <a:r>
              <a:rPr lang="ru-RU" sz="2800" b="1" dirty="0"/>
              <a:t>Совершенствование управления </a:t>
            </a:r>
            <a:r>
              <a:rPr lang="ru-RU" sz="2800" b="1" dirty="0" smtClean="0"/>
              <a:t>университета</a:t>
            </a:r>
            <a:endParaRPr lang="ru-RU" sz="2800" dirty="0"/>
          </a:p>
        </p:txBody>
      </p:sp>
      <p:sp>
        <p:nvSpPr>
          <p:cNvPr id="5" name="Выноска со стрелками влево/вправо 4"/>
          <p:cNvSpPr/>
          <p:nvPr/>
        </p:nvSpPr>
        <p:spPr>
          <a:xfrm>
            <a:off x="2771800" y="2276872"/>
            <a:ext cx="4032448" cy="2736304"/>
          </a:xfrm>
          <a:prstGeom prst="leftRigh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Приказом МЗ РК создан </a:t>
            </a:r>
            <a:r>
              <a:rPr lang="ru-RU" sz="2800" b="1" dirty="0" smtClean="0"/>
              <a:t>Наблюдательный </a:t>
            </a:r>
            <a:r>
              <a:rPr lang="ru-RU" sz="2800" b="1" dirty="0"/>
              <a:t>совет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556792"/>
            <a:ext cx="2880320" cy="504056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Члены совета: </a:t>
            </a:r>
            <a:r>
              <a:rPr lang="ru-RU" sz="2800" b="1" dirty="0" err="1"/>
              <a:t>Шарманов</a:t>
            </a:r>
            <a:r>
              <a:rPr lang="ru-RU" sz="2800" b="1" dirty="0"/>
              <a:t> Т.Ш. – председатель, Ахметов В.И.- заместитель </a:t>
            </a:r>
            <a:r>
              <a:rPr lang="ru-RU" sz="2800" b="1" dirty="0" smtClean="0"/>
              <a:t>, </a:t>
            </a:r>
            <a:r>
              <a:rPr lang="ru-RU" sz="2800" b="1" dirty="0" err="1"/>
              <a:t>Сейдуманов</a:t>
            </a:r>
            <a:r>
              <a:rPr lang="ru-RU" sz="2800" b="1" dirty="0"/>
              <a:t> С.Т., </a:t>
            </a:r>
            <a:r>
              <a:rPr lang="ru-RU" sz="2800" b="1" dirty="0" err="1"/>
              <a:t>Сыздыкова</a:t>
            </a:r>
            <a:r>
              <a:rPr lang="ru-RU" sz="2800" b="1" dirty="0"/>
              <a:t> </a:t>
            </a:r>
            <a:r>
              <a:rPr lang="ru-RU" sz="2800" b="1" dirty="0" smtClean="0"/>
              <a:t>А.А.– </a:t>
            </a:r>
            <a:r>
              <a:rPr lang="ru-RU" sz="2800" b="1" dirty="0"/>
              <a:t>члены </a:t>
            </a:r>
            <a:r>
              <a:rPr lang="ru-RU" sz="2800" b="1" dirty="0" smtClean="0"/>
              <a:t>совета</a:t>
            </a:r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6390991" y="315710"/>
            <a:ext cx="2765826" cy="5184576"/>
          </a:xfrm>
          <a:prstGeom prst="foldedCorne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Проведено </a:t>
            </a:r>
            <a:r>
              <a:rPr lang="ru-RU" sz="2000" b="1" dirty="0"/>
              <a:t>2 заседания рассмотрены бюджет университета, его структура  и организационные вопросы</a:t>
            </a:r>
          </a:p>
          <a:p>
            <a:pPr algn="ctr"/>
            <a:r>
              <a:rPr lang="ru-RU" sz="2000" b="1" dirty="0" smtClean="0"/>
              <a:t>и </a:t>
            </a:r>
            <a:r>
              <a:rPr lang="ru-RU" sz="2000" b="1" dirty="0"/>
              <a:t>принято одно судьбоносное решение – перевод всего </a:t>
            </a:r>
            <a:r>
              <a:rPr lang="ru-RU" sz="2000" b="1" dirty="0" err="1"/>
              <a:t>бакалавриата</a:t>
            </a:r>
            <a:r>
              <a:rPr lang="ru-RU" sz="2000" b="1" dirty="0"/>
              <a:t> на кредитно-модульное обучение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4788024" y="5072074"/>
            <a:ext cx="4355976" cy="1832368"/>
          </a:xfrm>
          <a:prstGeom prst="up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поддержано </a:t>
            </a:r>
            <a:r>
              <a:rPr lang="ru-RU" b="1" dirty="0"/>
              <a:t>Министерством здравоохранения и Министерством образования и </a:t>
            </a:r>
            <a:r>
              <a:rPr lang="ru-RU" b="1" dirty="0" smtClean="0"/>
              <a:t>науки</a:t>
            </a:r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75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Ученый Совет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11 заседаний, </a:t>
            </a:r>
          </a:p>
          <a:p>
            <a:r>
              <a:rPr lang="ru-RU" b="1" dirty="0" smtClean="0"/>
              <a:t>рассмотрено 182 вопроса, </a:t>
            </a:r>
          </a:p>
          <a:p>
            <a:r>
              <a:rPr lang="ru-RU" b="1" dirty="0" smtClean="0"/>
              <a:t>принято 333 решения. </a:t>
            </a:r>
          </a:p>
          <a:p>
            <a:r>
              <a:rPr lang="ru-RU" b="1" dirty="0" smtClean="0"/>
              <a:t>Все решения приняты гласно, материалы не только доступны для членов Совета, они все вывешены на сайте и  тиражированы в виде ежемесячного доклада, который передается кафедрам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76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0.twimg.com/profile_images/1341546090/logo.jpg"/>
          <p:cNvPicPr>
            <a:picLocks noChangeAspect="1" noChangeArrowheads="1"/>
          </p:cNvPicPr>
          <p:nvPr/>
        </p:nvPicPr>
        <p:blipFill>
          <a:blip r:embed="rId2" cstate="print">
            <a:lum bright="61000" contrast="-4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8678768" cy="464347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Центр наук о жизни им.проф. </a:t>
            </a:r>
            <a:r>
              <a:rPr lang="ru-RU" b="1" dirty="0" err="1" smtClean="0"/>
              <a:t>Х.К.Сатпаевой</a:t>
            </a:r>
            <a:endParaRPr lang="ru-RU" b="1" dirty="0" smtClean="0"/>
          </a:p>
          <a:p>
            <a:r>
              <a:rPr lang="ru-RU" b="1" dirty="0" smtClean="0"/>
              <a:t>Центр морфологических дисциплин</a:t>
            </a:r>
          </a:p>
          <a:p>
            <a:r>
              <a:rPr lang="ru-RU" b="1" dirty="0" smtClean="0"/>
              <a:t>Центр языковой подготовки</a:t>
            </a:r>
            <a:endParaRPr lang="ru-RU" b="1" dirty="0"/>
          </a:p>
          <a:p>
            <a:endParaRPr lang="ru-RU" b="1" dirty="0" smtClean="0"/>
          </a:p>
          <a:p>
            <a:pPr>
              <a:buNone/>
            </a:pPr>
            <a:r>
              <a:rPr lang="ru-RU" b="1" u="sng" dirty="0" smtClean="0"/>
              <a:t>Развитие</a:t>
            </a:r>
          </a:p>
          <a:p>
            <a:r>
              <a:rPr lang="ru-RU" b="1" dirty="0" smtClean="0"/>
              <a:t>Институт а стоматологии, </a:t>
            </a:r>
          </a:p>
          <a:p>
            <a:r>
              <a:rPr lang="ru-RU" b="1" dirty="0" smtClean="0"/>
              <a:t>Института последипломного образования,</a:t>
            </a:r>
          </a:p>
          <a:p>
            <a:r>
              <a:rPr lang="ru-RU" b="1" dirty="0" smtClean="0"/>
              <a:t>НИИ </a:t>
            </a:r>
            <a:r>
              <a:rPr lang="ru-RU" b="1" dirty="0" err="1" smtClean="0"/>
              <a:t>им.Атчабарова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Центра практических навыков,</a:t>
            </a:r>
          </a:p>
          <a:p>
            <a:r>
              <a:rPr lang="ru-RU" b="1" dirty="0" smtClean="0"/>
              <a:t>Клиники внутренних болезней, </a:t>
            </a:r>
          </a:p>
          <a:p>
            <a:r>
              <a:rPr lang="ru-RU" b="1" dirty="0" smtClean="0"/>
              <a:t>Высшей медицинской школы</a:t>
            </a:r>
          </a:p>
          <a:p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784976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Открытие в </a:t>
            </a:r>
            <a:r>
              <a:rPr lang="ru-RU" sz="4400" b="1" dirty="0" err="1" smtClean="0"/>
              <a:t>КазНМУ</a:t>
            </a:r>
            <a:r>
              <a:rPr lang="ru-RU" sz="4400" b="1" dirty="0" smtClean="0"/>
              <a:t> новых Центров</a:t>
            </a:r>
            <a:endParaRPr lang="ru-RU" sz="4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77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Заключение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292895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Университет успешно выполнил практически все поставленные в начале прошлого учебного года задачи. </a:t>
            </a:r>
          </a:p>
          <a:p>
            <a:r>
              <a:rPr lang="ru-RU" b="1" dirty="0" smtClean="0"/>
              <a:t>Наша модель медицинского образования доказала свою состоятельность.</a:t>
            </a:r>
          </a:p>
          <a:p>
            <a:r>
              <a:rPr lang="ru-RU" b="1" dirty="0" smtClean="0"/>
              <a:t>Мы перешли на новый уровень образования.</a:t>
            </a:r>
          </a:p>
          <a:p>
            <a:r>
              <a:rPr lang="ru-RU" b="1" dirty="0" smtClean="0"/>
              <a:t>Болонский процесс  трансформировался из теории в практику.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2053" name="Picture 5" descr="DSC 5112 580x385 &amp;Kcy;&amp;acy;&amp;zcy;&amp;Ncy;&amp;Mcy;&amp;Ucy; &amp;vcy;&amp;ycy;&amp;pcy;&amp;ucy;&amp;scy;&amp;tcy;&amp;icy;&amp;lcy; 2800 &amp;dcy;&amp;icy;&amp;pcy;&amp;lcy;&amp;ocy;&amp;mcy;&amp;icy;&amp;rcy;&amp;ocy;&amp;vcy;&amp;acy;&amp;ncy;&amp;ncy;&amp;ycy;&amp;khcy; &amp;vcy;&amp;rcy;&amp;acy;&amp;chcy;&amp;iecy;&amp;jcy; – &amp;rcy;&amp;iecy;&amp;kcy;&amp;ocy;&amp;rcy;&amp;dcy;&amp;ncy;&amp;ocy;&amp;iecy; &amp;chcy;&amp;icy;&amp;scy;&amp;lcy;&amp;ocy; &amp;zcy;&amp;acy; &amp;vcy;&amp;scy;&amp;yucy; &amp;icy;&amp;scy;&amp;tcy;&amp;ocy;&amp;rcy;&amp;icy;&amp;yucy; &amp;vcy;&amp;ucy;&amp;zcy;&amp;acy;! &amp;Ncy;&amp;acy; &amp;kcy;&amp;acy;&amp;zhcy;&amp;dcy;&amp;ocy;&amp;gcy;&amp;ocy; &amp;vcy;&amp;ycy;&amp;pcy;&amp;ucy;&amp;scy;&amp;kcy;&amp;ncy;&amp;icy;&amp;kcy;&amp;acy; &amp;Kcy;&amp;acy;&amp;zcy;&amp;Ncy;&amp;Mcy;&amp;Ucy; &amp;pcy;&amp;rcy;&amp;icy;&amp;khcy;&amp;ocy;&amp;dcy;&amp;icy;&amp;tcy;&amp;scy;&amp;yacy; 4 &amp;zcy;&amp;acy;&amp;yacy;&amp;vcy;&amp;kcy;&amp;icy; &amp;ocy;&amp;tcy; &amp;rcy;&amp;acy;&amp;bcy;&amp;ocy;&amp;tcy;&amp;ocy;&amp;dcy;&amp;acy;&amp;tcy;&amp;iecy;&amp;lcy;&amp;ie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28"/>
            <a:ext cx="9144000" cy="300037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78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703842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Заключение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250033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Состоялся первый выпуск бакалавров.</a:t>
            </a:r>
          </a:p>
          <a:p>
            <a:r>
              <a:rPr lang="ru-RU" b="1" dirty="0" smtClean="0"/>
              <a:t>Наши студенты  в целом удовлетворены  качеством обучения в университете. </a:t>
            </a:r>
          </a:p>
          <a:p>
            <a:r>
              <a:rPr lang="ru-RU" b="1" dirty="0" smtClean="0"/>
              <a:t>Наши выпускники востребованы и конкурентоспособны.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2051" name="Picture 3" descr="https://lh4.googleusercontent.com/-fchfzArZCXg/T_7TghaDZyI/AAAAAAAAAAc/QSmk8fBO8zE/s950/%25D0%25B1%25D0%25B0%25D0%25BD%25D0%25BD%25D0%25B5%25D1%2580%25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24250"/>
            <a:ext cx="9144000" cy="333375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79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703842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715436" cy="47863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smtClean="0"/>
              <a:t>В 2011 году Университет вошел в десятку </a:t>
            </a:r>
            <a:r>
              <a:rPr lang="ru-RU" b="1" dirty="0" err="1" smtClean="0"/>
              <a:t>инновационно-ориентированных</a:t>
            </a:r>
            <a:r>
              <a:rPr lang="ru-RU" b="1" dirty="0" smtClean="0"/>
              <a:t> вузов страны. </a:t>
            </a:r>
          </a:p>
          <a:p>
            <a:r>
              <a:rPr lang="ru-RU" b="1" u="sng" dirty="0" smtClean="0"/>
              <a:t>НИР с </a:t>
            </a:r>
            <a:r>
              <a:rPr lang="ru-RU" b="1" u="sng" dirty="0"/>
              <a:t>общей суммой 320 млн. тенге</a:t>
            </a:r>
            <a:r>
              <a:rPr lang="ru-RU" b="1" dirty="0"/>
              <a:t>, в том числе 62 </a:t>
            </a:r>
            <a:r>
              <a:rPr lang="ru-RU" b="1" dirty="0" smtClean="0"/>
              <a:t>млн.т </a:t>
            </a:r>
            <a:r>
              <a:rPr lang="ru-RU" b="1" dirty="0"/>
              <a:t>– заказ МЗ РК (2), 200 млн. Т- заказ МОН (</a:t>
            </a:r>
            <a:r>
              <a:rPr lang="ru-RU" b="1" dirty="0" smtClean="0"/>
              <a:t>16), </a:t>
            </a:r>
            <a:r>
              <a:rPr lang="ru-RU" b="1" dirty="0"/>
              <a:t>100 </a:t>
            </a:r>
            <a:r>
              <a:rPr lang="ru-RU" b="1" dirty="0" err="1"/>
              <a:t>млн.Т</a:t>
            </a:r>
            <a:r>
              <a:rPr lang="ru-RU" b="1" dirty="0"/>
              <a:t>.- гранты из разных источников, 30 млн. малые гранты нашего университета. </a:t>
            </a:r>
          </a:p>
          <a:p>
            <a:r>
              <a:rPr lang="ru-RU" b="1" dirty="0" smtClean="0"/>
              <a:t>112 публикации.</a:t>
            </a:r>
          </a:p>
          <a:p>
            <a:r>
              <a:rPr lang="ru-RU" b="1" u="sng" dirty="0" smtClean="0"/>
              <a:t>6  статей с  высоким </a:t>
            </a:r>
            <a:r>
              <a:rPr lang="en-US" b="1" u="sng" dirty="0" smtClean="0"/>
              <a:t>IMPACT </a:t>
            </a:r>
            <a:r>
              <a:rPr lang="ru-RU" b="1" dirty="0" smtClean="0"/>
              <a:t>фактором</a:t>
            </a:r>
            <a:r>
              <a:rPr lang="ru-RU" b="1" dirty="0"/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Юй</a:t>
            </a:r>
            <a:r>
              <a:rPr lang="ru-RU" b="1" dirty="0" smtClean="0"/>
              <a:t> Р.И., </a:t>
            </a:r>
            <a:r>
              <a:rPr lang="ru-RU" b="1" dirty="0" err="1" smtClean="0"/>
              <a:t>Пичхадзе</a:t>
            </a:r>
            <a:r>
              <a:rPr lang="ru-RU" b="1" dirty="0" smtClean="0"/>
              <a:t> Г.М., </a:t>
            </a:r>
            <a:r>
              <a:rPr lang="ru-RU" b="1" dirty="0" err="1" smtClean="0"/>
              <a:t>Тогузбаева</a:t>
            </a:r>
            <a:r>
              <a:rPr lang="ru-RU" b="1" dirty="0" smtClean="0"/>
              <a:t> К.К., </a:t>
            </a:r>
            <a:r>
              <a:rPr lang="ru-RU" b="1" dirty="0" err="1" smtClean="0"/>
              <a:t>Алтынбеков</a:t>
            </a:r>
            <a:r>
              <a:rPr lang="ru-RU" b="1" dirty="0" smtClean="0"/>
              <a:t> К.Д.).   </a:t>
            </a:r>
            <a:endParaRPr lang="en-US" b="1" dirty="0" smtClean="0"/>
          </a:p>
          <a:p>
            <a:pPr lvl="0"/>
            <a:r>
              <a:rPr lang="ru-RU" b="1" dirty="0" smtClean="0"/>
              <a:t>За эти статьи выплачено материального вознаграждения </a:t>
            </a:r>
            <a:r>
              <a:rPr lang="ru-RU" b="1" u="sng" dirty="0" smtClean="0"/>
              <a:t>-   881 204 тенге.</a:t>
            </a:r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142852"/>
            <a:ext cx="821537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НАШ УНИВЕРСИТЕТ  СЕГОДНЯ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928670"/>
            <a:ext cx="7643866" cy="64294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 В области медицинской науки</a:t>
            </a:r>
            <a:endParaRPr lang="ru-RU" sz="3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Заключение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3929090"/>
          </a:xfrm>
        </p:spPr>
        <p:txBody>
          <a:bodyPr>
            <a:normAutofit/>
          </a:bodyPr>
          <a:lstStyle/>
          <a:p>
            <a:r>
              <a:rPr lang="ru-RU" b="1" dirty="0" smtClean="0"/>
              <a:t> Автоматизированная  информационная система вуза  стала реальностью </a:t>
            </a:r>
          </a:p>
          <a:p>
            <a:r>
              <a:rPr lang="ru-RU" b="1" dirty="0" smtClean="0"/>
              <a:t>Университет стал одним из лучших  инновационных вузов страны.</a:t>
            </a:r>
          </a:p>
          <a:p>
            <a:r>
              <a:rPr lang="ru-RU" b="1" dirty="0" smtClean="0"/>
              <a:t>Через международные ассоциации, программы </a:t>
            </a:r>
            <a:r>
              <a:rPr lang="ru-RU" b="1" dirty="0" err="1" smtClean="0"/>
              <a:t>визитинга</a:t>
            </a:r>
            <a:r>
              <a:rPr lang="ru-RU" b="1" dirty="0" smtClean="0"/>
              <a:t>, проектную деятельность  мы  вышли в зарубежное образовательное пространство.  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104450" name="Picture 2" descr="DSC 3700 580x385 &amp;Fcy;&amp;ocy;&amp;tcy;&amp;ocy;&amp;ocy;&amp;tcy;&amp;chcy;&amp;iecy;&amp;tcy; &amp;ncy;&amp;acy;&amp;ucy;&amp;chcy;&amp;ncy;&amp;ocy; &amp;pcy;&amp;rcy;&amp;acy;&amp;kcy;&amp;tcy;&amp;icy;&amp;chcy;&amp;iecy;&amp;scy;&amp;kcy;&amp;ocy;&amp;jcy; &amp;kcy;&amp;ocy;&amp;ncy;&amp;fcy;&amp;iecy;&amp;rcy;&amp;iecy;&amp;ncy;&amp;tscy;&amp;icy;&amp;icy; &amp;Ucy;&amp;ncy;&amp;icy;&amp;vcy;&amp;iecy;&amp;rcy;&amp;scy;&amp;icy;&amp;tcy;&amp;iecy;&amp;tcy;&amp;scy;&amp;kcy;&amp;acy;&amp;yacy; &amp;kcy;&amp;lcy;&amp;icy;&amp;ncy;&amp;icy;&amp;kcy;&amp;acy;: &amp;pcy;&amp;rcy;&amp;ocy;&amp;bcy;&amp;lcy;&amp;iecy;&amp;mcy;&amp;ycy; &amp;icy; &amp;pcy;&amp;iecy;&amp;rcy;&amp;scy;&amp;pcy;&amp;iecy;&amp;kcy;&amp;tcy;&amp;icy;&amp;v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9199"/>
            <a:ext cx="2857520" cy="1928802"/>
          </a:xfrm>
          <a:prstGeom prst="rect">
            <a:avLst/>
          </a:prstGeom>
          <a:noFill/>
        </p:spPr>
      </p:pic>
      <p:pic>
        <p:nvPicPr>
          <p:cNvPr id="104452" name="Picture 4" descr="DSC 3701 580x385 &amp;Fcy;&amp;ocy;&amp;tcy;&amp;ocy;&amp;ocy;&amp;tcy;&amp;chcy;&amp;iecy;&amp;tcy; &amp;ncy;&amp;acy;&amp;ucy;&amp;chcy;&amp;ncy;&amp;ocy; &amp;pcy;&amp;rcy;&amp;acy;&amp;kcy;&amp;tcy;&amp;icy;&amp;chcy;&amp;iecy;&amp;scy;&amp;kcy;&amp;ocy;&amp;jcy; &amp;kcy;&amp;ocy;&amp;ncy;&amp;fcy;&amp;iecy;&amp;rcy;&amp;iecy;&amp;ncy;&amp;tscy;&amp;icy;&amp;icy; &amp;Ucy;&amp;ncy;&amp;icy;&amp;vcy;&amp;iecy;&amp;rcy;&amp;scy;&amp;icy;&amp;tcy;&amp;iecy;&amp;tcy;&amp;scy;&amp;kcy;&amp;acy;&amp;yacy; &amp;kcy;&amp;lcy;&amp;icy;&amp;ncy;&amp;icy;&amp;kcy;&amp;acy;: &amp;pcy;&amp;rcy;&amp;ocy;&amp;bcy;&amp;lcy;&amp;iecy;&amp;mcy;&amp;ycy; &amp;icy; &amp;pcy;&amp;iecy;&amp;rcy;&amp;scy;&amp;pcy;&amp;iecy;&amp;kcy;&amp;tcy;&amp;icy;&amp;v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929198"/>
            <a:ext cx="3071834" cy="1928802"/>
          </a:xfrm>
          <a:prstGeom prst="rect">
            <a:avLst/>
          </a:prstGeom>
          <a:noFill/>
        </p:spPr>
      </p:pic>
      <p:pic>
        <p:nvPicPr>
          <p:cNvPr id="104454" name="Picture 6" descr="DSC 3710 580x385 &amp;Fcy;&amp;ocy;&amp;tcy;&amp;ocy;&amp;ocy;&amp;tcy;&amp;chcy;&amp;iecy;&amp;tcy; &amp;ncy;&amp;acy;&amp;ucy;&amp;chcy;&amp;ncy;&amp;ocy; &amp;pcy;&amp;rcy;&amp;acy;&amp;kcy;&amp;tcy;&amp;icy;&amp;chcy;&amp;iecy;&amp;scy;&amp;kcy;&amp;ocy;&amp;jcy; &amp;kcy;&amp;ocy;&amp;ncy;&amp;fcy;&amp;iecy;&amp;rcy;&amp;iecy;&amp;ncy;&amp;tscy;&amp;icy;&amp;icy; &amp;Ucy;&amp;ncy;&amp;icy;&amp;vcy;&amp;iecy;&amp;rcy;&amp;scy;&amp;icy;&amp;tcy;&amp;iecy;&amp;tcy;&amp;scy;&amp;kcy;&amp;acy;&amp;yacy; &amp;kcy;&amp;lcy;&amp;icy;&amp;ncy;&amp;icy;&amp;kcy;&amp;acy;: &amp;pcy;&amp;rcy;&amp;ocy;&amp;bcy;&amp;lcy;&amp;iecy;&amp;mcy;&amp;ycy; &amp;icy; &amp;pcy;&amp;iecy;&amp;rcy;&amp;scy;&amp;pcy;&amp;iecy;&amp;kcy;&amp;tcy;&amp;icy;&amp;vcy;&amp;y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258" y="4929198"/>
            <a:ext cx="3214742" cy="192880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80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703842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4" name="Picture 8" descr="&amp;Scy;&amp;iecy;&amp;kcy;&amp;tscy;&amp;icy;&amp;yacy; 5 1 580x386 &amp;Scy;&amp;iecy;&amp;kcy;&amp;tscy;&amp;icy;&amp;yacy; 5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572009"/>
            <a:ext cx="3286115" cy="2285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Заключение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378621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 О нас знают во многих странах мира.</a:t>
            </a:r>
          </a:p>
          <a:p>
            <a:r>
              <a:rPr lang="ru-RU" b="1" dirty="0" smtClean="0"/>
              <a:t>Появилась реальная возможность иметь свою собственную Университетскую клинику.</a:t>
            </a:r>
          </a:p>
          <a:p>
            <a:r>
              <a:rPr lang="ru-RU" b="1" dirty="0" smtClean="0"/>
              <a:t>Изменился внешний облик вуза,  произошла модернизация материально-технической базы. </a:t>
            </a:r>
          </a:p>
          <a:p>
            <a:r>
              <a:rPr lang="ru-RU" b="1" dirty="0" smtClean="0"/>
              <a:t>Значительно улучшились условия работы преподавателей и учебы студентов. </a:t>
            </a:r>
            <a:endParaRPr lang="ru-RU" b="1" dirty="0"/>
          </a:p>
        </p:txBody>
      </p:sp>
      <p:pic>
        <p:nvPicPr>
          <p:cNvPr id="106500" name="Picture 4" descr="DSC 1485 580x386 DSC 14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8"/>
            <a:ext cx="3429024" cy="2285992"/>
          </a:xfrm>
          <a:prstGeom prst="rect">
            <a:avLst/>
          </a:prstGeom>
          <a:noFill/>
        </p:spPr>
      </p:pic>
      <p:pic>
        <p:nvPicPr>
          <p:cNvPr id="106502" name="Picture 6" descr="&amp;Scy;&amp;iecy;&amp;kcy;&amp;tscy;&amp;icy;&amp;yacy; 2 580x386 &amp;Scy;&amp;iecy;&amp;kcy;&amp;tscy;&amp;icy;&amp;yacy;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575946"/>
            <a:ext cx="3571868" cy="2282054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81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703842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uristu.kz/files/imgforus/viza-v-kazakhstan.jpg"/>
          <p:cNvPicPr>
            <a:picLocks noChangeAspect="1" noChangeArrowheads="1"/>
          </p:cNvPicPr>
          <p:nvPr/>
        </p:nvPicPr>
        <p:blipFill>
          <a:blip r:embed="rId2" cstate="print">
            <a:lum bright="55000" contrast="36000"/>
          </a:blip>
          <a:srcRect/>
          <a:stretch>
            <a:fillRect/>
          </a:stretch>
        </p:blipFill>
        <p:spPr bwMode="auto">
          <a:xfrm>
            <a:off x="0" y="-20612"/>
            <a:ext cx="9144000" cy="6878612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21744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dirty="0"/>
              <a:t> </a:t>
            </a:r>
            <a:r>
              <a:rPr lang="ru-RU" b="1" i="1" dirty="0" smtClean="0"/>
              <a:t>Качество </a:t>
            </a:r>
            <a:r>
              <a:rPr lang="ru-RU" b="1" i="1" dirty="0"/>
              <a:t>высшего образования должно отвечать самым высоким международным требованиям. ВУЗы страны должны стремиться войти в рейтинги ведущих университетов мира.</a:t>
            </a:r>
            <a:endParaRPr lang="ru-RU" dirty="0"/>
          </a:p>
          <a:p>
            <a:pPr marL="0" indent="0" algn="r">
              <a:buNone/>
            </a:pPr>
            <a:r>
              <a:rPr lang="ru-RU" sz="2800" dirty="0"/>
              <a:t>Послание президента </a:t>
            </a:r>
            <a:r>
              <a:rPr lang="ru-RU" sz="2800" dirty="0" err="1"/>
              <a:t>Н.Назарбаева</a:t>
            </a:r>
            <a:r>
              <a:rPr lang="ru-RU" sz="2800" dirty="0"/>
              <a:t> народу Казахстана </a:t>
            </a:r>
          </a:p>
          <a:p>
            <a:pPr marL="0" indent="0" algn="r">
              <a:buNone/>
            </a:pPr>
            <a:r>
              <a:rPr lang="ru-RU" sz="2800" dirty="0"/>
              <a:t>«Новое десятилетие – новый экономический подъем – новые возможности Казахстана»</a:t>
            </a:r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82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05076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643998" cy="474027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 smtClean="0"/>
              <a:t>Совершено  77 720 консультаций, 6235  операции, 2525 консилиумов, 7783 клинических разборов, 229 патологоанатомических конференций, 198 внедрений, 222 прочитано лекций для населения.</a:t>
            </a:r>
          </a:p>
          <a:p>
            <a:r>
              <a:rPr lang="ru-RU" b="1" dirty="0" smtClean="0"/>
              <a:t>По поручению МЗ РК в целях предотвращения случаев материнской и младенческой смертности   специалисты КазНМУ работали в Южно-Казахстанской области </a:t>
            </a:r>
            <a:r>
              <a:rPr lang="ru-RU" i="1" dirty="0" smtClean="0"/>
              <a:t>(</a:t>
            </a:r>
            <a:r>
              <a:rPr lang="ru-RU" i="1" dirty="0" err="1" smtClean="0"/>
              <a:t>Амиреев</a:t>
            </a:r>
            <a:r>
              <a:rPr lang="ru-RU" i="1" dirty="0" smtClean="0"/>
              <a:t> С.А., </a:t>
            </a:r>
            <a:r>
              <a:rPr lang="ru-RU" i="1" dirty="0" err="1" smtClean="0"/>
              <a:t>Калиева</a:t>
            </a:r>
            <a:r>
              <a:rPr lang="ru-RU" i="1" dirty="0" smtClean="0"/>
              <a:t> Л.К., </a:t>
            </a:r>
            <a:r>
              <a:rPr lang="ru-RU" i="1" dirty="0" err="1" smtClean="0"/>
              <a:t>Шарифканова</a:t>
            </a:r>
            <a:r>
              <a:rPr lang="ru-RU" i="1" dirty="0" smtClean="0"/>
              <a:t> М.Н., </a:t>
            </a:r>
            <a:r>
              <a:rPr lang="ru-RU" i="1" dirty="0" err="1" smtClean="0"/>
              <a:t>Омарова</a:t>
            </a:r>
            <a:r>
              <a:rPr lang="ru-RU" i="1" dirty="0" smtClean="0"/>
              <a:t> Г.К., </a:t>
            </a:r>
            <a:r>
              <a:rPr lang="ru-RU" i="1" dirty="0" err="1" smtClean="0"/>
              <a:t>Жангелова</a:t>
            </a:r>
            <a:r>
              <a:rPr lang="ru-RU" i="1" dirty="0" smtClean="0"/>
              <a:t> Ш.Б., </a:t>
            </a:r>
            <a:r>
              <a:rPr lang="ru-RU" i="1" dirty="0" err="1" smtClean="0"/>
              <a:t>Исраилова</a:t>
            </a:r>
            <a:r>
              <a:rPr lang="ru-RU" i="1" dirty="0" smtClean="0"/>
              <a:t> В.К., </a:t>
            </a:r>
            <a:r>
              <a:rPr lang="ru-RU" i="1" dirty="0" err="1" smtClean="0"/>
              <a:t>Айдаргалиева</a:t>
            </a:r>
            <a:r>
              <a:rPr lang="ru-RU" i="1" dirty="0" smtClean="0"/>
              <a:t> Н.Е., </a:t>
            </a:r>
            <a:r>
              <a:rPr lang="ru-RU" i="1" dirty="0" err="1" smtClean="0"/>
              <a:t>Жанкалова</a:t>
            </a:r>
            <a:r>
              <a:rPr lang="ru-RU" i="1" dirty="0" smtClean="0"/>
              <a:t> З.М., </a:t>
            </a:r>
            <a:r>
              <a:rPr lang="ru-RU" i="1" dirty="0" err="1" smtClean="0"/>
              <a:t>Дусунбаева</a:t>
            </a:r>
            <a:r>
              <a:rPr lang="ru-RU" i="1" dirty="0" smtClean="0"/>
              <a:t> Л.Ш., Юлдашев А.А., </a:t>
            </a:r>
            <a:r>
              <a:rPr lang="ru-RU" i="1" dirty="0" err="1" smtClean="0"/>
              <a:t>Сарсенбаев</a:t>
            </a:r>
            <a:r>
              <a:rPr lang="ru-RU" i="1" dirty="0" smtClean="0"/>
              <a:t> Б.К., Юлдашев У.К.). </a:t>
            </a:r>
          </a:p>
          <a:p>
            <a:r>
              <a:rPr lang="ru-RU" b="1" dirty="0" smtClean="0"/>
              <a:t>Всего за год 166 сотрудников кафедр КазНМУ им </a:t>
            </a:r>
            <a:r>
              <a:rPr lang="ru-RU" b="1" dirty="0" err="1" smtClean="0"/>
              <a:t>С.Д.Асфендиярова</a:t>
            </a:r>
            <a:r>
              <a:rPr lang="ru-RU" b="1" dirty="0" smtClean="0"/>
              <a:t>  отработали в качестве экспертов в составе различных комиссий.</a:t>
            </a:r>
          </a:p>
          <a:p>
            <a:pPr>
              <a:buNone/>
            </a:pPr>
            <a:endParaRPr lang="ru-RU" b="1" dirty="0" smtClean="0"/>
          </a:p>
          <a:p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0"/>
            <a:ext cx="8143932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НАШ УНИВЕРСИТЕТ  СЕГОДНЯ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928670"/>
            <a:ext cx="7643866" cy="642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  области медицинской практики</a:t>
            </a:r>
            <a:endParaRPr lang="ru-RU" sz="3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34E9-A9BA-400C-9BB1-21C4280B0C3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3730</Words>
  <Application>Microsoft Office PowerPoint</Application>
  <PresentationFormat>Экран (4:3)</PresentationFormat>
  <Paragraphs>562</Paragraphs>
  <Slides>82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3" baseType="lpstr">
      <vt:lpstr>Тема Office</vt:lpstr>
      <vt:lpstr> </vt:lpstr>
      <vt:lpstr>Слайд 2</vt:lpstr>
      <vt:lpstr>Cтратегическая цель КазНМУ им. С.Д. Асфендиярова </vt:lpstr>
      <vt:lpstr>Слайд 4</vt:lpstr>
      <vt:lpstr> Задачи 2011-2012 учебного года</vt:lpstr>
      <vt:lpstr> Сферы  особого внимания и подразделения, обеспечивающие прорыв  в 2011-2012 учебном году </vt:lpstr>
      <vt:lpstr>НАШ УНИВЕРСИТЕТ  СЕГОДНЯ </vt:lpstr>
      <vt:lpstr> </vt:lpstr>
      <vt:lpstr> </vt:lpstr>
      <vt:lpstr> </vt:lpstr>
      <vt:lpstr>Слайд 11</vt:lpstr>
      <vt:lpstr>НАШ УНИВЕРСИТЕТ  СЕГОДНЯ </vt:lpstr>
      <vt:lpstr>Слайд 13</vt:lpstr>
      <vt:lpstr>НАШ УНИВЕРСИТЕТ  СЕГОДНЯ </vt:lpstr>
      <vt:lpstr>ОСНОВНЫЕ ИТОГИ 2011-2012  УЧЕБНОГО ГОДА</vt:lpstr>
      <vt:lpstr>ОСНОВНЫЕ ИТОГИ 2011-2012 УЧЕБНОГО ГОДА</vt:lpstr>
      <vt:lpstr>ОСНОВНЫЕ ИТОГИ 2011-2012 УЧЕБНОГО ГОДА</vt:lpstr>
      <vt:lpstr>Слайд 18</vt:lpstr>
      <vt:lpstr>ОСНОВНЫЕ ИТОГИ 2011-2012 УЧЕБНОГО ГОДА</vt:lpstr>
      <vt:lpstr>ОСНОВНЫЕ ИТОГИ 2011-2012 УЧЕБНОГО ГОДА</vt:lpstr>
      <vt:lpstr>Слайд 21</vt:lpstr>
      <vt:lpstr>ОСНОВНЫЕ ИТОГИ 2011-2012 УЧЕБНОГО ГОДА</vt:lpstr>
      <vt:lpstr>ОСНОВНЫЕ ИТОГИ 2011-2012 УЧЕБНОГО ГОДА</vt:lpstr>
      <vt:lpstr>ОСНОВНЫЕ ИТОГИ 2011-2012 УЧЕБНОГО ГОДА</vt:lpstr>
      <vt:lpstr>ОСНОВНЫЕ ИТОГИ 2011-2012 УЧЕБНОГО ГОДА</vt:lpstr>
      <vt:lpstr>ОСНОВНЫЕ ИТОГИ 2011-2012 УЧЕБНОГО ГОДА</vt:lpstr>
      <vt:lpstr>ОСНОВНЫЕ ИТОГИ 2011-2012 УЧЕБНОГО ГОДА</vt:lpstr>
      <vt:lpstr>Слайд 28</vt:lpstr>
      <vt:lpstr>ОСНОВНЫЕ ИТОГИ 2011-2012 УЧЕБНОГО ГОДА</vt:lpstr>
      <vt:lpstr>Слайд 30</vt:lpstr>
      <vt:lpstr>Слайд 31</vt:lpstr>
      <vt:lpstr>Система мотивации деятельности  сотрудников</vt:lpstr>
      <vt:lpstr>Система мотивации деятельности  сотрудников</vt:lpstr>
      <vt:lpstr>ОСНОВНЫЕ ИТОГИ 2011-2012 УЧЕБНОГО ГОДА</vt:lpstr>
      <vt:lpstr>Слайд 35</vt:lpstr>
      <vt:lpstr>Приоритеты в образовании</vt:lpstr>
      <vt:lpstr>Слайд 37</vt:lpstr>
      <vt:lpstr>Слайд 38</vt:lpstr>
      <vt:lpstr>Слайд 39</vt:lpstr>
      <vt:lpstr>Принципиальные моменты  2011-2012 учебного года</vt:lpstr>
      <vt:lpstr>Принципиальные моменты  2011-2012 учебного года</vt:lpstr>
      <vt:lpstr>Достижения КазНМУ</vt:lpstr>
      <vt:lpstr>Достижения КазНМУ</vt:lpstr>
      <vt:lpstr>Достижения КазНМУ</vt:lpstr>
      <vt:lpstr>Достижения КазНМУ</vt:lpstr>
      <vt:lpstr>Достижения КазНМУ</vt:lpstr>
      <vt:lpstr>Достижения КазНМУ</vt:lpstr>
      <vt:lpstr>Достижения КазНМУ</vt:lpstr>
      <vt:lpstr>Достижения КазНМУ</vt:lpstr>
      <vt:lpstr>Слайд 50</vt:lpstr>
      <vt:lpstr>Достижения  и приоритеты КазНМУ</vt:lpstr>
      <vt:lpstr>Достижения  и приоритеты КазНМУ</vt:lpstr>
      <vt:lpstr>Достижения  и приоритеты КазНМУ</vt:lpstr>
      <vt:lpstr>Достижения  КазНМУ</vt:lpstr>
      <vt:lpstr>Слайд 55</vt:lpstr>
      <vt:lpstr>I. Учебный процесс</vt:lpstr>
      <vt:lpstr>I. Учебный процесс</vt:lpstr>
      <vt:lpstr>II. Изменение отношения  «студент -  преподаватель»</vt:lpstr>
      <vt:lpstr>II. Изменение отношения  «студент -  преподаватель»</vt:lpstr>
      <vt:lpstr>Создание новых отношений в коллективе и будет основным приоритетом этого учебного года</vt:lpstr>
      <vt:lpstr>Создание новых отношений в коллективе и будет основным приоритетом этого учебного года</vt:lpstr>
      <vt:lpstr>III. Интеграция образования, практики и науки</vt:lpstr>
      <vt:lpstr>III. Интеграция образования, практики и науки</vt:lpstr>
      <vt:lpstr>III. Интеграция образования, практики и науки</vt:lpstr>
      <vt:lpstr>Система сбалансированных показателей</vt:lpstr>
      <vt:lpstr>Слайд 66</vt:lpstr>
      <vt:lpstr>Слайд 67</vt:lpstr>
      <vt:lpstr>ЧТОБЫ ВОЙТИ В ЭТОТ МИРОВОЙ РЕЙТИНГ НАМ НУЖНО УЖЕ В ЭТОМ ГОДУ</vt:lpstr>
      <vt:lpstr>ЧТОБЫ ВОЙТИ В ЭТОТ МИРОВОЙ РЕЙТИНГ НАМ НУЖНО УЖЕ В ЭТОМ ГОДУ</vt:lpstr>
      <vt:lpstr>ЧТОБЫ ВОЙТИ В ЭТОТ МИРОВОЙ РЕЙТИНГ НАМ НУЖНО УЖЕ В ЭТОМ ГОДУ</vt:lpstr>
      <vt:lpstr>ЧТОБЫ ВОЙТИ В ЭТОТ МИРОВОЙ РЕЙТИНГ НАМ НУЖНО УЖЕ В ЭТОМ ГОДУ</vt:lpstr>
      <vt:lpstr>ЧТОБЫ ВОЙТИ В ЭТОТ МИРОВОЙ РЕЙТИНГ НАМ НУЖНО УЖЕ В ЭТОМ ГОДУ</vt:lpstr>
      <vt:lpstr>ЧТОБЫ ВОЙТИ В ЭТОТ МИРОВОЙ РЕЙТИНГ НАМ НУЖНО УЖЕ В ЭТОМ ГОДУ</vt:lpstr>
      <vt:lpstr>Программа социальной поддержки студентов</vt:lpstr>
      <vt:lpstr>Слайд 75</vt:lpstr>
      <vt:lpstr>Ученый Совет </vt:lpstr>
      <vt:lpstr>Слайд 77</vt:lpstr>
      <vt:lpstr>Заключение</vt:lpstr>
      <vt:lpstr>Заключение</vt:lpstr>
      <vt:lpstr>Заключение</vt:lpstr>
      <vt:lpstr>Заключение</vt:lpstr>
      <vt:lpstr>Слайд 82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Гульшат</cp:lastModifiedBy>
  <cp:revision>199</cp:revision>
  <dcterms:created xsi:type="dcterms:W3CDTF">2012-08-22T02:28:13Z</dcterms:created>
  <dcterms:modified xsi:type="dcterms:W3CDTF">2012-08-31T05:18:52Z</dcterms:modified>
</cp:coreProperties>
</file>