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0D61-244C-4776-9C50-5AAAB2373B21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ED89-4E59-41E5-9942-85F2B609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0D61-244C-4776-9C50-5AAAB2373B21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ED89-4E59-41E5-9942-85F2B6096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9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600" smtClean="0"/>
              <a:t>Оценка студентов</a:t>
            </a:r>
            <a:r>
              <a:rPr lang="en-US" sz="4600" smtClean="0"/>
              <a:t/>
            </a:r>
            <a:br>
              <a:rPr lang="en-US" sz="4600" smtClean="0"/>
            </a:br>
            <a:endParaRPr lang="en-US" sz="4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/>
              <a:t>МЕТОДЫ ОЦЕНКИ</a:t>
            </a:r>
            <a:endParaRPr lang="en-US" sz="54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4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Простая модель способностей</a:t>
            </a:r>
            <a:r>
              <a:rPr lang="en-GB" smtClean="0"/>
              <a:t>	</a:t>
            </a:r>
            <a:endParaRPr lang="en-GB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2350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Некоторые методы оценки</a:t>
            </a:r>
            <a:r>
              <a:rPr lang="en-US" smtClean="0"/>
              <a:t>:</a:t>
            </a:r>
            <a:br>
              <a:rPr lang="en-US" smtClean="0"/>
            </a:br>
            <a:endParaRPr lang="en-GB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0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Методы выбора </a:t>
            </a:r>
            <a:br>
              <a:rPr lang="ru-RU" smtClean="0"/>
            </a:br>
            <a:r>
              <a:rPr lang="ru-RU" sz="3600" smtClean="0"/>
              <a:t>(тестовые вопросы)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0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Самостоятельный ответ</a:t>
            </a:r>
            <a:endParaRPr lang="en-US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Оценка практических навыков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Оценка навыков: сделать</a:t>
            </a:r>
            <a:endParaRPr lang="en-GB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834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Наблюдение за </a:t>
            </a:r>
            <a:br>
              <a:rPr lang="ru-RU" smtClean="0"/>
            </a:br>
            <a:r>
              <a:rPr lang="ru-RU" smtClean="0"/>
              <a:t>клинической работой</a:t>
            </a:r>
            <a:endParaRPr lang="en-GB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37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Мини-клинический экзамен</a:t>
            </a:r>
            <a:r>
              <a:rPr lang="en-US" smtClean="0"/>
              <a:t/>
            </a:r>
            <a:br>
              <a:rPr lang="en-US" smtClean="0"/>
            </a:br>
            <a:r>
              <a:rPr lang="en-US" sz="2600" smtClean="0"/>
              <a:t>(Norcini, 1995)</a:t>
            </a:r>
            <a:endParaRPr lang="en-GB" sz="2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8730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Удовлетворительное выполнение навыков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18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</a:t>
            </a:r>
            <a:endParaRPr lang="en-GB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3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5708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698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Организация и планирование оценки</a:t>
            </a:r>
            <a:endParaRPr lang="en-US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55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Матрица оценки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02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Методы и знания</a:t>
            </a:r>
            <a:endParaRPr lang="en-US" sz="32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15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Планирование</a:t>
            </a:r>
            <a:r>
              <a:rPr lang="en-GB" smtClean="0"/>
              <a:t>: </a:t>
            </a:r>
            <a:r>
              <a:rPr lang="ru-RU" smtClean="0"/>
              <a:t>«Шаблон»</a:t>
            </a:r>
            <a:endParaRPr lang="en-GB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«Шаблон»</a:t>
            </a:r>
            <a:endParaRPr lang="en-US" sz="3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18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50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0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/>
              <a:t>Основная терминология</a:t>
            </a:r>
            <a:endParaRPr lang="en-US" sz="48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5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</a:t>
            </a:r>
            <a:endParaRPr lang="en-GB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10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Оценка для улучшения результатов обучения</a:t>
            </a:r>
            <a:endParaRPr lang="en-US" sz="36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3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8716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Оценка и </a:t>
            </a:r>
            <a:r>
              <a:rPr lang="ru-RU" i="1" smtClean="0"/>
              <a:t>размер</a:t>
            </a:r>
            <a:r>
              <a:rPr lang="ru-RU" smtClean="0"/>
              <a:t> </a:t>
            </a:r>
            <a:r>
              <a:rPr lang="ru-RU" i="1" smtClean="0"/>
              <a:t>выборки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92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Оценка и </a:t>
            </a:r>
            <a:r>
              <a:rPr lang="ru-RU" i="1" smtClean="0"/>
              <a:t>размер</a:t>
            </a:r>
            <a:r>
              <a:rPr lang="ru-RU" smtClean="0"/>
              <a:t> </a:t>
            </a:r>
            <a:r>
              <a:rPr lang="ru-RU" i="1" smtClean="0"/>
              <a:t>выборки</a:t>
            </a:r>
            <a:endParaRPr lang="en-US" i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7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Оценка способностей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9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Оценка способностей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23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Оценка способностей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29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ОЦЕНКА ВКЛЮЧЕНА В ОБУЧЕНИЕ</a:t>
            </a:r>
            <a:endParaRPr lang="en-US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19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6605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Является ли тест «достоверным»</a:t>
            </a:r>
            <a:r>
              <a:rPr lang="en-US" sz="4000" smtClean="0"/>
              <a:t>?</a:t>
            </a:r>
            <a:br>
              <a:rPr lang="en-US" sz="4000" smtClean="0"/>
            </a:br>
            <a:r>
              <a:rPr lang="ru-RU" sz="4000" smtClean="0"/>
              <a:t>Является ли тест «валидным»</a:t>
            </a:r>
            <a:r>
              <a:rPr lang="en-US" sz="4000" smtClean="0"/>
              <a:t>?</a:t>
            </a:r>
            <a:endParaRPr lang="en-US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8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ОЦЕНКИ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6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Достоверность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61345"/>
      </p:ext>
    </p:extLst>
  </p:cSld>
  <p:clrMapOvr>
    <a:masterClrMapping/>
  </p:clrMapOvr>
  <p:transition>
    <p:pull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Достоверность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5292"/>
      </p:ext>
    </p:extLst>
  </p:cSld>
  <p:clrMapOvr>
    <a:masterClrMapping/>
  </p:clrMapOvr>
  <p:transition>
    <p:pull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Достоверность: случайные факторы</a:t>
            </a:r>
            <a:endParaRPr lang="en-US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71598"/>
      </p:ext>
    </p:extLst>
  </p:cSld>
  <p:clrMapOvr>
    <a:masterClrMapping/>
  </p:clrMapOvr>
  <p:transition>
    <p:pull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Достоверность: контролируемые факторы</a:t>
            </a:r>
            <a:endParaRPr lang="en-US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28661"/>
      </p:ext>
    </p:extLst>
  </p:cSld>
  <p:clrMapOvr>
    <a:masterClrMapping/>
  </p:clrMapOvr>
  <p:transition>
    <p:pull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chemeClr val="bg2"/>
                </a:solidFill>
              </a:rPr>
              <a:t>Достоверность как функция продолжительности экзамена</a:t>
            </a:r>
            <a:endParaRPr lang="en-GB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0459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Достоверность: количественная оценка</a:t>
            </a:r>
            <a:endParaRPr lang="en-US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15605"/>
      </p:ext>
    </p:extLst>
  </p:cSld>
  <p:clrMapOvr>
    <a:masterClrMapping/>
  </p:clrMapOvr>
  <p:transition>
    <p:pull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Достоверность: количественная оценка</a:t>
            </a:r>
            <a:endParaRPr lang="en-US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29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Достоверность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63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Валидность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26277"/>
      </p:ext>
    </p:extLst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Валидность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14689"/>
      </p:ext>
    </p:extLst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СВОЙСТВА ОЦЕНКИ</a:t>
            </a:r>
            <a:endParaRPr lang="en-US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499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Валидность оценки клинических навыков</a:t>
            </a:r>
            <a:endParaRPr lang="en-US" smtClean="0">
              <a:latin typeface="Helvetic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45439"/>
      </p:ext>
    </p:extLst>
  </p:cSld>
  <p:clrMapOvr>
    <a:masterClrMapping/>
  </p:clrMapOvr>
  <p:transition>
    <p:strips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84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Подведение итогов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7843"/>
      </p:ext>
    </p:extLst>
  </p:cSld>
  <p:clrMapOvr>
    <a:masterClrMapping/>
  </p:clrMapOvr>
  <p:transition>
    <p:cover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Подведение итогов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57344"/>
      </p:ext>
    </p:extLst>
  </p:cSld>
  <p:clrMapOvr>
    <a:masterClrMapping/>
  </p:clrMapOvr>
  <p:transition spd="med">
    <p:cover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Заключение</a:t>
            </a:r>
            <a:endParaRPr lang="en-GB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1024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Благодарности</a:t>
            </a:r>
            <a:endParaRPr lang="en-GB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96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5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УСПЕШНАЯ ОЦЕНКА: ВОСЕМЬ КРИТЕРИЕВ</a:t>
            </a:r>
            <a:endParaRPr lang="en-US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2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919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541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Экран (4:3)</PresentationFormat>
  <Paragraphs>45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Оценка студентов </vt:lpstr>
      <vt:lpstr>Цели</vt:lpstr>
      <vt:lpstr>Цели</vt:lpstr>
      <vt:lpstr>ЦЕЛИ ОЦЕНКИ</vt:lpstr>
      <vt:lpstr>СВОЙСТВА ОЦЕНКИ</vt:lpstr>
      <vt:lpstr>УСПЕШНАЯ ОЦЕНКА: ВОСЕМЬ КРИТЕРИЕВ</vt:lpstr>
      <vt:lpstr>Презентация PowerPoint</vt:lpstr>
      <vt:lpstr>Презентация PowerPoint</vt:lpstr>
      <vt:lpstr>Презентация PowerPoint</vt:lpstr>
      <vt:lpstr>МЕТОДЫ ОЦЕНКИ</vt:lpstr>
      <vt:lpstr>Простая модель способностей </vt:lpstr>
      <vt:lpstr>Некоторые методы оценки: </vt:lpstr>
      <vt:lpstr>Методы выбора  (тестовые вопросы)</vt:lpstr>
      <vt:lpstr>Самостоятельный ответ</vt:lpstr>
      <vt:lpstr>Оценка практических навыков</vt:lpstr>
      <vt:lpstr>Оценка навыков: сделать</vt:lpstr>
      <vt:lpstr>Наблюдение за  клинической работой</vt:lpstr>
      <vt:lpstr>Мини-клинический экзамен (Norcini, 1995)</vt:lpstr>
      <vt:lpstr>Удовлетворительное выполнение навыков</vt:lpstr>
      <vt:lpstr>Презентация PowerPoint</vt:lpstr>
      <vt:lpstr>Презентация PowerPoint</vt:lpstr>
      <vt:lpstr>Организация и планирование оценки</vt:lpstr>
      <vt:lpstr>Матрица оценки</vt:lpstr>
      <vt:lpstr>Методы и знания</vt:lpstr>
      <vt:lpstr>Планирование: «Шаблон»</vt:lpstr>
      <vt:lpstr>«Шаблон»</vt:lpstr>
      <vt:lpstr>Презентация PowerPoint</vt:lpstr>
      <vt:lpstr>Презентация PowerPoint</vt:lpstr>
      <vt:lpstr>Основная терминология</vt:lpstr>
      <vt:lpstr>Оценка для улучшения результатов обучения</vt:lpstr>
      <vt:lpstr>Презентация PowerPoint</vt:lpstr>
      <vt:lpstr>Оценка и размер выборки</vt:lpstr>
      <vt:lpstr>Оценка и размер выборки</vt:lpstr>
      <vt:lpstr>Оценка способностей</vt:lpstr>
      <vt:lpstr>Оценка способностей</vt:lpstr>
      <vt:lpstr>Оценка способностей</vt:lpstr>
      <vt:lpstr>ОЦЕНКА ВКЛЮЧЕНА В ОБУЧЕНИЕ</vt:lpstr>
      <vt:lpstr>Презентация PowerPoint</vt:lpstr>
      <vt:lpstr>Является ли тест «достоверным»? Является ли тест «валидным»?</vt:lpstr>
      <vt:lpstr>Достоверность</vt:lpstr>
      <vt:lpstr>Достоверность</vt:lpstr>
      <vt:lpstr>Достоверность: случайные факторы</vt:lpstr>
      <vt:lpstr>Достоверность: контролируемые факторы</vt:lpstr>
      <vt:lpstr>Достоверность как функция продолжительности экзамена</vt:lpstr>
      <vt:lpstr>Достоверность: количественная оценка</vt:lpstr>
      <vt:lpstr>Достоверность: количественная оценка</vt:lpstr>
      <vt:lpstr>Достоверность</vt:lpstr>
      <vt:lpstr>Валидность</vt:lpstr>
      <vt:lpstr>Валидность</vt:lpstr>
      <vt:lpstr>Валидность оценки клинических навыков</vt:lpstr>
      <vt:lpstr>Презентация PowerPoint</vt:lpstr>
      <vt:lpstr>Подведение итогов</vt:lpstr>
      <vt:lpstr>Подведение итогов</vt:lpstr>
      <vt:lpstr>Заключение</vt:lpstr>
      <vt:lpstr>Благодарности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студентов </dc:title>
  <dc:creator>яяя</dc:creator>
  <cp:lastModifiedBy>яяя</cp:lastModifiedBy>
  <cp:revision>1</cp:revision>
  <dcterms:created xsi:type="dcterms:W3CDTF">2012-09-07T04:06:17Z</dcterms:created>
  <dcterms:modified xsi:type="dcterms:W3CDTF">2012-09-07T04:06:17Z</dcterms:modified>
</cp:coreProperties>
</file>