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5" r:id="rId2"/>
    <p:sldId id="334" r:id="rId3"/>
    <p:sldId id="333" r:id="rId4"/>
    <p:sldId id="360" r:id="rId5"/>
    <p:sldId id="362" r:id="rId6"/>
    <p:sldId id="348" r:id="rId7"/>
    <p:sldId id="349" r:id="rId8"/>
    <p:sldId id="361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4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00"/>
    <a:srgbClr val="FF9900"/>
    <a:srgbClr val="D60093"/>
    <a:srgbClr val="FF6BFF"/>
    <a:srgbClr val="C8FF2D"/>
    <a:srgbClr val="0000C4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52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726CB4-4D46-40B4-B2F6-7E67F8BD4B9E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EDC34DB-2F70-4325-8754-4E474531A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ECC26B7-BDF9-43CD-A2EC-AAE51CB44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54E4-6228-482B-8BFB-48F996F75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32EC-E5FE-47EE-AACC-4FD34E61F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B28D-D9B9-447D-A9BA-6805F9D01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A422-71F9-4F14-9C78-BBF17FBF7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B301-A4EC-40AF-B1BE-CDD0F43BD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B9C1-1526-4FC3-A92A-928CB362F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436F-7145-449C-BD83-355513758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AFA8-025E-4A67-BAE0-D23553BB5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811A-B6F7-4020-A97A-2ADFDF5A8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82BA2-6588-48BF-996B-58415703D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4843-583C-4DFF-B05C-E11D82E0A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9EE7C7AE-8149-4883-90AC-12AAB3813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692696"/>
            <a:ext cx="7786688" cy="4248472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Резолюция</a:t>
            </a:r>
            <a:br>
              <a:rPr lang="ru-RU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kk-KZ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Августовской конференции «Итоги 2011-2012 учебного года. Задачи и перспективы развития»</a:t>
            </a:r>
            <a:r>
              <a:rPr lang="ru-RU" sz="4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sz="4800" b="1" dirty="0">
              <a:solidFill>
                <a:schemeClr val="accent2"/>
              </a:solidFill>
            </a:endParaRPr>
          </a:p>
        </p:txBody>
      </p:sp>
      <p:grpSp>
        <p:nvGrpSpPr>
          <p:cNvPr id="3" name="Group 21"/>
          <p:cNvGrpSpPr>
            <a:grpSpLocks noGrp="1"/>
          </p:cNvGrpSpPr>
          <p:nvPr>
            <p:ph type="subTitle" idx="1"/>
          </p:nvPr>
        </p:nvGrpSpPr>
        <p:grpSpPr bwMode="auto">
          <a:xfrm>
            <a:off x="3682262" y="5373281"/>
            <a:ext cx="5461738" cy="504825"/>
            <a:chOff x="3548" y="3695"/>
            <a:chExt cx="2245" cy="527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3548" y="3695"/>
              <a:ext cx="2023" cy="527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Докладчик: </a:t>
              </a:r>
              <a:r>
                <a:rPr lang="kk-KZ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Тулебаев К.А. – проректор по УВР</a:t>
              </a:r>
              <a:endPara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058" name="WordArt 1"/>
            <p:cNvSpPr>
              <a:spLocks noChangeArrowheads="1" noChangeShapeType="1" noTextEdit="1"/>
            </p:cNvSpPr>
            <p:nvPr/>
          </p:nvSpPr>
          <p:spPr bwMode="auto">
            <a:xfrm>
              <a:off x="3576" y="3869"/>
              <a:ext cx="2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9" name="WordArt 1"/>
          <p:cNvSpPr>
            <a:spLocks noChangeArrowheads="1" noChangeShapeType="1" noTextEdit="1"/>
          </p:cNvSpPr>
          <p:nvPr/>
        </p:nvSpPr>
        <p:spPr bwMode="auto">
          <a:xfrm>
            <a:off x="6516688" y="6394944"/>
            <a:ext cx="2352475" cy="35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00">
                      <a:alpha val="80000"/>
                    </a:srgbClr>
                  </a:gs>
                  <a:gs pos="50000">
                    <a:srgbClr val="FFFFFF"/>
                  </a:gs>
                  <a:gs pos="100000">
                    <a:srgbClr val="800000">
                      <a:alpha val="80000"/>
                    </a:srgb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10599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Воспитательная работа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Создание новых отношений в коллективе  будет основным приоритетом этого учебного года. </a:t>
            </a:r>
          </a:p>
          <a:p>
            <a:pPr lvl="0"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Развитие </a:t>
            </a:r>
            <a:r>
              <a:rPr lang="ru-RU" sz="28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тьюторства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Развитие лечебно-диагностической работы в </a:t>
            </a:r>
            <a:r>
              <a:rPr lang="ru-RU" sz="2800" b="1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КазНМУ</a:t>
            </a:r>
            <a:r>
              <a:rPr lang="ru-RU" sz="2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им. С.Д. </a:t>
            </a:r>
            <a:r>
              <a:rPr lang="ru-RU" sz="2800" b="1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Асфендиярова</a:t>
            </a:r>
            <a:r>
              <a:rPr lang="ru-RU" sz="2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256584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Обеспечить участие сотрудников университета в реализации программы «</a:t>
            </a:r>
            <a:r>
              <a:rPr lang="ru-RU" sz="28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Аффелированные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клиники г. </a:t>
            </a:r>
            <a:r>
              <a:rPr lang="ru-RU" sz="28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Алматы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pPr lvl="0"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Обеспечить вовлечение преподавателей университета в выполнение  программ по  здравоохранению:</a:t>
            </a:r>
          </a:p>
          <a:p>
            <a:pPr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Обеспечение  продуктивного взаимного сотрудничества с практическим здравоохранением для повышения эффективности и качества оказания медицинской помощи населению Республики Казахстан. </a:t>
            </a:r>
          </a:p>
          <a:p>
            <a:pPr lvl="0" algn="just"/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6632"/>
            <a:ext cx="8352928" cy="5979368"/>
          </a:xfrm>
        </p:spPr>
        <p:txBody>
          <a:bodyPr/>
          <a:lstStyle/>
          <a:p>
            <a:pPr marL="90488" lvl="0" indent="180975" algn="just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Урегулирование правовых взаимоотношений между клиническими кафедрами и руководством лечебно-профилактическим учреждений, на базе которых располагаются кафедры. </a:t>
            </a:r>
          </a:p>
          <a:p>
            <a:pPr marL="90488" indent="180975"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 Инновационная деятельность,  заключающаяся в теоретическом изучении и апробации с последующим внедрением в медицинскую практику нововведений. Расширение внедрений современных медицинских технологий для повышения эффективности и качества оказываемых медицинских услуг.</a:t>
            </a:r>
          </a:p>
          <a:p>
            <a:pPr marL="90488" lvl="0" indent="180975" algn="just"/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В  области  науки</a:t>
            </a:r>
            <a: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3672408"/>
          </a:xfrm>
        </p:spPr>
        <p:txBody>
          <a:bodyPr/>
          <a:lstStyle/>
          <a:p>
            <a:pPr lvl="0" algn="just"/>
            <a:r>
              <a:rPr lang="kk-KZ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Финансирование науки довести д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 0,5 млрд.тенге или 4 млн. долл.США. При этом университет будет выделять до 1 млн. долл. или 150 млн. тенге из своих внутренних средств.</a:t>
            </a:r>
          </a:p>
          <a:p>
            <a:pPr lvl="0" algn="just"/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Число публикаций в рецензируемых журналах увеличить до 30 в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ru-RU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Развитие человеческих ресурсов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28592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Определение основных функций преподавателя</a:t>
            </a:r>
            <a:r>
              <a:rPr lang="kk-KZ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и разработка ключевых показателей эффективномти деятельности преподавателя 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KPI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 </a:t>
            </a:r>
            <a:r>
              <a:rPr lang="kk-KZ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по уровням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Развитие      профессиональных компетенций профессорско-преподавательского </a:t>
            </a:r>
            <a:r>
              <a:rPr lang="ru-RU" sz="24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составапутем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создания      условий для непрерывного обучения</a:t>
            </a:r>
          </a:p>
          <a:p>
            <a:pPr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Проводить дальнейшую политику по повышению престижа преподавательского труда, повышению его статуса в обществе, укреплению его материального положения, распространения системы правовых гарантий и социальных благ, создание системы экономической заинтересованности преподавателя в результатах своего труда с одновременным укреплением материально-технической базы учебных заведений.</a:t>
            </a:r>
          </a:p>
          <a:p>
            <a:pPr lvl="0" algn="just"/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39552" y="620109"/>
            <a:ext cx="82089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Проводить оценку результатов в целях развития, совершенствования, улучшения деятельности преподавателя с помощью эталонных моделей профессионального потенциала.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Демократизация всех сторон общественной жизни требует активного привлечения профессорско-преподавательского состава к управлению вузом и усиления его роли в процессе принятия управленческих решений на основе выборности и представительства в организационно-управленческих структурах вуза.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Интеграция в международное пространство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8206680" cy="5949280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Вхождение в мировой рейтинг университетов.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Заключить договора  с университетами не менее чем из 50-60-ти стран мира, в том числе с 5-10 Университетами Тор-200 мировых рейтингов.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Численность студентов-иностранцев довести до 10%.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На каждом курсе, по возможности, нужно открыть 1-2 группы на английском языке.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Привлечение иностранных преподавателей сроком на 1 год (не менее 10 человек).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Реализация академической мобильности:  ежегодный объем мобильности обучающихся  должен составить  1000- 1200 человек, преподавателей 100-150 человек.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Развитие студенческого международного сотрудничества, интенсифицировать работу Международной Ассоциации студентов-медиков  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8206680" cy="1296144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Дальнейшее улучшение условий труда, социальная поддержка преподавателя и студента</a:t>
            </a:r>
            <a: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445224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Сотрудникам повысить  зарплату на 25-30%.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Открытие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фитнес-центра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Совместно с профсоюзом создать программу питания для ППС, находящихся на диспансерном учете,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Программы обучения и переобучения для ППС будут финансово поддержаны  не менее чем на 50%, в том числе обучение английскому и казахскому языкам,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Программа социальной поддержки студентов - на 30 млн. тенге в год (и льготы на обучение, и питание больных, 50% льготы на лекарства для диспансерных больных и т.д.).</a:t>
            </a:r>
          </a:p>
          <a:p>
            <a:pPr lvl="0" algn="just"/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Развивитие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студенческого самоуправления вплоть до выборов из числа студентов заместителя декана по работе со студентами.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8640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Проект решения</a:t>
            </a:r>
            <a:r>
              <a:rPr lang="ru-RU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1.Утвердить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резолюцию </a:t>
            </a:r>
            <a:r>
              <a:rPr lang="kk-KZ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Августовской конференции «Итоги 2011-2012 учебного года. Задачи и перспективы развития»</a:t>
            </a:r>
            <a:endParaRPr lang="ru-RU" sz="280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lvl="0" algn="just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2. Разработать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План реализации резолюции.</a:t>
            </a: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Отв.исполнители: 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Тулебаев К.А. – проректор по учебно-воспитательной работе, </a:t>
            </a:r>
            <a:r>
              <a:rPr lang="ru-RU" sz="28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Абирова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М.А. – директор ДУМР.</a:t>
            </a: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Срок исполнения: </a:t>
            </a:r>
            <a:r>
              <a:rPr lang="ru-RU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15 сентября 2012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55650" y="1989138"/>
            <a:ext cx="7772400" cy="1524000"/>
          </a:xfrm>
        </p:spPr>
        <p:txBody>
          <a:bodyPr anchor="b"/>
          <a:lstStyle/>
          <a:p>
            <a:r>
              <a:rPr lang="ru-RU" sz="7200" b="1" smtClean="0">
                <a:solidFill>
                  <a:srgbClr val="0000C4"/>
                </a:solidFill>
                <a:latin typeface="Monotype Corsiva" pitchFamily="66" charset="0"/>
              </a:rPr>
              <a:t>Спасибо за внимание!</a:t>
            </a:r>
          </a:p>
        </p:txBody>
      </p:sp>
      <p:sp>
        <p:nvSpPr>
          <p:cNvPr id="3" name="Дата 2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667309-A3D8-4B65-BE8F-8D6F50BEC8C4}" type="datetime1">
              <a:rPr lang="ru-RU" sz="14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31.08.2012</a:t>
            </a:fld>
            <a:endParaRPr lang="ru-RU" sz="1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4343400" y="2198688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51F542-BFA4-4765-A818-A3D6F3AFB503}" type="slidenum">
              <a:rPr lang="ru-RU" sz="1600">
                <a:solidFill>
                  <a:schemeClr val="accent3">
                    <a:shade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60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F14AC7-1BBD-46FD-BAEF-163EA823CE81}" type="slidenum">
              <a:rPr lang="ru-RU" sz="1000">
                <a:latin typeface="Arial" charset="0"/>
              </a:rPr>
              <a:pPr algn="r"/>
              <a:t>2</a:t>
            </a:fld>
            <a:endParaRPr lang="ru-RU" sz="1000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4290"/>
            <a:ext cx="8208912" cy="6357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	</a:t>
            </a:r>
          </a:p>
          <a:p>
            <a:pPr algn="just">
              <a:buFont typeface="Arial" pitchFamily="34" charset="0"/>
              <a:buChar char="•"/>
            </a:pPr>
            <a:r>
              <a:rPr lang="kk-KZ" dirty="0" smtClean="0">
                <a:solidFill>
                  <a:schemeClr val="accent2"/>
                </a:solidFill>
              </a:rPr>
              <a:t>  В </a:t>
            </a:r>
            <a:r>
              <a:rPr lang="kk-KZ" dirty="0">
                <a:solidFill>
                  <a:schemeClr val="accent2"/>
                </a:solidFill>
              </a:rPr>
              <a:t>работе конференции приняли участие </a:t>
            </a:r>
            <a:r>
              <a:rPr lang="ru-RU" b="1" u="sng" dirty="0">
                <a:solidFill>
                  <a:srgbClr val="C00000"/>
                </a:solidFill>
              </a:rPr>
              <a:t>940</a:t>
            </a:r>
            <a:r>
              <a:rPr lang="ru-RU" dirty="0">
                <a:solidFill>
                  <a:srgbClr val="C00000"/>
                </a:solidFill>
              </a:rPr>
              <a:t> сотрудников университета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</a:rPr>
              <a:t>  Председатель </a:t>
            </a:r>
            <a:r>
              <a:rPr lang="ru-RU" dirty="0">
                <a:solidFill>
                  <a:schemeClr val="accent2"/>
                </a:solidFill>
              </a:rPr>
              <a:t>Наблюдательного совета </a:t>
            </a:r>
            <a:r>
              <a:rPr lang="ru-RU" dirty="0" err="1">
                <a:solidFill>
                  <a:schemeClr val="accent2"/>
                </a:solidFill>
              </a:rPr>
              <a:t>КазНМУ</a:t>
            </a:r>
            <a:r>
              <a:rPr lang="ru-RU" dirty="0">
                <a:solidFill>
                  <a:schemeClr val="accent2"/>
                </a:solidFill>
              </a:rPr>
              <a:t> академик </a:t>
            </a:r>
            <a:r>
              <a:rPr lang="ru-RU" b="1" dirty="0" err="1">
                <a:solidFill>
                  <a:schemeClr val="accent2"/>
                </a:solidFill>
              </a:rPr>
              <a:t>Шарманов</a:t>
            </a:r>
            <a:r>
              <a:rPr lang="ru-RU" b="1" dirty="0">
                <a:solidFill>
                  <a:schemeClr val="accent2"/>
                </a:solidFill>
              </a:rPr>
              <a:t> Т.Ш., </a:t>
            </a:r>
            <a:r>
              <a:rPr lang="ru-RU" dirty="0">
                <a:solidFill>
                  <a:schemeClr val="accent2"/>
                </a:solidFill>
              </a:rPr>
              <a:t>член Наблюдательного совета </a:t>
            </a:r>
            <a:r>
              <a:rPr lang="ru-RU" b="1" dirty="0" err="1">
                <a:solidFill>
                  <a:schemeClr val="accent2"/>
                </a:solidFill>
              </a:rPr>
              <a:t>Сейдуманов</a:t>
            </a:r>
            <a:r>
              <a:rPr lang="ru-RU" b="1" dirty="0">
                <a:solidFill>
                  <a:schemeClr val="accent2"/>
                </a:solidFill>
              </a:rPr>
              <a:t> С.Т., </a:t>
            </a:r>
            <a:r>
              <a:rPr lang="ru-RU" b="1" dirty="0" err="1">
                <a:solidFill>
                  <a:schemeClr val="accent2"/>
                </a:solidFill>
              </a:rPr>
              <a:t>Мейманалиев</a:t>
            </a:r>
            <a:r>
              <a:rPr lang="ru-RU" b="1" dirty="0">
                <a:solidFill>
                  <a:schemeClr val="accent2"/>
                </a:solidFill>
              </a:rPr>
              <a:t> Т.С. </a:t>
            </a:r>
            <a:r>
              <a:rPr lang="ru-RU" dirty="0">
                <a:solidFill>
                  <a:schemeClr val="accent2"/>
                </a:solidFill>
              </a:rPr>
              <a:t>- министр здравоохранения </a:t>
            </a:r>
            <a:r>
              <a:rPr lang="ru-RU" dirty="0" err="1">
                <a:solidFill>
                  <a:schemeClr val="accent2"/>
                </a:solidFill>
              </a:rPr>
              <a:t>Кыргызской</a:t>
            </a:r>
            <a:r>
              <a:rPr lang="ru-RU" dirty="0">
                <a:solidFill>
                  <a:schemeClr val="accent2"/>
                </a:solidFill>
              </a:rPr>
              <a:t> Республики 1999-2002гг</a:t>
            </a:r>
            <a:r>
              <a:rPr lang="ru-RU" dirty="0" smtClean="0">
                <a:solidFill>
                  <a:schemeClr val="accent2"/>
                </a:solidFill>
              </a:rPr>
              <a:t>., </a:t>
            </a:r>
            <a:r>
              <a:rPr lang="ru-RU" b="1" dirty="0" err="1" smtClean="0">
                <a:solidFill>
                  <a:schemeClr val="accent2"/>
                </a:solidFill>
              </a:rPr>
              <a:t>Падайга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/>
                </a:solidFill>
              </a:rPr>
              <a:t>Ж.</a:t>
            </a:r>
            <a:r>
              <a:rPr lang="ru-RU" dirty="0">
                <a:solidFill>
                  <a:schemeClr val="accent2"/>
                </a:solidFill>
              </a:rPr>
              <a:t> - министр здравоохранения Литвы 2004-2006гг., </a:t>
            </a:r>
            <a:r>
              <a:rPr lang="ru-RU" b="1" dirty="0" err="1">
                <a:solidFill>
                  <a:schemeClr val="accent2"/>
                </a:solidFill>
              </a:rPr>
              <a:t>Измухамбетов</a:t>
            </a:r>
            <a:r>
              <a:rPr lang="ru-RU" b="1" dirty="0">
                <a:solidFill>
                  <a:schemeClr val="accent2"/>
                </a:solidFill>
              </a:rPr>
              <a:t> Т.А.</a:t>
            </a:r>
            <a:r>
              <a:rPr lang="ru-RU" dirty="0">
                <a:solidFill>
                  <a:schemeClr val="accent2"/>
                </a:solidFill>
              </a:rPr>
              <a:t> - министр здравоохранения Казахской ССР 1987-1990 гг., </a:t>
            </a:r>
            <a:r>
              <a:rPr lang="ru-RU" b="1" dirty="0">
                <a:solidFill>
                  <a:schemeClr val="accent2"/>
                </a:solidFill>
              </a:rPr>
              <a:t>Комаров Ю.М. </a:t>
            </a:r>
            <a:r>
              <a:rPr lang="ru-RU" dirty="0">
                <a:solidFill>
                  <a:schemeClr val="accent2"/>
                </a:solidFill>
              </a:rPr>
              <a:t>– заслуженный деятель науки РФ. </a:t>
            </a:r>
            <a:endParaRPr lang="ru-RU" dirty="0" smtClean="0">
              <a:solidFill>
                <a:schemeClr val="accent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kk-KZ" dirty="0" smtClean="0">
                <a:solidFill>
                  <a:schemeClr val="accent2"/>
                </a:solidFill>
              </a:rPr>
              <a:t> Проведено </a:t>
            </a:r>
            <a:r>
              <a:rPr lang="ru-RU" dirty="0" smtClean="0">
                <a:solidFill>
                  <a:srgbClr val="C00000"/>
                </a:solidFill>
              </a:rPr>
              <a:t>15</a:t>
            </a:r>
            <a:r>
              <a:rPr lang="kk-KZ" dirty="0" smtClean="0">
                <a:solidFill>
                  <a:srgbClr val="C00000"/>
                </a:solidFill>
              </a:rPr>
              <a:t> семинаров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E2F0C7-E30C-4ACF-BFC2-ACC8F0F6BCD1}" type="slidenum">
              <a:rPr lang="ru-RU" sz="1000">
                <a:latin typeface="Arial" charset="0"/>
              </a:rPr>
              <a:pPr algn="r"/>
              <a:t>3</a:t>
            </a:fld>
            <a:endParaRPr lang="ru-RU" sz="1000">
              <a:latin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571504"/>
          </a:xfrm>
        </p:spPr>
        <p:txBody>
          <a:bodyPr/>
          <a:lstStyle/>
          <a:p>
            <a:r>
              <a:rPr lang="ru-RU" sz="3600" b="1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Стратегическ</a:t>
            </a:r>
            <a:r>
              <a:rPr lang="kk-KZ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ая</a:t>
            </a:r>
            <a:r>
              <a:rPr lang="ru-RU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цель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785794"/>
            <a:ext cx="8501122" cy="55721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indent="0" algn="just">
              <a:buNone/>
            </a:pPr>
            <a:endParaRPr lang="ru-RU" sz="2000" b="1" i="1" dirty="0" smtClean="0"/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Создание эффективной модели </a:t>
            </a:r>
            <a:r>
              <a:rPr lang="ru-RU" sz="2800" b="1" i="1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конкурентноспособного</a:t>
            </a:r>
            <a:r>
              <a:rPr lang="ru-RU" sz="2800" b="1" i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национального инновационного университета, представляющего на рынке медицинских услуг высококачественное медицинское образование, современные научные исследования по актуальным проблемам здравоохранения, внедряемые в практическое здравоохранение. 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71546"/>
          </a:xfrm>
        </p:spPr>
        <p:txBody>
          <a:bodyPr/>
          <a:lstStyle/>
          <a:p>
            <a:r>
              <a:rPr lang="kk-KZ" b="1" i="1" dirty="0" smtClean="0">
                <a:solidFill>
                  <a:schemeClr val="accent2"/>
                </a:solidFill>
              </a:rPr>
              <a:t>Приоритеты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/>
          <a:p>
            <a:pPr algn="just"/>
            <a:r>
              <a:rPr lang="kk-KZ" b="1" i="1" dirty="0" smtClean="0">
                <a:solidFill>
                  <a:schemeClr val="accent2"/>
                </a:solidFill>
              </a:rPr>
              <a:t>инновационные преобразования в образовательном процессе в рамках выполнения принципов Болонского процесса,</a:t>
            </a:r>
          </a:p>
          <a:p>
            <a:pPr algn="just"/>
            <a:r>
              <a:rPr lang="kk-KZ" b="1" i="1" dirty="0" smtClean="0">
                <a:solidFill>
                  <a:schemeClr val="accent2"/>
                </a:solidFill>
              </a:rPr>
              <a:t> расширение международного сотрудничества, </a:t>
            </a:r>
          </a:p>
          <a:p>
            <a:pPr algn="just"/>
            <a:r>
              <a:rPr lang="ru-RU" b="1" i="1" dirty="0" smtClean="0">
                <a:solidFill>
                  <a:schemeClr val="accent2"/>
                </a:solidFill>
              </a:rPr>
              <a:t>интенсификация и повышение продуктивности университетской науки и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Глобальная задача 2012-2013 учебного года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поднять качество медицинского образования на международный уровень и получить подтверждение успехов в виде: в мировом рейтинге </a:t>
            </a:r>
            <a:r>
              <a:rPr lang="en-US" dirty="0" smtClean="0">
                <a:solidFill>
                  <a:srgbClr val="CC0000"/>
                </a:solidFill>
              </a:rPr>
              <a:t>QS </a:t>
            </a:r>
            <a:r>
              <a:rPr lang="ru-RU" dirty="0" smtClean="0">
                <a:solidFill>
                  <a:srgbClr val="CC0000"/>
                </a:solidFill>
              </a:rPr>
              <a:t>войти в число 700 лучших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из 2200 университетов мира, в рейтинге </a:t>
            </a:r>
            <a:r>
              <a:rPr lang="en-US" dirty="0" err="1" smtClean="0">
                <a:solidFill>
                  <a:srgbClr val="CC0000"/>
                </a:solidFill>
              </a:rPr>
              <a:t>Webometri</a:t>
            </a:r>
            <a:r>
              <a:rPr lang="ru-RU" dirty="0" smtClean="0">
                <a:solidFill>
                  <a:srgbClr val="CC0000"/>
                </a:solidFill>
              </a:rPr>
              <a:t>с</a:t>
            </a:r>
            <a:r>
              <a:rPr lang="en-US" dirty="0" smtClean="0">
                <a:solidFill>
                  <a:srgbClr val="CC0000"/>
                </a:solidFill>
              </a:rPr>
              <a:t>s</a:t>
            </a:r>
            <a:r>
              <a:rPr lang="ru-RU" dirty="0" smtClean="0">
                <a:solidFill>
                  <a:srgbClr val="CC0000"/>
                </a:solidFill>
              </a:rPr>
              <a:t>  - в число лучших 1000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университетов мира.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224136"/>
          </a:xfrm>
        </p:spPr>
        <p:txBody>
          <a:bodyPr/>
          <a:lstStyle/>
          <a:p>
            <a:r>
              <a:rPr lang="kk-K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kk-K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kk-KZ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Повышение качества подготовки специалистов:</a:t>
            </a:r>
            <a:r>
              <a:rPr lang="ru-RU" sz="36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Продолжить совершенствование Модели медицинского образования </a:t>
            </a:r>
            <a:r>
              <a:rPr lang="ru-RU" sz="24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КазНМУ</a:t>
            </a:r>
            <a:r>
              <a:rPr lang="kk-KZ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на всех уровнях обучения </a:t>
            </a:r>
          </a:p>
          <a:p>
            <a:pPr algn="just">
              <a:buFont typeface="Wingdings" pitchFamily="2" charset="2"/>
              <a:buChar char="§"/>
            </a:pPr>
            <a:r>
              <a:rPr lang="kk-KZ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Реализация образовательных программ, построенных на основе Модели медицинского образования КазНМУ, на уровне интернатуры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Внедрение кредитно-модульной технологии на специальностях </a:t>
            </a:r>
            <a:r>
              <a:rPr lang="ru-RU" sz="24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бакалавриата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«Общая медицина» и «Стоматология» и совершенствование на специальностях «Фармация», «Менеджмент», «Общественное здравоохранение», «Медико-профилактическое дело», «Сестринское дело».</a:t>
            </a:r>
          </a:p>
          <a:p>
            <a:pPr algn="just">
              <a:buFont typeface="Wingdings" pitchFamily="2" charset="2"/>
              <a:buChar char="§"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352928" cy="6525344"/>
          </a:xfrm>
        </p:spPr>
        <p:txBody>
          <a:bodyPr/>
          <a:lstStyle/>
          <a:p>
            <a:pPr lvl="0" algn="just"/>
            <a:r>
              <a:rPr lang="kk-KZ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По рекомендации Департамента развития человеческих ресурсов и Управления медицинского образования и науки МЗ РК с целью  создания максимальных условий для овладения студентами практическими навыками во время 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нахождения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</a:rPr>
              <a:t> в клинике определить продолжительность одного академического часа практических занятий по </a:t>
            </a:r>
            <a:r>
              <a:rPr lang="kk-KZ" sz="2400" dirty="0" smtClean="0">
                <a:solidFill>
                  <a:srgbClr val="FF0000"/>
                </a:solidFill>
              </a:rPr>
              <a:t>профилирующим </a:t>
            </a:r>
            <a:r>
              <a:rPr lang="ru-RU" sz="2400" dirty="0" smtClean="0">
                <a:solidFill>
                  <a:srgbClr val="FF0000"/>
                </a:solidFill>
              </a:rPr>
              <a:t>(клиническим) дисциплинам специальности «Общая медицина» и «Стоматология»  - 100 минут </a:t>
            </a:r>
            <a:endParaRPr lang="kk-KZ" sz="240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Развитие </a:t>
            </a:r>
            <a:r>
              <a:rPr lang="ru-RU" sz="24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полиязычного</a:t>
            </a:r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образования согласно Программе 3-язычного обучения. Создание Центра языковой подготовки.</a:t>
            </a:r>
          </a:p>
          <a:p>
            <a:pPr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Расширение информатизации как фактора организации и контроля образовательного процесса, развитие научных исследований, развитие электронных ресурсов библиотеки.</a:t>
            </a:r>
          </a:p>
          <a:p>
            <a:pPr algn="just"/>
            <a:r>
              <a:rPr lang="ru-RU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28604"/>
            <a:ext cx="7772400" cy="566739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Сформировать  конкурентные преимущества высшей медицинской школы за счет            </a:t>
            </a:r>
            <a:r>
              <a:rPr lang="ru-RU" dirty="0" err="1" smtClean="0">
                <a:solidFill>
                  <a:schemeClr val="accent2"/>
                </a:solidFill>
              </a:rPr>
              <a:t>профильности</a:t>
            </a:r>
            <a:r>
              <a:rPr lang="ru-RU" dirty="0" smtClean="0">
                <a:solidFill>
                  <a:schemeClr val="accent2"/>
                </a:solidFill>
              </a:rPr>
              <a:t> образования в разных медицинских вузах.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Разработать основные этапы экспертизы профессиональных компетенций выпускников.</a:t>
            </a:r>
          </a:p>
          <a:p>
            <a:pPr marL="271463" lvl="0" algn="just">
              <a:spcBef>
                <a:spcPct val="0"/>
              </a:spcBef>
              <a:buFont typeface="Arial" pitchFamily="34" charset="0"/>
              <a:buChar char="•"/>
              <a:tabLst>
                <a:tab pos="0" algn="l"/>
              </a:tabLst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независимый контроль качества образования.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271463" lvl="0" algn="just">
              <a:spcBef>
                <a:spcPct val="0"/>
              </a:spcBef>
              <a:tabLst>
                <a:tab pos="0" algn="l"/>
              </a:tabLst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Повысить результативность работы с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визитинг-профессорами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2039" y="279896"/>
            <a:ext cx="8932449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14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Самостоятельную работу  считать одним из основных видов деятельности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обучающихся всех уровней.</a:t>
            </a:r>
          </a:p>
          <a:p>
            <a:pPr marL="2714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r>
              <a:rPr lang="ru-RU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Разработать </a:t>
            </a:r>
            <a:r>
              <a:rPr lang="ru-RU" dirty="0">
                <a:solidFill>
                  <a:schemeClr val="accent2"/>
                </a:solidFill>
              </a:rPr>
              <a:t>регламент организации самостоятельной работы обучающихся в условиях кредитной системы обучения, включающий объем, формы, методы,  средства достижения результата в зависимости от уровня </a:t>
            </a:r>
            <a:r>
              <a:rPr lang="ru-RU" dirty="0" smtClean="0">
                <a:solidFill>
                  <a:schemeClr val="accent2"/>
                </a:solidFill>
              </a:rPr>
              <a:t>обучения.</a:t>
            </a:r>
          </a:p>
          <a:p>
            <a:pPr marL="2714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 Создать </a:t>
            </a:r>
            <a:r>
              <a:rPr lang="ru-RU" dirty="0">
                <a:solidFill>
                  <a:schemeClr val="accent2"/>
                </a:solidFill>
              </a:rPr>
              <a:t>оптимальные условия обучающимся для реализации самостоятельной </a:t>
            </a:r>
            <a:r>
              <a:rPr lang="ru-RU" dirty="0" smtClean="0">
                <a:solidFill>
                  <a:schemeClr val="accent2"/>
                </a:solidFill>
              </a:rPr>
              <a:t>работы. </a:t>
            </a:r>
          </a:p>
          <a:p>
            <a:pPr marL="2714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 При </a:t>
            </a:r>
            <a:r>
              <a:rPr lang="ru-RU" dirty="0">
                <a:solidFill>
                  <a:schemeClr val="accent2"/>
                </a:solidFill>
              </a:rPr>
              <a:t>составлении планов работ кафедры учесть требования стандартов аккредитации, критерии и показатели академического </a:t>
            </a:r>
            <a:r>
              <a:rPr lang="ru-RU" dirty="0" smtClean="0">
                <a:solidFill>
                  <a:schemeClr val="accent2"/>
                </a:solidFill>
              </a:rPr>
              <a:t>ранжирования.</a:t>
            </a:r>
          </a:p>
          <a:p>
            <a:pPr marL="2714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 Участие </a:t>
            </a:r>
            <a:r>
              <a:rPr lang="ru-RU" dirty="0">
                <a:solidFill>
                  <a:schemeClr val="accent2"/>
                </a:solidFill>
              </a:rPr>
              <a:t>в конкурсе «Алтын сапа».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837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Резолюция Августовской конференции «Итоги 2011-2012 учебного года. Задачи и перспективы развития» </vt:lpstr>
      <vt:lpstr>Слайд 2</vt:lpstr>
      <vt:lpstr>Стратегическая цель</vt:lpstr>
      <vt:lpstr>Приоритеты</vt:lpstr>
      <vt:lpstr>Глобальная задача 2012-2013 учебного года </vt:lpstr>
      <vt:lpstr> Повышение качества подготовки специалистов: </vt:lpstr>
      <vt:lpstr>Слайд 7</vt:lpstr>
      <vt:lpstr>Слайд 8</vt:lpstr>
      <vt:lpstr>Слайд 9</vt:lpstr>
      <vt:lpstr> Воспитательная работа </vt:lpstr>
      <vt:lpstr> Развитие лечебно-диагностической работы в КазНМУ им. С.Д. Асфендиярова: </vt:lpstr>
      <vt:lpstr>Слайд 12</vt:lpstr>
      <vt:lpstr> В  области  науки  </vt:lpstr>
      <vt:lpstr> Развитие человеческих ресурсов </vt:lpstr>
      <vt:lpstr>Слайд 15</vt:lpstr>
      <vt:lpstr> Интеграция в международное пространство </vt:lpstr>
      <vt:lpstr> Дальнейшее улучшение условий труда, социальная поддержка преподавателя и студента </vt:lpstr>
      <vt:lpstr> Проект решения 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chibiryaev</dc:creator>
  <cp:lastModifiedBy>GGFFF</cp:lastModifiedBy>
  <cp:revision>254</cp:revision>
  <dcterms:created xsi:type="dcterms:W3CDTF">2009-02-11T08:19:43Z</dcterms:created>
  <dcterms:modified xsi:type="dcterms:W3CDTF">2012-08-31T07:26:31Z</dcterms:modified>
</cp:coreProperties>
</file>