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4429132"/>
            <a:ext cx="6572296" cy="1571636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Губайдуллина Ж.А., </a:t>
            </a:r>
          </a:p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директор Образовательно-клинического центра </a:t>
            </a:r>
            <a:r>
              <a:rPr lang="ru-RU" sz="2800" b="1" dirty="0" err="1" smtClean="0">
                <a:solidFill>
                  <a:schemeClr val="tx1"/>
                </a:solidFill>
              </a:rPr>
              <a:t>КазНМУ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им.С.Д.Асфендиярова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 результатах реализации Программы </a:t>
            </a:r>
            <a:br>
              <a:rPr lang="ru-RU" sz="3600" b="1" dirty="0" smtClean="0"/>
            </a:br>
            <a:r>
              <a:rPr lang="ru-RU" sz="3600" b="1" dirty="0" smtClean="0"/>
              <a:t>«Здоровье преподавателя»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за 2011-2012 учебный год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 dirty="0" smtClean="0"/>
              <a:t>Возрастная группа 40-49 лет</a:t>
            </a:r>
            <a:endParaRPr lang="ru-RU" sz="4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92514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частота </a:t>
            </a:r>
            <a:r>
              <a:rPr lang="ru-RU" sz="4000" b="1" dirty="0" smtClean="0"/>
              <a:t>анемии</a:t>
            </a:r>
            <a:r>
              <a:rPr lang="ru-RU" sz="4000" dirty="0" smtClean="0"/>
              <a:t> – 20% (в два раза ниже показателя в группе до 40 лет), по-прежнему высока </a:t>
            </a:r>
            <a:r>
              <a:rPr lang="ru-RU" sz="4000" b="1" dirty="0" smtClean="0"/>
              <a:t>частота повышенного уровня </a:t>
            </a:r>
            <a:r>
              <a:rPr lang="ru-RU" sz="4000" b="1" dirty="0" err="1" smtClean="0"/>
              <a:t>креатинина</a:t>
            </a:r>
            <a:r>
              <a:rPr lang="ru-RU" sz="4000" b="1" dirty="0" smtClean="0"/>
              <a:t>. </a:t>
            </a:r>
          </a:p>
          <a:p>
            <a:r>
              <a:rPr lang="ru-RU" sz="4000" dirty="0" smtClean="0"/>
              <a:t>Значительно увеличивается доля </a:t>
            </a:r>
            <a:r>
              <a:rPr lang="ru-RU" sz="4000" b="1" dirty="0" smtClean="0"/>
              <a:t>гипергликемии </a:t>
            </a:r>
            <a:r>
              <a:rPr lang="ru-RU" sz="4000" dirty="0" smtClean="0"/>
              <a:t>– 7,8%, </a:t>
            </a:r>
            <a:r>
              <a:rPr lang="ru-RU" sz="4000" b="1" dirty="0" err="1" smtClean="0"/>
              <a:t>гиперхолестеринемиии</a:t>
            </a:r>
            <a:r>
              <a:rPr lang="ru-RU" sz="4000" b="1" dirty="0" smtClean="0"/>
              <a:t> – 7,0%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 dirty="0" smtClean="0"/>
              <a:t>Возрастная группа 50-59 лет</a:t>
            </a:r>
            <a:endParaRPr lang="ru-RU" sz="4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4000" b="1" dirty="0" err="1" smtClean="0"/>
              <a:t>гиперкреатинемия</a:t>
            </a:r>
            <a:r>
              <a:rPr lang="ru-RU" sz="4000" dirty="0" smtClean="0"/>
              <a:t> – 31%, </a:t>
            </a:r>
          </a:p>
          <a:p>
            <a:r>
              <a:rPr lang="ru-RU" sz="4000" b="1" dirty="0" err="1" smtClean="0"/>
              <a:t>гиперхолестеринемия</a:t>
            </a:r>
            <a:r>
              <a:rPr lang="ru-RU" sz="4000" dirty="0" smtClean="0"/>
              <a:t> – 23%, </a:t>
            </a:r>
          </a:p>
          <a:p>
            <a:r>
              <a:rPr lang="ru-RU" sz="4000" b="1" dirty="0" smtClean="0"/>
              <a:t>гипергликемия</a:t>
            </a:r>
            <a:r>
              <a:rPr lang="ru-RU" sz="4000" dirty="0" smtClean="0"/>
              <a:t> – 20,3%. </a:t>
            </a:r>
          </a:p>
          <a:p>
            <a:r>
              <a:rPr lang="ru-RU" sz="4000" b="1" dirty="0" smtClean="0"/>
              <a:t>Лабораторные признаки воспалительного процесса выявлены у каждого пятого преподавателя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 dirty="0" smtClean="0"/>
              <a:t>Возрастная группа старше 60 лет </a:t>
            </a:r>
            <a:endParaRPr lang="ru-RU" sz="36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4800" b="1" dirty="0" err="1" smtClean="0"/>
              <a:t>Гиперкреатинемия</a:t>
            </a:r>
            <a:r>
              <a:rPr lang="ru-RU" sz="4800" dirty="0" smtClean="0"/>
              <a:t> - до 43% (практически у каждого второго преподавателя), </a:t>
            </a:r>
          </a:p>
          <a:p>
            <a:r>
              <a:rPr lang="ru-RU" sz="4800" b="1" dirty="0" smtClean="0"/>
              <a:t>холестеринемия</a:t>
            </a:r>
            <a:r>
              <a:rPr lang="ru-RU" sz="4800" dirty="0" smtClean="0"/>
              <a:t> – до 25%, </a:t>
            </a:r>
          </a:p>
          <a:p>
            <a:r>
              <a:rPr lang="ru-RU" sz="4800" b="1" dirty="0" smtClean="0"/>
              <a:t>гипергликемия</a:t>
            </a:r>
            <a:r>
              <a:rPr lang="ru-RU" sz="4800" dirty="0" smtClean="0"/>
              <a:t> до 25%.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748464" cy="864096"/>
          </a:xfrm>
        </p:spPr>
        <p:txBody>
          <a:bodyPr/>
          <a:lstStyle/>
          <a:p>
            <a:pPr algn="ctr"/>
            <a:r>
              <a:rPr lang="ru-RU" b="1" u="sng" dirty="0" smtClean="0"/>
              <a:t>Результаты скрининга выявили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8964488" cy="5257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4000" b="1" dirty="0" smtClean="0"/>
              <a:t>Более высокую распространенность факторов риска и патологических изменений среди профессорско-преподавательского состава, чем среди общей популяции. </a:t>
            </a:r>
          </a:p>
          <a:p>
            <a:pPr lvl="0"/>
            <a:r>
              <a:rPr lang="ru-RU" sz="4000" b="1" dirty="0" smtClean="0"/>
              <a:t>Результаты скрининга и </a:t>
            </a:r>
            <a:r>
              <a:rPr lang="ru-RU" sz="4000" b="1" dirty="0" err="1" smtClean="0"/>
              <a:t>выявляемость</a:t>
            </a:r>
            <a:r>
              <a:rPr lang="ru-RU" sz="4000" b="1" dirty="0" smtClean="0"/>
              <a:t> патологических изменений находится в прямой корреляции от возрастной группы обследуемого преподавателя.</a:t>
            </a:r>
          </a:p>
          <a:p>
            <a:pPr lvl="0"/>
            <a:r>
              <a:rPr lang="ru-RU" sz="4000" b="1" dirty="0" smtClean="0"/>
              <a:t>Необходимость проведения ежегодного комплексного динамического осмотра и диспансеризации.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Программа </a:t>
            </a:r>
            <a:br>
              <a:rPr lang="ru-RU" b="1" dirty="0" smtClean="0"/>
            </a:br>
            <a:r>
              <a:rPr lang="ru-RU" sz="3600" b="1" dirty="0" smtClean="0"/>
              <a:t>«Здоровье преподавателя» на 2011-2013 годы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600200"/>
            <a:ext cx="8928992" cy="49971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4000" dirty="0" smtClean="0"/>
              <a:t>утверждена решением Ученого Совета </a:t>
            </a:r>
            <a:r>
              <a:rPr lang="ru-RU" sz="4000" dirty="0" err="1" smtClean="0"/>
              <a:t>КазНМУ</a:t>
            </a:r>
            <a:r>
              <a:rPr lang="ru-RU" sz="4000" dirty="0" smtClean="0"/>
              <a:t> </a:t>
            </a:r>
            <a:r>
              <a:rPr lang="ru-RU" sz="4000" dirty="0" err="1" smtClean="0"/>
              <a:t>им.С.Д.Асфендиярова</a:t>
            </a:r>
            <a:r>
              <a:rPr lang="ru-RU" sz="4000" dirty="0" smtClean="0"/>
              <a:t> </a:t>
            </a:r>
            <a:endParaRPr lang="ru-RU" sz="4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/>
              <a:t> </a:t>
            </a:r>
            <a:r>
              <a:rPr lang="ru-RU" sz="4000" dirty="0" smtClean="0"/>
              <a:t>  </a:t>
            </a:r>
            <a:r>
              <a:rPr lang="ru-RU" sz="4000" dirty="0" smtClean="0"/>
              <a:t>от </a:t>
            </a:r>
            <a:r>
              <a:rPr lang="ru-RU" sz="4000" dirty="0" smtClean="0"/>
              <a:t>27.09.11 года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4000" dirty="0" smtClean="0"/>
              <a:t>Программа состоит из трех этапов: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/>
              <a:t>- клинико-лабораторный скрининг (1 этап)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/>
              <a:t>- комплексный динамический осмотр (2 этап)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/>
              <a:t>- диспансеризация (3 этап)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Цель Программы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Создание эффективной системы профилактики заболеваний и оказания медицинской помощи профессорско-преподавательскому составу, направленной на улучшение здоровья путем мобилизации и координации сил, ресурсов, потенциала Университета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>
            <a:normAutofit/>
          </a:bodyPr>
          <a:lstStyle/>
          <a:p>
            <a:r>
              <a:rPr lang="ru-RU" b="1" dirty="0" smtClean="0"/>
              <a:t>Основные задачи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-108520" y="980728"/>
            <a:ext cx="9577064" cy="5877272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/>
              <a:t>обеспечить формирование базы профессорско-преподавательского состава для прикрепления в Образовательно-клинический центр;</a:t>
            </a:r>
          </a:p>
          <a:p>
            <a:pPr lvl="0"/>
            <a:r>
              <a:rPr lang="ru-RU" sz="2800" b="1" dirty="0" smtClean="0"/>
              <a:t>провести клинико-лабораторный скрининг для выявления факторов риска, оценки состояния здоровья и изучения заболеваемости преподавателей Университета;</a:t>
            </a:r>
          </a:p>
          <a:p>
            <a:pPr lvl="0"/>
            <a:r>
              <a:rPr lang="ru-RU" sz="2800" b="1" dirty="0" smtClean="0"/>
              <a:t>реализовать комплекс мероприятий, направленных на укрепление  здоровья профессорско-преподавательского состава;</a:t>
            </a:r>
          </a:p>
          <a:p>
            <a:pPr lvl="0"/>
            <a:r>
              <a:rPr lang="ru-RU" sz="2800" b="1" dirty="0" smtClean="0"/>
              <a:t>сформировать систему диспансеризации профессорско-преподавательского состава.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За 2011-2012 год проведены следующие мероприятия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640960" cy="5373216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4500" dirty="0" smtClean="0"/>
              <a:t>В рамках 1 этапа проведен клинико-лабораторный скрининг 724 преподавателей, включавший общий анализ крови, биохимический анализ крови (10 параметров), осмотр терапевта, рентгенография органов грудной клетки.</a:t>
            </a:r>
          </a:p>
          <a:p>
            <a:pPr lvl="0">
              <a:buNone/>
            </a:pPr>
            <a:endParaRPr lang="ru-RU" sz="4500" dirty="0" smtClean="0"/>
          </a:p>
          <a:p>
            <a:pPr lvl="0"/>
            <a:r>
              <a:rPr lang="ru-RU" sz="4500" dirty="0" smtClean="0"/>
              <a:t>Создана электронная база данных профессорско-преподавательского состава, прошедших 1 этап с занесением результатов клинико-лабораторного скрининга.</a:t>
            </a:r>
          </a:p>
          <a:p>
            <a:pPr lvl="0"/>
            <a:endParaRPr lang="ru-RU" sz="4500" dirty="0" smtClean="0"/>
          </a:p>
          <a:p>
            <a:pPr lvl="0"/>
            <a:r>
              <a:rPr lang="ru-RU" sz="4500" dirty="0" smtClean="0"/>
              <a:t>По состоянию на 01.09.12 года 179 преподавателей уже прошли второй этап, что составило 25% от количества преподавателей прошедших первый этап. Второй этап предусматривает комплексный медицинский осмотр узких специалистов и комплексное ультразвуковое исследование.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 2011-2012 год проведены следующие мероприятия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1412776"/>
            <a:ext cx="8138864" cy="5184576"/>
          </a:xfrm>
        </p:spPr>
        <p:txBody>
          <a:bodyPr>
            <a:normAutofit fontScale="92500"/>
          </a:bodyPr>
          <a:lstStyle/>
          <a:p>
            <a:pPr lvl="0"/>
            <a:r>
              <a:rPr lang="ru-RU" sz="3200" dirty="0" smtClean="0"/>
              <a:t>Регулярное обследование сотрудников клинических подразделений (институт стоматологии, клиника внутренних болезней) на гепатит В, С.</a:t>
            </a:r>
          </a:p>
          <a:p>
            <a:pPr lvl="0"/>
            <a:r>
              <a:rPr lang="ru-RU" sz="3200" dirty="0" smtClean="0"/>
              <a:t>Проведение периодических медицинских осмотров с выдачей личных медицинских книжек.</a:t>
            </a:r>
          </a:p>
          <a:p>
            <a:pPr lvl="0"/>
            <a:r>
              <a:rPr lang="ru-RU" sz="3200" dirty="0" smtClean="0"/>
              <a:t>Оздоровление сотрудников на базе Образовательно-клинического центра в условиях дневного стационара за счет средств республиканского бюджета (121 сотрудник).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Результаты клинико-лабораторного скрининга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Охват скринингом составил  60% от общего числа работающих преподавателей.</a:t>
            </a:r>
          </a:p>
          <a:p>
            <a:r>
              <a:rPr lang="ru-RU" sz="3200" dirty="0" smtClean="0"/>
              <a:t>Из общего числа осмотренных удельный вес мужчин составил 19%, женщин – 81%.</a:t>
            </a:r>
          </a:p>
          <a:p>
            <a:r>
              <a:rPr lang="ru-RU" sz="3200" dirty="0" smtClean="0"/>
              <a:t>В возрастной структуре осмотренных лица до 39 лет составили 37%, от 40-49 лет 24,5%, от 50-60 лет – 16,8%, старше 60 лет – 21,7%.  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u="sng" dirty="0" smtClean="0"/>
              <a:t>Возрастная группа 20-29 лет</a:t>
            </a:r>
            <a:endParaRPr lang="ru-RU" sz="40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2578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Анемия </a:t>
            </a:r>
            <a:r>
              <a:rPr lang="ru-RU" sz="3200" dirty="0" smtClean="0"/>
              <a:t>- 37,2% из числа обследованных, все из числа женщин, что значительно выше показателя распространенности среди жительниц города </a:t>
            </a:r>
            <a:r>
              <a:rPr lang="ru-RU" sz="3200" dirty="0" err="1" smtClean="0"/>
              <a:t>Алматы</a:t>
            </a:r>
            <a:r>
              <a:rPr lang="ru-RU" sz="3200" dirty="0" smtClean="0"/>
              <a:t>. </a:t>
            </a:r>
          </a:p>
          <a:p>
            <a:r>
              <a:rPr lang="ru-RU" sz="3200" b="1" dirty="0" smtClean="0"/>
              <a:t>Повышенный уровень </a:t>
            </a:r>
            <a:r>
              <a:rPr lang="ru-RU" sz="3200" b="1" dirty="0" err="1" smtClean="0"/>
              <a:t>креатинина</a:t>
            </a:r>
            <a:r>
              <a:rPr lang="ru-RU" sz="3200" b="1" dirty="0" smtClean="0"/>
              <a:t> </a:t>
            </a:r>
            <a:r>
              <a:rPr lang="ru-RU" sz="3200" dirty="0" smtClean="0"/>
              <a:t>-23,7%.</a:t>
            </a:r>
          </a:p>
          <a:p>
            <a:r>
              <a:rPr lang="ru-RU" sz="3200" b="1" dirty="0" smtClean="0"/>
              <a:t>Лабораторные признаки наличия воспалительного процесса </a:t>
            </a:r>
            <a:r>
              <a:rPr lang="ru-RU" sz="3200" dirty="0" smtClean="0"/>
              <a:t>- в 14% случаев.</a:t>
            </a:r>
          </a:p>
          <a:p>
            <a:r>
              <a:rPr lang="ru-RU" sz="3200" b="1" dirty="0" smtClean="0"/>
              <a:t>Гипергликемия</a:t>
            </a:r>
            <a:r>
              <a:rPr lang="ru-RU" sz="3200" dirty="0" smtClean="0"/>
              <a:t> – в одном случае, что составило 1,7%.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 dirty="0" smtClean="0"/>
              <a:t>Возрастная группа 30-39 лет</a:t>
            </a:r>
            <a:endParaRPr lang="ru-RU" sz="4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Анемия</a:t>
            </a:r>
            <a:r>
              <a:rPr lang="ru-RU" sz="4000" dirty="0" smtClean="0"/>
              <a:t> - 35%. </a:t>
            </a:r>
          </a:p>
          <a:p>
            <a:r>
              <a:rPr lang="ru-RU" sz="4000" b="1" dirty="0" smtClean="0"/>
              <a:t>Повышенный уровень </a:t>
            </a:r>
            <a:r>
              <a:rPr lang="ru-RU" sz="4000" b="1" dirty="0" err="1" smtClean="0"/>
              <a:t>креатинина</a:t>
            </a:r>
            <a:r>
              <a:rPr lang="ru-RU" sz="4000" b="1" dirty="0" smtClean="0"/>
              <a:t> </a:t>
            </a:r>
            <a:r>
              <a:rPr lang="ru-RU" sz="4000" dirty="0" smtClean="0"/>
              <a:t>-23,7%.</a:t>
            </a:r>
          </a:p>
          <a:p>
            <a:r>
              <a:rPr lang="ru-RU" sz="4000" b="1" dirty="0" smtClean="0"/>
              <a:t>Признаки воспалительного процесса</a:t>
            </a:r>
            <a:r>
              <a:rPr lang="ru-RU" sz="4000" dirty="0" smtClean="0"/>
              <a:t> - 15,8%.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45</TotalTime>
  <Words>533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Горизонт</vt:lpstr>
      <vt:lpstr>О результатах реализации Программы  «Здоровье преподавателя» за 2011-2012 учебный год </vt:lpstr>
      <vt:lpstr>Программа  «Здоровье преподавателя» на 2011-2013 годы</vt:lpstr>
      <vt:lpstr>Цель Программы </vt:lpstr>
      <vt:lpstr>Основные задачи Программы</vt:lpstr>
      <vt:lpstr>За 2011-2012 год проведены следующие мероприятия</vt:lpstr>
      <vt:lpstr>За 2011-2012 год проведены следующие мероприятия</vt:lpstr>
      <vt:lpstr>Результаты клинико-лабораторного скрининга</vt:lpstr>
      <vt:lpstr>Возрастная группа 20-29 лет</vt:lpstr>
      <vt:lpstr>Возрастная группа 30-39 лет</vt:lpstr>
      <vt:lpstr>Возрастная группа 40-49 лет</vt:lpstr>
      <vt:lpstr>Возрастная группа 50-59 лет</vt:lpstr>
      <vt:lpstr>Возрастная группа старше 60 лет </vt:lpstr>
      <vt:lpstr>Результаты скрининга выявили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реализации Программы  «Здоровье преподавателя» за 2011-2012 учебный год </dc:title>
  <cp:lastModifiedBy>Acer</cp:lastModifiedBy>
  <cp:revision>8</cp:revision>
  <dcterms:modified xsi:type="dcterms:W3CDTF">2012-08-27T18:19:30Z</dcterms:modified>
</cp:coreProperties>
</file>