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6" r:id="rId2"/>
    <p:sldId id="287" r:id="rId3"/>
    <p:sldId id="325" r:id="rId4"/>
    <p:sldId id="323" r:id="rId5"/>
    <p:sldId id="315" r:id="rId6"/>
    <p:sldId id="263" r:id="rId7"/>
    <p:sldId id="301" r:id="rId8"/>
    <p:sldId id="290" r:id="rId9"/>
    <p:sldId id="264" r:id="rId10"/>
    <p:sldId id="359" r:id="rId11"/>
    <p:sldId id="300" r:id="rId12"/>
    <p:sldId id="291" r:id="rId13"/>
    <p:sldId id="268" r:id="rId14"/>
    <p:sldId id="262" r:id="rId15"/>
    <p:sldId id="360" r:id="rId16"/>
    <p:sldId id="269" r:id="rId17"/>
    <p:sldId id="270" r:id="rId18"/>
    <p:sldId id="328" r:id="rId19"/>
    <p:sldId id="329" r:id="rId20"/>
    <p:sldId id="294" r:id="rId21"/>
    <p:sldId id="295" r:id="rId22"/>
    <p:sldId id="330" r:id="rId23"/>
    <p:sldId id="331" r:id="rId24"/>
    <p:sldId id="332" r:id="rId25"/>
    <p:sldId id="296" r:id="rId26"/>
    <p:sldId id="333" r:id="rId27"/>
    <p:sldId id="334" r:id="rId28"/>
    <p:sldId id="335" r:id="rId29"/>
    <p:sldId id="297" r:id="rId30"/>
    <p:sldId id="336" r:id="rId31"/>
    <p:sldId id="337" r:id="rId32"/>
    <p:sldId id="298" r:id="rId33"/>
    <p:sldId id="286" r:id="rId34"/>
    <p:sldId id="275" r:id="rId35"/>
    <p:sldId id="341" r:id="rId36"/>
    <p:sldId id="342" r:id="rId37"/>
    <p:sldId id="273" r:id="rId38"/>
    <p:sldId id="289" r:id="rId39"/>
    <p:sldId id="345" r:id="rId40"/>
    <p:sldId id="343" r:id="rId41"/>
    <p:sldId id="457" r:id="rId42"/>
    <p:sldId id="344" r:id="rId43"/>
    <p:sldId id="458" r:id="rId44"/>
    <p:sldId id="346" r:id="rId45"/>
    <p:sldId id="276" r:id="rId46"/>
    <p:sldId id="277" r:id="rId47"/>
    <p:sldId id="350" r:id="rId48"/>
    <p:sldId id="351" r:id="rId49"/>
    <p:sldId id="352" r:id="rId50"/>
    <p:sldId id="282" r:id="rId51"/>
    <p:sldId id="278" r:id="rId52"/>
    <p:sldId id="347" r:id="rId53"/>
    <p:sldId id="348" r:id="rId54"/>
    <p:sldId id="349" r:id="rId55"/>
    <p:sldId id="392" r:id="rId56"/>
    <p:sldId id="402" r:id="rId57"/>
    <p:sldId id="403" r:id="rId58"/>
    <p:sldId id="404" r:id="rId59"/>
    <p:sldId id="405" r:id="rId60"/>
    <p:sldId id="406" r:id="rId61"/>
    <p:sldId id="407" r:id="rId62"/>
    <p:sldId id="408" r:id="rId63"/>
    <p:sldId id="409" r:id="rId64"/>
    <p:sldId id="474" r:id="rId65"/>
    <p:sldId id="475" r:id="rId66"/>
    <p:sldId id="476" r:id="rId67"/>
    <p:sldId id="477" r:id="rId68"/>
    <p:sldId id="478" r:id="rId69"/>
    <p:sldId id="479" r:id="rId70"/>
    <p:sldId id="483" r:id="rId71"/>
    <p:sldId id="480" r:id="rId72"/>
    <p:sldId id="482" r:id="rId73"/>
    <p:sldId id="484" r:id="rId74"/>
    <p:sldId id="485" r:id="rId75"/>
    <p:sldId id="486" r:id="rId76"/>
    <p:sldId id="481" r:id="rId77"/>
    <p:sldId id="305" r:id="rId7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815" autoAdjust="0"/>
    <p:restoredTop sz="94660"/>
  </p:normalViewPr>
  <p:slideViewPr>
    <p:cSldViewPr>
      <p:cViewPr>
        <p:scale>
          <a:sx n="64" d="100"/>
          <a:sy n="64" d="100"/>
        </p:scale>
        <p:origin x="-72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9DE63E-C161-48FE-A9CB-0C2F33D9FF99}" type="doc">
      <dgm:prSet loTypeId="urn:microsoft.com/office/officeart/2005/8/layout/equation2" loCatId="relationship" qsTypeId="urn:microsoft.com/office/officeart/2005/8/quickstyle/simple5" qsCatId="simple" csTypeId="urn:microsoft.com/office/officeart/2005/8/colors/colorful1#2" csCatId="colorful" phldr="1"/>
      <dgm:spPr/>
    </dgm:pt>
    <dgm:pt modelId="{8FE8C6CA-5BFD-465A-B7CA-7C0D6BC49198}">
      <dgm:prSet phldrT="[Текст]"/>
      <dgm:spPr/>
      <dgm:t>
        <a:bodyPr/>
        <a:lstStyle/>
        <a:p>
          <a:r>
            <a:rPr lang="ru-RU" dirty="0" smtClean="0"/>
            <a:t>СРСП</a:t>
          </a:r>
          <a:endParaRPr lang="ru-RU" dirty="0"/>
        </a:p>
      </dgm:t>
    </dgm:pt>
    <dgm:pt modelId="{B5134F9B-24AC-4080-B616-9E0CEFD1DE68}" type="parTrans" cxnId="{DF2BC3CB-FB7C-4C3C-AAD8-09993996B239}">
      <dgm:prSet/>
      <dgm:spPr/>
      <dgm:t>
        <a:bodyPr/>
        <a:lstStyle/>
        <a:p>
          <a:endParaRPr lang="ru-RU"/>
        </a:p>
      </dgm:t>
    </dgm:pt>
    <dgm:pt modelId="{F67DE395-B735-4606-B855-4B4510DF4A83}" type="sibTrans" cxnId="{DF2BC3CB-FB7C-4C3C-AAD8-09993996B239}">
      <dgm:prSet/>
      <dgm:spPr/>
      <dgm:t>
        <a:bodyPr/>
        <a:lstStyle/>
        <a:p>
          <a:endParaRPr lang="ru-RU"/>
        </a:p>
      </dgm:t>
    </dgm:pt>
    <dgm:pt modelId="{B130F61D-6C85-44DD-B4FD-8FF3E16CA66E}">
      <dgm:prSet phldrT="[Текст]"/>
      <dgm:spPr/>
      <dgm:t>
        <a:bodyPr/>
        <a:lstStyle/>
        <a:p>
          <a:r>
            <a:rPr lang="ru-RU" dirty="0" smtClean="0"/>
            <a:t>СРС  </a:t>
          </a:r>
          <a:endParaRPr lang="ru-RU" dirty="0"/>
        </a:p>
      </dgm:t>
    </dgm:pt>
    <dgm:pt modelId="{5E92C9A3-3956-4207-A25E-43C0843E165D}" type="parTrans" cxnId="{FCE70228-94A1-4A6F-AF15-B97ABC555D3F}">
      <dgm:prSet/>
      <dgm:spPr/>
      <dgm:t>
        <a:bodyPr/>
        <a:lstStyle/>
        <a:p>
          <a:endParaRPr lang="ru-RU"/>
        </a:p>
      </dgm:t>
    </dgm:pt>
    <dgm:pt modelId="{AAEA792E-BB8F-4EB3-A3AF-F00DC6D8D713}" type="sibTrans" cxnId="{FCE70228-94A1-4A6F-AF15-B97ABC555D3F}">
      <dgm:prSet/>
      <dgm:spPr/>
      <dgm:t>
        <a:bodyPr/>
        <a:lstStyle/>
        <a:p>
          <a:endParaRPr lang="ru-RU"/>
        </a:p>
      </dgm:t>
    </dgm:pt>
    <dgm:pt modelId="{26B62C59-A30A-4B1C-BC28-3058DC15FDC1}">
      <dgm:prSet phldrT="[Текст]"/>
      <dgm:spPr/>
      <dgm:t>
        <a:bodyPr/>
        <a:lstStyle/>
        <a:p>
          <a:r>
            <a:rPr lang="ru-RU" dirty="0" smtClean="0"/>
            <a:t>СРО (КТО)</a:t>
          </a:r>
          <a:endParaRPr lang="ru-RU" dirty="0"/>
        </a:p>
      </dgm:t>
    </dgm:pt>
    <dgm:pt modelId="{5E9B6264-9CAC-4E51-A502-283869DEE28C}" type="parTrans" cxnId="{694527CE-96B1-4000-B7CC-1329AF2B1F13}">
      <dgm:prSet/>
      <dgm:spPr/>
      <dgm:t>
        <a:bodyPr/>
        <a:lstStyle/>
        <a:p>
          <a:endParaRPr lang="ru-RU"/>
        </a:p>
      </dgm:t>
    </dgm:pt>
    <dgm:pt modelId="{0591D8DA-A4FE-412B-A69D-018EB3F65273}" type="sibTrans" cxnId="{694527CE-96B1-4000-B7CC-1329AF2B1F13}">
      <dgm:prSet/>
      <dgm:spPr/>
      <dgm:t>
        <a:bodyPr/>
        <a:lstStyle/>
        <a:p>
          <a:endParaRPr lang="ru-RU"/>
        </a:p>
      </dgm:t>
    </dgm:pt>
    <dgm:pt modelId="{85ED7DE4-56DC-461A-BD34-A6A07DFEE249}" type="pres">
      <dgm:prSet presAssocID="{249DE63E-C161-48FE-A9CB-0C2F33D9FF99}" presName="Name0" presStyleCnt="0">
        <dgm:presLayoutVars>
          <dgm:dir/>
          <dgm:resizeHandles val="exact"/>
        </dgm:presLayoutVars>
      </dgm:prSet>
      <dgm:spPr/>
    </dgm:pt>
    <dgm:pt modelId="{44C6EF61-830C-489A-AB02-01F5A1CA4BF8}" type="pres">
      <dgm:prSet presAssocID="{249DE63E-C161-48FE-A9CB-0C2F33D9FF99}" presName="vNodes" presStyleCnt="0"/>
      <dgm:spPr/>
    </dgm:pt>
    <dgm:pt modelId="{0ADDDF7F-3D0D-46CA-B1D5-E0E20185A39E}" type="pres">
      <dgm:prSet presAssocID="{8FE8C6CA-5BFD-465A-B7CA-7C0D6BC4919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D0EDE-E3A7-4B46-BC29-C4E069CC6072}" type="pres">
      <dgm:prSet presAssocID="{F67DE395-B735-4606-B855-4B4510DF4A83}" presName="spacerT" presStyleCnt="0"/>
      <dgm:spPr/>
    </dgm:pt>
    <dgm:pt modelId="{675145F3-E7FA-4778-B0B2-ACE12D696D04}" type="pres">
      <dgm:prSet presAssocID="{F67DE395-B735-4606-B855-4B4510DF4A8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7C80B3D4-F29E-42A3-8C66-59CD3EE0963E}" type="pres">
      <dgm:prSet presAssocID="{F67DE395-B735-4606-B855-4B4510DF4A83}" presName="spacerB" presStyleCnt="0"/>
      <dgm:spPr/>
    </dgm:pt>
    <dgm:pt modelId="{D73F0810-5F33-45F9-B944-0A5B61E330E8}" type="pres">
      <dgm:prSet presAssocID="{B130F61D-6C85-44DD-B4FD-8FF3E16CA66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012B2-7ECC-4D15-8608-6641573E5A2C}" type="pres">
      <dgm:prSet presAssocID="{249DE63E-C161-48FE-A9CB-0C2F33D9FF99}" presName="sibTransLast" presStyleLbl="sibTrans2D1" presStyleIdx="1" presStyleCnt="2" custAng="10800000"/>
      <dgm:spPr/>
      <dgm:t>
        <a:bodyPr/>
        <a:lstStyle/>
        <a:p>
          <a:endParaRPr lang="ru-RU"/>
        </a:p>
      </dgm:t>
    </dgm:pt>
    <dgm:pt modelId="{76D23EDB-3531-44FF-95C9-8B4C2FED196A}" type="pres">
      <dgm:prSet presAssocID="{249DE63E-C161-48FE-A9CB-0C2F33D9FF9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2A3BBEF5-9A71-4EA7-A10A-BB721CAD54CE}" type="pres">
      <dgm:prSet presAssocID="{249DE63E-C161-48FE-A9CB-0C2F33D9FF99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3FF1C9-FCBB-4002-AEAE-D300D0F781AA}" type="presOf" srcId="{AAEA792E-BB8F-4EB3-A3AF-F00DC6D8D713}" destId="{76D23EDB-3531-44FF-95C9-8B4C2FED196A}" srcOrd="1" destOrd="0" presId="urn:microsoft.com/office/officeart/2005/8/layout/equation2"/>
    <dgm:cxn modelId="{0C7A56FE-F9D9-408A-8796-722A2DD4F825}" type="presOf" srcId="{AAEA792E-BB8F-4EB3-A3AF-F00DC6D8D713}" destId="{891012B2-7ECC-4D15-8608-6641573E5A2C}" srcOrd="0" destOrd="0" presId="urn:microsoft.com/office/officeart/2005/8/layout/equation2"/>
    <dgm:cxn modelId="{B6BFEB8C-BB8D-482F-A5D4-916B5000AA6E}" type="presOf" srcId="{26B62C59-A30A-4B1C-BC28-3058DC15FDC1}" destId="{2A3BBEF5-9A71-4EA7-A10A-BB721CAD54CE}" srcOrd="0" destOrd="0" presId="urn:microsoft.com/office/officeart/2005/8/layout/equation2"/>
    <dgm:cxn modelId="{FCE70228-94A1-4A6F-AF15-B97ABC555D3F}" srcId="{249DE63E-C161-48FE-A9CB-0C2F33D9FF99}" destId="{B130F61D-6C85-44DD-B4FD-8FF3E16CA66E}" srcOrd="1" destOrd="0" parTransId="{5E92C9A3-3956-4207-A25E-43C0843E165D}" sibTransId="{AAEA792E-BB8F-4EB3-A3AF-F00DC6D8D713}"/>
    <dgm:cxn modelId="{694527CE-96B1-4000-B7CC-1329AF2B1F13}" srcId="{249DE63E-C161-48FE-A9CB-0C2F33D9FF99}" destId="{26B62C59-A30A-4B1C-BC28-3058DC15FDC1}" srcOrd="2" destOrd="0" parTransId="{5E9B6264-9CAC-4E51-A502-283869DEE28C}" sibTransId="{0591D8DA-A4FE-412B-A69D-018EB3F65273}"/>
    <dgm:cxn modelId="{EDEA730F-46C8-49F4-BF75-EC6BE8A75512}" type="presOf" srcId="{B130F61D-6C85-44DD-B4FD-8FF3E16CA66E}" destId="{D73F0810-5F33-45F9-B944-0A5B61E330E8}" srcOrd="0" destOrd="0" presId="urn:microsoft.com/office/officeart/2005/8/layout/equation2"/>
    <dgm:cxn modelId="{6DFE2730-FE51-40AF-A2A1-E0C99F536986}" type="presOf" srcId="{8FE8C6CA-5BFD-465A-B7CA-7C0D6BC49198}" destId="{0ADDDF7F-3D0D-46CA-B1D5-E0E20185A39E}" srcOrd="0" destOrd="0" presId="urn:microsoft.com/office/officeart/2005/8/layout/equation2"/>
    <dgm:cxn modelId="{C5DCE520-D756-4131-94E4-707C7EE8AC1A}" type="presOf" srcId="{249DE63E-C161-48FE-A9CB-0C2F33D9FF99}" destId="{85ED7DE4-56DC-461A-BD34-A6A07DFEE249}" srcOrd="0" destOrd="0" presId="urn:microsoft.com/office/officeart/2005/8/layout/equation2"/>
    <dgm:cxn modelId="{B95A16C2-D176-4EF4-B3C0-CFFD7F7D80F2}" type="presOf" srcId="{F67DE395-B735-4606-B855-4B4510DF4A83}" destId="{675145F3-E7FA-4778-B0B2-ACE12D696D04}" srcOrd="0" destOrd="0" presId="urn:microsoft.com/office/officeart/2005/8/layout/equation2"/>
    <dgm:cxn modelId="{DF2BC3CB-FB7C-4C3C-AAD8-09993996B239}" srcId="{249DE63E-C161-48FE-A9CB-0C2F33D9FF99}" destId="{8FE8C6CA-5BFD-465A-B7CA-7C0D6BC49198}" srcOrd="0" destOrd="0" parTransId="{B5134F9B-24AC-4080-B616-9E0CEFD1DE68}" sibTransId="{F67DE395-B735-4606-B855-4B4510DF4A83}"/>
    <dgm:cxn modelId="{8C0EB13E-7B99-4872-8AA4-D11ED967C0F7}" type="presParOf" srcId="{85ED7DE4-56DC-461A-BD34-A6A07DFEE249}" destId="{44C6EF61-830C-489A-AB02-01F5A1CA4BF8}" srcOrd="0" destOrd="0" presId="urn:microsoft.com/office/officeart/2005/8/layout/equation2"/>
    <dgm:cxn modelId="{01432E27-DBA9-4B7C-AFF4-E9A92C85781D}" type="presParOf" srcId="{44C6EF61-830C-489A-AB02-01F5A1CA4BF8}" destId="{0ADDDF7F-3D0D-46CA-B1D5-E0E20185A39E}" srcOrd="0" destOrd="0" presId="urn:microsoft.com/office/officeart/2005/8/layout/equation2"/>
    <dgm:cxn modelId="{9DD5FDEE-C029-4B70-9096-709C74225062}" type="presParOf" srcId="{44C6EF61-830C-489A-AB02-01F5A1CA4BF8}" destId="{1A2D0EDE-E3A7-4B46-BC29-C4E069CC6072}" srcOrd="1" destOrd="0" presId="urn:microsoft.com/office/officeart/2005/8/layout/equation2"/>
    <dgm:cxn modelId="{790C592F-79DF-4869-B492-0CE4777366A4}" type="presParOf" srcId="{44C6EF61-830C-489A-AB02-01F5A1CA4BF8}" destId="{675145F3-E7FA-4778-B0B2-ACE12D696D04}" srcOrd="2" destOrd="0" presId="urn:microsoft.com/office/officeart/2005/8/layout/equation2"/>
    <dgm:cxn modelId="{AD3E4CF8-B3CC-4A33-874C-BD490C4E4D2C}" type="presParOf" srcId="{44C6EF61-830C-489A-AB02-01F5A1CA4BF8}" destId="{7C80B3D4-F29E-42A3-8C66-59CD3EE0963E}" srcOrd="3" destOrd="0" presId="urn:microsoft.com/office/officeart/2005/8/layout/equation2"/>
    <dgm:cxn modelId="{8B95707D-6B19-4D86-BA5D-69B32BE930B9}" type="presParOf" srcId="{44C6EF61-830C-489A-AB02-01F5A1CA4BF8}" destId="{D73F0810-5F33-45F9-B944-0A5B61E330E8}" srcOrd="4" destOrd="0" presId="urn:microsoft.com/office/officeart/2005/8/layout/equation2"/>
    <dgm:cxn modelId="{F3DFE8E4-B955-44A1-8200-E98820C7E7EB}" type="presParOf" srcId="{85ED7DE4-56DC-461A-BD34-A6A07DFEE249}" destId="{891012B2-7ECC-4D15-8608-6641573E5A2C}" srcOrd="1" destOrd="0" presId="urn:microsoft.com/office/officeart/2005/8/layout/equation2"/>
    <dgm:cxn modelId="{7275D6FB-C20A-432C-ADA9-0A98113198F6}" type="presParOf" srcId="{891012B2-7ECC-4D15-8608-6641573E5A2C}" destId="{76D23EDB-3531-44FF-95C9-8B4C2FED196A}" srcOrd="0" destOrd="0" presId="urn:microsoft.com/office/officeart/2005/8/layout/equation2"/>
    <dgm:cxn modelId="{5E0D70E2-76BF-40F5-AE0A-3A9FD98DFC85}" type="presParOf" srcId="{85ED7DE4-56DC-461A-BD34-A6A07DFEE249}" destId="{2A3BBEF5-9A71-4EA7-A10A-BB721CAD54C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DDDF7F-3D0D-46CA-B1D5-E0E20185A39E}">
      <dsp:nvSpPr>
        <dsp:cNvPr id="0" name=""/>
        <dsp:cNvSpPr/>
      </dsp:nvSpPr>
      <dsp:spPr>
        <a:xfrm>
          <a:off x="3125" y="800359"/>
          <a:ext cx="1109512" cy="110951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СРСП</a:t>
          </a:r>
          <a:endParaRPr lang="ru-RU" sz="2500" kern="1200" dirty="0"/>
        </a:p>
      </dsp:txBody>
      <dsp:txXfrm>
        <a:off x="3125" y="800359"/>
        <a:ext cx="1109512" cy="1109512"/>
      </dsp:txXfrm>
    </dsp:sp>
    <dsp:sp modelId="{675145F3-E7FA-4778-B0B2-ACE12D696D04}">
      <dsp:nvSpPr>
        <dsp:cNvPr id="0" name=""/>
        <dsp:cNvSpPr/>
      </dsp:nvSpPr>
      <dsp:spPr>
        <a:xfrm>
          <a:off x="236123" y="1999964"/>
          <a:ext cx="643517" cy="643517"/>
        </a:xfrm>
        <a:prstGeom prst="mathPlu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36123" y="1999964"/>
        <a:ext cx="643517" cy="643517"/>
      </dsp:txXfrm>
    </dsp:sp>
    <dsp:sp modelId="{D73F0810-5F33-45F9-B944-0A5B61E330E8}">
      <dsp:nvSpPr>
        <dsp:cNvPr id="0" name=""/>
        <dsp:cNvSpPr/>
      </dsp:nvSpPr>
      <dsp:spPr>
        <a:xfrm>
          <a:off x="3125" y="2733574"/>
          <a:ext cx="1109512" cy="110951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СРС  </a:t>
          </a:r>
          <a:endParaRPr lang="ru-RU" sz="2500" kern="1200" dirty="0"/>
        </a:p>
      </dsp:txBody>
      <dsp:txXfrm>
        <a:off x="3125" y="2733574"/>
        <a:ext cx="1109512" cy="1109512"/>
      </dsp:txXfrm>
    </dsp:sp>
    <dsp:sp modelId="{891012B2-7ECC-4D15-8608-6641573E5A2C}">
      <dsp:nvSpPr>
        <dsp:cNvPr id="0" name=""/>
        <dsp:cNvSpPr/>
      </dsp:nvSpPr>
      <dsp:spPr>
        <a:xfrm rot="10800000">
          <a:off x="1279064" y="2115353"/>
          <a:ext cx="352824" cy="4127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1279064" y="2115353"/>
        <a:ext cx="352824" cy="412738"/>
      </dsp:txXfrm>
    </dsp:sp>
    <dsp:sp modelId="{2A3BBEF5-9A71-4EA7-A10A-BB721CAD54CE}">
      <dsp:nvSpPr>
        <dsp:cNvPr id="0" name=""/>
        <dsp:cNvSpPr/>
      </dsp:nvSpPr>
      <dsp:spPr>
        <a:xfrm>
          <a:off x="1778345" y="1212210"/>
          <a:ext cx="2219025" cy="221902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СРО (КТО)</a:t>
          </a:r>
          <a:endParaRPr lang="ru-RU" sz="5000" kern="1200" dirty="0"/>
        </a:p>
      </dsp:txBody>
      <dsp:txXfrm>
        <a:off x="1778345" y="1212210"/>
        <a:ext cx="2219025" cy="2219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7A1B-F787-407B-B0A8-7CE9125A794B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F110B-61B8-4EB4-AC8F-6E61EC114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558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F110B-61B8-4EB4-AC8F-6E61EC114FF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2636C-6DE2-4256-AE3D-60EDD8C53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235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0BA85-7F40-4882-B6F7-58399B10C91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DBC23-D0D4-4B9C-A08A-21FC1996F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500174"/>
            <a:ext cx="7929618" cy="22145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Организация и проведения СРС и СРСП в </a:t>
            </a:r>
            <a:r>
              <a:rPr lang="ru-RU" b="1" dirty="0" smtClean="0"/>
              <a:t>КазНМУ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 </a:t>
            </a:r>
            <a:r>
              <a:rPr lang="ru-RU" b="1" smtClean="0"/>
              <a:t>часть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071942"/>
            <a:ext cx="7786742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Директор Центра Мониторинга анализа качества образования и научного сопровождения реформы медицинского образования (МАКО и НСРМО),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д.м.н. Сарсенбаева Сауле Сергазиевна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232" y="6072206"/>
            <a:ext cx="5500726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Августовские чтения, 2</a:t>
            </a:r>
            <a:r>
              <a:rPr lang="en-US" b="1" dirty="0" smtClean="0"/>
              <a:t>7</a:t>
            </a:r>
            <a:r>
              <a:rPr lang="ru-RU" b="1" dirty="0" smtClean="0"/>
              <a:t>-28.08.2012 г.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7858125" cy="7858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Три компонента познавательной самостоятельности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25538"/>
            <a:ext cx="8569325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Мотивационный.</a:t>
            </a:r>
            <a:r>
              <a:rPr lang="ru-RU" sz="2800" smtClean="0"/>
              <a:t> Мотив – это осознанное побуждение, которое обуславливает целенаправленную деятельность. 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Содержательно – операционный.</a:t>
            </a:r>
            <a:r>
              <a:rPr lang="ru-RU" sz="2800" smtClean="0"/>
              <a:t> Включает в себя владение обучающимся системой ведущих знаний и способов учения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Волевой.</a:t>
            </a:r>
            <a:r>
              <a:rPr lang="ru-RU" sz="2800" smtClean="0"/>
              <a:t> Волевые процессы органически связаны с деятельностью. Зачатки воли заключены уже в потребностях, как исходных побуждениях человека к действию</a:t>
            </a:r>
          </a:p>
        </p:txBody>
      </p:sp>
    </p:spTree>
    <p:extLst>
      <p:ext uri="{BB962C8B-B14F-4D97-AF65-F5344CB8AC3E}">
        <p14:creationId xmlns:p14="http://schemas.microsoft.com/office/powerpoint/2010/main" xmlns="" val="38950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4139" t="23437" r="10156" b="20139"/>
          <a:stretch>
            <a:fillRect/>
          </a:stretch>
        </p:blipFill>
        <p:spPr bwMode="auto">
          <a:xfrm>
            <a:off x="0" y="0"/>
            <a:ext cx="9144000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18383" t="38716" r="8984" b="43923"/>
          <a:stretch>
            <a:fillRect/>
          </a:stretch>
        </p:blipFill>
        <p:spPr bwMode="auto">
          <a:xfrm>
            <a:off x="500034" y="5143512"/>
            <a:ext cx="864396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58204" cy="8683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Виды внеаудиторной СРС 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071810"/>
            <a:ext cx="8429684" cy="37861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 smtClean="0"/>
              <a:t>Письменные аналитические: подготовка и написание рефератов,  докладов, очерков, эссе, аналитических обзоров;</a:t>
            </a:r>
          </a:p>
          <a:p>
            <a:r>
              <a:rPr lang="ru-RU" b="1" dirty="0" smtClean="0"/>
              <a:t>Конструктивные: составление задач, кроссвордов, тестов, граф, алгоритмов, разработка и составление различных схем; выполнение графических работ; проведение расчетов и др.;</a:t>
            </a:r>
          </a:p>
          <a:p>
            <a:r>
              <a:rPr lang="ru-RU" b="1" dirty="0" smtClean="0"/>
              <a:t>Презентационные:  составление презентации</a:t>
            </a:r>
          </a:p>
          <a:p>
            <a:r>
              <a:rPr lang="ru-RU" b="1" dirty="0" smtClean="0"/>
              <a:t>Творческие: перевод  текстов, подбор и изучение литературных источников; </a:t>
            </a:r>
          </a:p>
          <a:p>
            <a:r>
              <a:rPr lang="ru-RU" b="1" dirty="0" smtClean="0"/>
              <a:t>Выполнение курсовых проектов и работ;</a:t>
            </a:r>
            <a:br>
              <a:rPr lang="ru-RU" b="1" dirty="0" smtClean="0"/>
            </a:br>
            <a:r>
              <a:rPr lang="ru-RU" b="1" dirty="0" smtClean="0"/>
              <a:t>Подготовка к участию в  конференциях, смотрах, олимпиадах и др. </a:t>
            </a:r>
            <a:endParaRPr lang="ru-RU" b="1" dirty="0"/>
          </a:p>
        </p:txBody>
      </p:sp>
      <p:sp>
        <p:nvSpPr>
          <p:cNvPr id="4" name="Прямоугольник с одним вырезанным скругленным углом 3"/>
          <p:cNvSpPr/>
          <p:nvPr/>
        </p:nvSpPr>
        <p:spPr>
          <a:xfrm>
            <a:off x="357158" y="928670"/>
            <a:ext cx="8501122" cy="1857388"/>
          </a:xfrm>
          <a:prstGeom prst="snip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Выполнение индивидуальных заданий, направленных на развитие у студентов самостоятельности и инициативы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Индивидуальное задание может получать как каждый студент, так и часть студентов группы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229710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Самостоятельная работа выполняется с использованием опорных дидактических материалов, призванных корректировать работу студентов и совершенствовать ее качество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643182"/>
            <a:ext cx="8643998" cy="40005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Система заданий для самостоятельной работы. </a:t>
            </a:r>
          </a:p>
          <a:p>
            <a:pPr>
              <a:buNone/>
            </a:pPr>
            <a:r>
              <a:rPr lang="ru-RU" dirty="0" smtClean="0"/>
              <a:t>2. Темы рефератов и докладов. </a:t>
            </a:r>
          </a:p>
          <a:p>
            <a:pPr>
              <a:buNone/>
            </a:pPr>
            <a:r>
              <a:rPr lang="ru-RU" dirty="0" smtClean="0"/>
              <a:t>3. Инструкции и методические указания к выполнению  СРС.</a:t>
            </a:r>
          </a:p>
          <a:p>
            <a:pPr>
              <a:buNone/>
            </a:pPr>
            <a:r>
              <a:rPr lang="ru-RU" dirty="0" smtClean="0"/>
              <a:t>4. Темы курсовых работ, курсовых и дипломных проектов. </a:t>
            </a:r>
          </a:p>
          <a:p>
            <a:pPr>
              <a:buNone/>
            </a:pPr>
            <a:r>
              <a:rPr lang="ru-RU" dirty="0" smtClean="0"/>
              <a:t>5. Списки обязательной и дополнительной литературы.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12033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Самостоятельная работа носит </a:t>
            </a:r>
            <a:r>
              <a:rPr lang="ru-RU" b="1" dirty="0" err="1" smtClean="0">
                <a:solidFill>
                  <a:srgbClr val="002060"/>
                </a:solidFill>
              </a:rPr>
              <a:t>деятельностный</a:t>
            </a:r>
            <a:r>
              <a:rPr lang="ru-RU" b="1" dirty="0" smtClean="0">
                <a:solidFill>
                  <a:srgbClr val="002060"/>
                </a:solidFill>
              </a:rPr>
              <a:t> характер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1149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Условия, обеспечивающие успешное выполнение самостоятельной работы: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Мотивированность</a:t>
            </a:r>
            <a:r>
              <a:rPr lang="ru-RU" dirty="0" smtClean="0"/>
              <a:t> учебного задания (для чего, чему способствует).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Четкая постановка познавательных задач.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Алгоритм, метод выполнения работы, знание студентом способов ее выполнения.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Четкое определение преподавателем форм отчетности, объема работы, сроков ее представления.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Определение видов консультационной помощи (консультации - установочные, тематические, проблемные).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Критерии оценки, отчетности и т.д.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Виды и формы контроля (практикум, контрольные работы, тесты, семинар и т.д.).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18258" y="620688"/>
            <a:ext cx="8351838" cy="792163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Главный признак самостоятельной деятельности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gray">
          <a:xfrm>
            <a:off x="1042988" y="2695575"/>
            <a:ext cx="7058025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2276" name="AutoShape 4"/>
          <p:cNvSpPr>
            <a:spLocks noChangeArrowheads="1"/>
          </p:cNvSpPr>
          <p:nvPr/>
        </p:nvSpPr>
        <p:spPr bwMode="gray">
          <a:xfrm>
            <a:off x="1676400" y="1905000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chemeClr val="bg1"/>
                </a:solidFill>
              </a:rPr>
              <a:t>без помощи преподавателя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168400" y="3571875"/>
            <a:ext cx="675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>
                <a:solidFill>
                  <a:schemeClr val="tx2"/>
                </a:solidFill>
              </a:rPr>
              <a:t>Каждое выполняемое студентом действие</a:t>
            </a:r>
            <a:r>
              <a:rPr lang="ru-RU" b="0">
                <a:solidFill>
                  <a:schemeClr val="tx2"/>
                </a:solidFill>
              </a:rPr>
              <a:t> </a:t>
            </a:r>
            <a:endParaRPr lang="en-US" b="0">
              <a:solidFill>
                <a:schemeClr val="tx2"/>
              </a:solidFill>
            </a:endParaRPr>
          </a:p>
        </p:txBody>
      </p:sp>
      <p:grpSp>
        <p:nvGrpSpPr>
          <p:cNvPr id="16390" name="Group 6"/>
          <p:cNvGrpSpPr>
            <a:grpSpLocks/>
          </p:cNvGrpSpPr>
          <p:nvPr/>
        </p:nvGrpSpPr>
        <p:grpSpPr bwMode="auto">
          <a:xfrm>
            <a:off x="6300788" y="4149725"/>
            <a:ext cx="2016125" cy="2087563"/>
            <a:chOff x="3024" y="2823"/>
            <a:chExt cx="973" cy="1113"/>
          </a:xfrm>
        </p:grpSpPr>
        <p:sp>
          <p:nvSpPr>
            <p:cNvPr id="16405" name="Oval 7"/>
            <p:cNvSpPr>
              <a:spLocks noChangeArrowheads="1"/>
            </p:cNvSpPr>
            <p:nvPr/>
          </p:nvSpPr>
          <p:spPr bwMode="gray">
            <a:xfrm>
              <a:off x="3120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182280" name="Oval 8"/>
            <p:cNvSpPr>
              <a:spLocks noChangeArrowheads="1"/>
            </p:cNvSpPr>
            <p:nvPr/>
          </p:nvSpPr>
          <p:spPr bwMode="gray">
            <a:xfrm>
              <a:off x="3024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281" name="Oval 9"/>
            <p:cNvSpPr>
              <a:spLocks noChangeArrowheads="1"/>
            </p:cNvSpPr>
            <p:nvPr/>
          </p:nvSpPr>
          <p:spPr bwMode="gray">
            <a:xfrm>
              <a:off x="3045" y="2846"/>
              <a:ext cx="929" cy="92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5001"/>
                  </a:schemeClr>
                </a:gs>
                <a:gs pos="100000">
                  <a:schemeClr val="accent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282" name="Oval 10"/>
            <p:cNvSpPr>
              <a:spLocks noChangeArrowheads="1"/>
            </p:cNvSpPr>
            <p:nvPr/>
          </p:nvSpPr>
          <p:spPr bwMode="gray">
            <a:xfrm>
              <a:off x="3081" y="2880"/>
              <a:ext cx="839" cy="84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16409" name="Picture 11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45" y="2880"/>
              <a:ext cx="616" cy="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10" name="Text Box 12"/>
            <p:cNvSpPr txBox="1">
              <a:spLocks noChangeArrowheads="1"/>
            </p:cNvSpPr>
            <p:nvPr/>
          </p:nvSpPr>
          <p:spPr bwMode="gray">
            <a:xfrm>
              <a:off x="3155" y="2896"/>
              <a:ext cx="724" cy="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400" dirty="0">
                  <a:solidFill>
                    <a:schemeClr val="bg1"/>
                  </a:solidFill>
                  <a:latin typeface="Times New Roman" pitchFamily="18" charset="0"/>
                </a:rPr>
                <a:t>цель </a:t>
              </a:r>
            </a:p>
            <a:p>
              <a:pPr algn="ctr" eaLnBrk="1" hangingPunct="1"/>
              <a:r>
                <a:rPr lang="ru-RU" sz="2400" dirty="0">
                  <a:solidFill>
                    <a:schemeClr val="bg1"/>
                  </a:solidFill>
                  <a:latin typeface="Times New Roman" pitchFamily="18" charset="0"/>
                </a:rPr>
                <a:t>ставит </a:t>
              </a:r>
            </a:p>
            <a:p>
              <a:pPr algn="ctr" eaLnBrk="1" hangingPunct="1"/>
              <a:r>
                <a:rPr lang="ru-RU" sz="2400" dirty="0">
                  <a:solidFill>
                    <a:schemeClr val="bg1"/>
                  </a:solidFill>
                  <a:latin typeface="Times New Roman" pitchFamily="18" charset="0"/>
                </a:rPr>
                <a:t>сам</a:t>
              </a:r>
            </a:p>
            <a:p>
              <a:pPr algn="ctr" eaLnBrk="1" hangingPunct="1"/>
              <a:r>
                <a:rPr lang="ru-RU" sz="2400" dirty="0">
                  <a:solidFill>
                    <a:schemeClr val="bg1"/>
                  </a:solidFill>
                  <a:latin typeface="Times New Roman" pitchFamily="18" charset="0"/>
                </a:rPr>
                <a:t>студент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391" name="Group 13"/>
          <p:cNvGrpSpPr>
            <a:grpSpLocks/>
          </p:cNvGrpSpPr>
          <p:nvPr/>
        </p:nvGrpSpPr>
        <p:grpSpPr bwMode="auto">
          <a:xfrm>
            <a:off x="3492500" y="4365625"/>
            <a:ext cx="1860550" cy="1982788"/>
            <a:chOff x="1709" y="2823"/>
            <a:chExt cx="1090" cy="1113"/>
          </a:xfrm>
        </p:grpSpPr>
        <p:sp>
          <p:nvSpPr>
            <p:cNvPr id="16399" name="Oval 14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182287" name="Oval 15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288" name="Oval 16"/>
            <p:cNvSpPr>
              <a:spLocks noChangeArrowheads="1"/>
            </p:cNvSpPr>
            <p:nvPr/>
          </p:nvSpPr>
          <p:spPr bwMode="gray">
            <a:xfrm>
              <a:off x="1797" y="2846"/>
              <a:ext cx="926" cy="92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85001"/>
                  </a:schemeClr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289" name="Oval 17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16403" name="Picture 18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4" name="Text Box 19"/>
            <p:cNvSpPr txBox="1">
              <a:spLocks noChangeArrowheads="1"/>
            </p:cNvSpPr>
            <p:nvPr/>
          </p:nvSpPr>
          <p:spPr bwMode="gray">
            <a:xfrm>
              <a:off x="1709" y="3171"/>
              <a:ext cx="1090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400" dirty="0">
                  <a:solidFill>
                    <a:schemeClr val="bg1"/>
                  </a:solidFill>
                  <a:latin typeface="Times New Roman" pitchFamily="18" charset="0"/>
                </a:rPr>
                <a:t>подчинено </a:t>
              </a:r>
            </a:p>
            <a:p>
              <a:pPr algn="ctr" eaLnBrk="1" hangingPunct="1"/>
              <a:r>
                <a:rPr lang="ru-RU" sz="2400" dirty="0">
                  <a:solidFill>
                    <a:schemeClr val="bg1"/>
                  </a:solidFill>
                  <a:latin typeface="Times New Roman" pitchFamily="18" charset="0"/>
                </a:rPr>
                <a:t>цели</a:t>
              </a:r>
              <a:endParaRPr lang="en-US" sz="2400" b="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392" name="Group 20"/>
          <p:cNvGrpSpPr>
            <a:grpSpLocks/>
          </p:cNvGrpSpPr>
          <p:nvPr/>
        </p:nvGrpSpPr>
        <p:grpSpPr bwMode="auto">
          <a:xfrm>
            <a:off x="614363" y="4221163"/>
            <a:ext cx="1952625" cy="2054225"/>
            <a:chOff x="555" y="2823"/>
            <a:chExt cx="973" cy="1113"/>
          </a:xfrm>
        </p:grpSpPr>
        <p:sp>
          <p:nvSpPr>
            <p:cNvPr id="16393" name="Oval 21"/>
            <p:cNvSpPr>
              <a:spLocks noChangeArrowheads="1"/>
            </p:cNvSpPr>
            <p:nvPr/>
          </p:nvSpPr>
          <p:spPr bwMode="gray">
            <a:xfrm>
              <a:off x="624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182294" name="Oval 22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295" name="Oval 23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85001"/>
                  </a:schemeClr>
                </a:gs>
                <a:gs pos="100000">
                  <a:schemeClr val="accent2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296" name="Oval 24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16397" name="Picture 2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76" y="2880"/>
              <a:ext cx="616" cy="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8" name="Text Box 26"/>
            <p:cNvSpPr txBox="1">
              <a:spLocks noChangeArrowheads="1"/>
            </p:cNvSpPr>
            <p:nvPr/>
          </p:nvSpPr>
          <p:spPr bwMode="gray">
            <a:xfrm>
              <a:off x="576" y="3197"/>
              <a:ext cx="914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dirty="0">
                  <a:solidFill>
                    <a:schemeClr val="bg1"/>
                  </a:solidFill>
                  <a:latin typeface="Verdana" pitchFamily="34" charset="0"/>
                </a:rPr>
                <a:t>осознается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014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214950"/>
            <a:ext cx="3000396" cy="1214446"/>
          </a:xfrm>
        </p:spPr>
        <p:txBody>
          <a:bodyPr>
            <a:normAutofit/>
          </a:bodyPr>
          <a:lstStyle/>
          <a:p>
            <a:pPr marL="82550" indent="-82550" algn="ctr">
              <a:buNone/>
            </a:pPr>
            <a:r>
              <a:rPr lang="ru-RU" sz="2400" b="1" dirty="0" smtClean="0"/>
              <a:t> Репродуктивный (тренировочный) уровень </a:t>
            </a:r>
          </a:p>
          <a:p>
            <a:pPr algn="ctr">
              <a:buNone/>
            </a:pPr>
            <a:endParaRPr lang="ru-RU" sz="24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214290"/>
            <a:ext cx="857256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Самостоятельная работа включает </a:t>
            </a:r>
            <a:endParaRPr lang="ru-RU" sz="3200" b="1" dirty="0"/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428596" y="1357298"/>
            <a:ext cx="4000528" cy="1428760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воспроизводящие  процессы в деятельности студента</a:t>
            </a:r>
            <a:endParaRPr lang="ru-RU" sz="2400" b="1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5000628" y="1357298"/>
            <a:ext cx="3786214" cy="1357322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творческие процессы в деятельности студента</a:t>
            </a:r>
            <a:endParaRPr lang="ru-RU" sz="2400" b="1" dirty="0"/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357158" y="3000372"/>
            <a:ext cx="8429684" cy="1357322"/>
          </a:xfrm>
          <a:prstGeom prst="downArrow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 зависимости от этого различают три уровня самостоятельной деятельности студентов: </a:t>
            </a:r>
            <a:endParaRPr lang="ru-RU" sz="2400" b="1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428992" y="4714884"/>
            <a:ext cx="2857520" cy="107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9388" marR="0" lvl="0" indent="-1793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 smtClean="0"/>
              <a:t>Р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еконструктивный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уровень.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6715140" y="4143380"/>
            <a:ext cx="2143140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Творческий, поисковый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Тренировочные самостоятельные работы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8868"/>
            <a:ext cx="8929718" cy="24288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Выполняются по образцу: </a:t>
            </a:r>
          </a:p>
          <a:p>
            <a:r>
              <a:rPr lang="ru-RU" sz="4000" dirty="0" smtClean="0"/>
              <a:t>решение задач, </a:t>
            </a:r>
          </a:p>
          <a:p>
            <a:r>
              <a:rPr lang="ru-RU" sz="4000" dirty="0" smtClean="0"/>
              <a:t>заполнение таблиц, схем и т.д.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285860"/>
            <a:ext cx="9144000" cy="71438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Цель  - закрепление знаний, формирование умений, навыков</a:t>
            </a: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5072074"/>
            <a:ext cx="8715436" cy="10001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Познавательная деятельность студента проявляется в узнавании, осмыслении, запоминании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Реконструктивные самостоятельные работы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6858016" cy="3286148"/>
          </a:xfrm>
        </p:spPr>
        <p:txBody>
          <a:bodyPr>
            <a:normAutofit fontScale="85000" lnSpcReduction="20000"/>
          </a:bodyPr>
          <a:lstStyle/>
          <a:p>
            <a:r>
              <a:rPr lang="ru-RU" sz="4000" dirty="0" smtClean="0"/>
              <a:t>В ходе таких работ происходит перестройка решений, составление плана, тезисов, аннотирование.</a:t>
            </a:r>
          </a:p>
          <a:p>
            <a:r>
              <a:rPr lang="ru-RU" sz="4000" dirty="0" smtClean="0"/>
              <a:t>На этом уровне могут выполняться рефераты, доклады, презентации</a:t>
            </a:r>
          </a:p>
          <a:p>
            <a:endParaRPr lang="ru-RU" sz="4000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285860"/>
            <a:ext cx="9144000" cy="71438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Цель  - формирование навыка поиска, решения, обобщения  </a:t>
            </a: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5429264"/>
            <a:ext cx="8715436" cy="10001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Познавательная деятельность студента проявляется в    осмыслении, конструировании, логике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Творческая самостоятельная работа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5992"/>
            <a:ext cx="9144000" cy="457200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требует анализа проблемной ситуации, получения новой информации. </a:t>
            </a:r>
          </a:p>
          <a:p>
            <a:r>
              <a:rPr lang="ru-RU" sz="4000" dirty="0" smtClean="0"/>
              <a:t>Студент должен самостоятельно произвести выбор средств и методов решения (учебно-исследовательские задания, курсовые и дипломные проекты). </a:t>
            </a:r>
          </a:p>
          <a:p>
            <a:endParaRPr lang="ru-RU" sz="4000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285860"/>
            <a:ext cx="9144000" cy="71438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Цель  - формирование критического мышления  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2357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Происходящая в настоящее время реформа высшего образования связана по своей сути с переходом от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парадигмы обучения     </a:t>
            </a:r>
            <a:r>
              <a:rPr lang="ru-RU" dirty="0" smtClean="0"/>
              <a:t>к  </a:t>
            </a:r>
            <a:r>
              <a:rPr lang="ru-RU" b="1" dirty="0" smtClean="0">
                <a:solidFill>
                  <a:srgbClr val="7030A0"/>
                </a:solidFill>
              </a:rPr>
              <a:t>парадигме образования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42910" y="4937107"/>
            <a:ext cx="7901014" cy="19208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Самостоятельная работа студентов  является не просто важной формой образовательного процесса, а должна стать его основой.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3492" name="Picture 4" descr="http://webalchem.com/images/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643182"/>
            <a:ext cx="3000396" cy="1920254"/>
          </a:xfrm>
          <a:prstGeom prst="rect">
            <a:avLst/>
          </a:prstGeom>
          <a:noFill/>
        </p:spPr>
      </p:pic>
      <p:pic>
        <p:nvPicPr>
          <p:cNvPr id="63494" name="Picture 6" descr="http://im8.asset.yvimg.kz/userimages/aspandau/0MC7RF3fJK1RSiDWyr5XB1z8W3CE9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786446" y="2500306"/>
            <a:ext cx="1928826" cy="2093285"/>
          </a:xfrm>
          <a:prstGeom prst="rect">
            <a:avLst/>
          </a:prstGeom>
          <a:noFill/>
        </p:spPr>
      </p:pic>
      <p:sp>
        <p:nvSpPr>
          <p:cNvPr id="8" name="Стрелка вправо с вырезом 7"/>
          <p:cNvSpPr/>
          <p:nvPr/>
        </p:nvSpPr>
        <p:spPr>
          <a:xfrm>
            <a:off x="4214810" y="3357562"/>
            <a:ext cx="1428760" cy="642942"/>
          </a:xfrm>
          <a:prstGeom prst="notch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Классификация самостоятельных работ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По </a:t>
            </a:r>
            <a:r>
              <a:rPr lang="ru-RU" b="1" dirty="0">
                <a:solidFill>
                  <a:srgbClr val="C00000"/>
                </a:solidFill>
              </a:rPr>
              <a:t>характеру познавательной </a:t>
            </a:r>
            <a:r>
              <a:rPr lang="ru-RU" b="1" dirty="0" smtClean="0">
                <a:solidFill>
                  <a:srgbClr val="C00000"/>
                </a:solidFill>
              </a:rPr>
              <a:t>деятельности (И.И</a:t>
            </a:r>
            <a:r>
              <a:rPr lang="ru-RU" b="1" dirty="0">
                <a:solidFill>
                  <a:srgbClr val="C00000"/>
                </a:solidFill>
              </a:rPr>
              <a:t>. </a:t>
            </a:r>
            <a:r>
              <a:rPr lang="ru-RU" b="1" dirty="0" smtClean="0">
                <a:solidFill>
                  <a:srgbClr val="C00000"/>
                </a:solidFill>
              </a:rPr>
              <a:t>Малкин):</a:t>
            </a:r>
            <a:endParaRPr lang="ru-RU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/>
              <a:t>1. </a:t>
            </a:r>
            <a:r>
              <a:rPr lang="ru-RU" b="1" dirty="0"/>
              <a:t>Работы репродуктивного типа</a:t>
            </a:r>
            <a:r>
              <a:rPr lang="ru-RU" dirty="0"/>
              <a:t>: а) воспроизводящие; б) тренировочные; в) обзорные; г) проверочные.</a:t>
            </a:r>
          </a:p>
          <a:p>
            <a:pPr>
              <a:buNone/>
            </a:pPr>
            <a:r>
              <a:rPr lang="ru-RU" dirty="0"/>
              <a:t>2. </a:t>
            </a:r>
            <a:r>
              <a:rPr lang="ru-RU" b="1" dirty="0"/>
              <a:t>Работы познавательно-поискового типа</a:t>
            </a:r>
            <a:r>
              <a:rPr lang="ru-RU" dirty="0"/>
              <a:t>: а) подготовительные; б) констатирующие; в) экспериментально-поисковые; г) логически-поисковые.</a:t>
            </a:r>
          </a:p>
          <a:p>
            <a:pPr>
              <a:buNone/>
            </a:pPr>
            <a:r>
              <a:rPr lang="ru-RU" dirty="0"/>
              <a:t>3. </a:t>
            </a:r>
            <a:r>
              <a:rPr lang="ru-RU" b="1" dirty="0"/>
              <a:t>Работы творческого типа: </a:t>
            </a:r>
            <a:r>
              <a:rPr lang="ru-RU" dirty="0"/>
              <a:t>а) художественно-образные; б) научно-творческие; в) конструктивно-творческие. </a:t>
            </a:r>
          </a:p>
          <a:p>
            <a:pPr>
              <a:buNone/>
            </a:pPr>
            <a:r>
              <a:rPr lang="ru-RU" dirty="0"/>
              <a:t>4. </a:t>
            </a:r>
            <a:r>
              <a:rPr lang="ru-RU" b="1" dirty="0"/>
              <a:t>Работы познавательно-практического типа</a:t>
            </a:r>
            <a:r>
              <a:rPr lang="ru-RU" dirty="0"/>
              <a:t>: а) учебно-практические; б) общественно-практические.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СР репродуктивного типа (1)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6858016" cy="535782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>
                <a:solidFill>
                  <a:srgbClr val="C00000"/>
                </a:solidFill>
              </a:rPr>
              <a:t>) </a:t>
            </a:r>
            <a:r>
              <a:rPr lang="ru-RU" b="1" dirty="0">
                <a:solidFill>
                  <a:srgbClr val="C00000"/>
                </a:solidFill>
              </a:rPr>
              <a:t>Воспроизводящие работы.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    Выполнение </a:t>
            </a:r>
            <a:r>
              <a:rPr lang="ru-RU" dirty="0"/>
              <a:t>этих работ основано на восстановлении в памяти ранее изученного материала, который необходим для понимания нового материала.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Хотя </a:t>
            </a:r>
            <a:r>
              <a:rPr lang="ru-RU" dirty="0"/>
              <a:t>этот вид работы носит репродуктивный характер, он не является легким: </a:t>
            </a:r>
            <a:r>
              <a:rPr lang="ru-RU" dirty="0" smtClean="0"/>
              <a:t>студентам  </a:t>
            </a:r>
            <a:r>
              <a:rPr lang="ru-RU" dirty="0"/>
              <a:t>необходимо вспомнить ряд понятий, привести их в систему и подготовить связное выступление.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002060"/>
                </a:solidFill>
              </a:rPr>
              <a:t>Это </a:t>
            </a:r>
            <a:r>
              <a:rPr lang="ru-RU" b="1" dirty="0">
                <a:solidFill>
                  <a:srgbClr val="002060"/>
                </a:solidFill>
              </a:rPr>
              <a:t>требует умственной работы и высокой учебной активности.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СР репродуктивного типа (2)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215338" cy="57864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</a:t>
            </a:r>
            <a:r>
              <a:rPr lang="ru-RU" b="1" dirty="0">
                <a:solidFill>
                  <a:srgbClr val="C00000"/>
                </a:solidFill>
              </a:rPr>
              <a:t>) Тренировочные работы.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dirty="0" smtClean="0"/>
              <a:t>Предусматривает </a:t>
            </a:r>
            <a:r>
              <a:rPr lang="ru-RU" dirty="0"/>
              <a:t>не только простое воспроизведение изучаемого материала, но и применение ранее усвоенных знаний в новых ситуациях.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Такие </a:t>
            </a:r>
            <a:r>
              <a:rPr lang="ru-RU" dirty="0"/>
              <a:t>работы можно применять перед изложением нового материала, а также в процессе закрепления.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rgbClr val="002060"/>
                </a:solidFill>
              </a:rPr>
              <a:t>Выполнение </a:t>
            </a:r>
            <a:r>
              <a:rPr lang="ru-RU" b="1" dirty="0">
                <a:solidFill>
                  <a:srgbClr val="002060"/>
                </a:solidFill>
              </a:rPr>
              <a:t>подобной работы способствует углублению знаний и более успешному формированию умений и навыков, связанных с изучением конкретных тем.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СР репродуктивного типа (3)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6572264" cy="52863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В)  </a:t>
            </a:r>
            <a:r>
              <a:rPr lang="ru-RU" b="1" dirty="0" smtClean="0">
                <a:solidFill>
                  <a:srgbClr val="C00000"/>
                </a:solidFill>
              </a:rPr>
              <a:t>Обзорные </a:t>
            </a:r>
            <a:r>
              <a:rPr lang="ru-RU" b="1" dirty="0">
                <a:solidFill>
                  <a:srgbClr val="C00000"/>
                </a:solidFill>
              </a:rPr>
              <a:t>работы</a:t>
            </a:r>
            <a:r>
              <a:rPr lang="ru-RU" dirty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Это </a:t>
            </a:r>
            <a:r>
              <a:rPr lang="ru-RU" dirty="0"/>
              <a:t>задания на упорядочение и систематизацию изучаемых сведений.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Их </a:t>
            </a:r>
            <a:r>
              <a:rPr lang="ru-RU" dirty="0"/>
              <a:t>применение целесообразно на заключительном этапе закрепления материала.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Студенту  </a:t>
            </a:r>
            <a:r>
              <a:rPr lang="ru-RU" dirty="0"/>
              <a:t>можно дать задание на составление плана пройденной темы.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Составление </a:t>
            </a:r>
            <a:r>
              <a:rPr lang="ru-RU" dirty="0"/>
              <a:t>плана способствует осмыслению характера взаимосвязи понятий, поэтому подобные упражнения особенно важны.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СР репродуктивного типа (4)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7215206" cy="50720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г</a:t>
            </a:r>
            <a:r>
              <a:rPr lang="ru-RU" dirty="0">
                <a:solidFill>
                  <a:srgbClr val="C00000"/>
                </a:solidFill>
              </a:rPr>
              <a:t>) </a:t>
            </a:r>
            <a:r>
              <a:rPr lang="ru-RU" b="1" dirty="0">
                <a:solidFill>
                  <a:srgbClr val="C00000"/>
                </a:solidFill>
              </a:rPr>
              <a:t>Проверочные работы.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b="1" dirty="0" smtClean="0"/>
              <a:t>Их </a:t>
            </a:r>
            <a:r>
              <a:rPr lang="ru-RU" b="1" dirty="0"/>
              <a:t>цель – всесторонняя проверка качества усвоения знаний. 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При </a:t>
            </a:r>
            <a:r>
              <a:rPr lang="ru-RU" dirty="0"/>
              <a:t>выполнении этих заданий у </a:t>
            </a:r>
            <a:r>
              <a:rPr lang="ru-RU" dirty="0" smtClean="0"/>
              <a:t>студентов формируются </a:t>
            </a:r>
            <a:r>
              <a:rPr lang="ru-RU" dirty="0"/>
              <a:t>навыки самоконтроля.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Эти </a:t>
            </a:r>
            <a:r>
              <a:rPr lang="ru-RU" dirty="0"/>
              <a:t>навыки важны и для развития таких процессов памяти, как произвольное воспроизведение.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Такие </a:t>
            </a:r>
            <a:r>
              <a:rPr lang="ru-RU" dirty="0"/>
              <a:t>работы помогают </a:t>
            </a:r>
            <a:r>
              <a:rPr lang="ru-RU" dirty="0" smtClean="0"/>
              <a:t> педагогу осуществлять </a:t>
            </a:r>
            <a:r>
              <a:rPr lang="ru-RU" dirty="0"/>
              <a:t>оптимальное управление процессом обучения.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СР познавательно-поискового типа (1)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7072330" cy="55721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</a:t>
            </a:r>
            <a:r>
              <a:rPr lang="ru-RU" b="1" dirty="0">
                <a:solidFill>
                  <a:srgbClr val="C00000"/>
                </a:solidFill>
              </a:rPr>
              <a:t>) Подготовительные работы.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</a:t>
            </a:r>
            <a:r>
              <a:rPr lang="ru-RU" dirty="0" smtClean="0"/>
              <a:t>При </a:t>
            </a:r>
            <a:r>
              <a:rPr lang="ru-RU" dirty="0"/>
              <a:t>их выполнении </a:t>
            </a:r>
            <a:r>
              <a:rPr lang="ru-RU" dirty="0" smtClean="0"/>
              <a:t>студенты </a:t>
            </a:r>
            <a:r>
              <a:rPr lang="ru-RU" dirty="0"/>
              <a:t>пользуются имеющимися сведениями, при этом убеждаются в неполноте своих знаний по изученной теме.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Это </a:t>
            </a:r>
            <a:r>
              <a:rPr lang="ru-RU" dirty="0"/>
              <a:t>приводит их к необходимости более глубокого ознакомления с новым материалом.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Осмысление студентами противоречий </a:t>
            </a:r>
            <a:r>
              <a:rPr lang="ru-RU" b="1" dirty="0"/>
              <a:t>между имеющимися у них знаниями и новыми требованиями к решению учебно-познавательных задач имеет большое значение для развития познавательных интересов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СР данного </a:t>
            </a:r>
            <a:r>
              <a:rPr lang="ru-RU" dirty="0"/>
              <a:t>типа особенно полезны на начальном этапе изложения нового </a:t>
            </a:r>
            <a:r>
              <a:rPr lang="ru-RU" dirty="0" smtClean="0"/>
              <a:t>материала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СР познавательно-поискового типа (2)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786842" cy="53578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</a:t>
            </a:r>
            <a:r>
              <a:rPr lang="ru-RU" b="1" dirty="0">
                <a:solidFill>
                  <a:srgbClr val="C00000"/>
                </a:solidFill>
              </a:rPr>
              <a:t>) Констатирующие работы.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     Подобные </a:t>
            </a:r>
            <a:r>
              <a:rPr lang="ru-RU" dirty="0"/>
              <a:t>работы связаны с описанием новых факторов и явлений по их внешним признакам: наблюдения над природными явлениями и общественной жизнью, изучение дидактического материала и т.д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/>
              <a:t>Подобные упражнения особенно важны в случае изучения таких предметов, как биология, </a:t>
            </a:r>
            <a:r>
              <a:rPr lang="ru-RU" dirty="0" smtClean="0"/>
              <a:t>история</a:t>
            </a:r>
            <a:r>
              <a:rPr lang="ru-RU" dirty="0"/>
              <a:t>, </a:t>
            </a:r>
            <a:r>
              <a:rPr lang="ru-RU" dirty="0" smtClean="0"/>
              <a:t> языки, информатики.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СР констатирующего </a:t>
            </a:r>
            <a:r>
              <a:rPr lang="ru-RU" b="1" dirty="0"/>
              <a:t>вида дисциплинирует учащихся, развивает у них произвольное внимание и совершенствует навыки целесообразного восприятия. Она используется как в изложении, так и в процессе закрепления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C:\Documents and Settings\user.PC\Рабочий стол\СРС на Августовские чтения авг 2012\Sea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1572" y="2071678"/>
            <a:ext cx="3592428" cy="3571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СР познавательно-поискового типа (3)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6858016" cy="51435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в</a:t>
            </a:r>
            <a:r>
              <a:rPr lang="ru-RU" b="1" dirty="0">
                <a:solidFill>
                  <a:srgbClr val="C00000"/>
                </a:solidFill>
              </a:rPr>
              <a:t>) Экспериментально-поисковые работы.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     Данные </a:t>
            </a:r>
            <a:r>
              <a:rPr lang="ru-RU" dirty="0"/>
              <a:t>упражнения представляют собой основанные на исследовательских методах науки учебные задания, при выполнении которых </a:t>
            </a:r>
            <a:r>
              <a:rPr lang="ru-RU" dirty="0" smtClean="0"/>
              <a:t>студенты  </a:t>
            </a:r>
            <a:r>
              <a:rPr lang="ru-RU" dirty="0"/>
              <a:t>выделяют существенные признаки понятий, устанавливают причинно-следственные зависимости, “открывают” законы и т.д.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  <a:p>
            <a:r>
              <a:rPr lang="ru-RU" b="1" dirty="0"/>
              <a:t>Данный вид учебных занятий – эффективнейшее средство развития пытливости, любознательности.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СР познавательно-поискового типа (4)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6715140" cy="53578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г</a:t>
            </a:r>
            <a:r>
              <a:rPr lang="ru-RU" b="1" dirty="0">
                <a:solidFill>
                  <a:srgbClr val="C00000"/>
                </a:solidFill>
              </a:rPr>
              <a:t>) </a:t>
            </a:r>
            <a:r>
              <a:rPr lang="ru-RU" b="1" dirty="0" err="1">
                <a:solidFill>
                  <a:srgbClr val="C00000"/>
                </a:solidFill>
              </a:rPr>
              <a:t>Логическо-поисковые</a:t>
            </a:r>
            <a:r>
              <a:rPr lang="ru-RU" b="1" dirty="0">
                <a:solidFill>
                  <a:srgbClr val="C00000"/>
                </a:solidFill>
              </a:rPr>
              <a:t> работы.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dirty="0" smtClean="0"/>
              <a:t>К </a:t>
            </a:r>
            <a:r>
              <a:rPr lang="ru-RU" dirty="0"/>
              <a:t>их числу относятся различные задания по оперированию существенными признаками изученных понятий, используемые на заключительном этапе изложения и закрепления.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Самым </a:t>
            </a:r>
            <a:r>
              <a:rPr lang="ru-RU" b="1" dirty="0"/>
              <a:t>распространенным видом таких упражнений является задание на сопоставление сходных и отличительных признаков изучаемых явлений.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СР творческого типа (1)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6072198" cy="564357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</a:t>
            </a:r>
            <a:r>
              <a:rPr lang="ru-RU" b="1" dirty="0">
                <a:solidFill>
                  <a:srgbClr val="C00000"/>
                </a:solidFill>
              </a:rPr>
              <a:t>) художественно-образные самостоятельные работы.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В результате СР студенты </a:t>
            </a:r>
            <a:r>
              <a:rPr lang="ru-RU" dirty="0"/>
              <a:t>создают нечто новое, оригинальное. </a:t>
            </a:r>
            <a:endParaRPr lang="ru-RU" dirty="0" smtClean="0"/>
          </a:p>
          <a:p>
            <a:r>
              <a:rPr lang="ru-RU" dirty="0" smtClean="0"/>
              <a:t>Художественно-образные </a:t>
            </a:r>
            <a:r>
              <a:rPr lang="ru-RU" dirty="0"/>
              <a:t>работы основаны на образном отражении действительности.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работе с текстовым </a:t>
            </a:r>
            <a:r>
              <a:rPr lang="ru-RU" dirty="0" smtClean="0"/>
              <a:t>редактором (информатика), </a:t>
            </a:r>
            <a:r>
              <a:rPr lang="ru-RU" dirty="0"/>
              <a:t>учащимся предлагается написать </a:t>
            </a:r>
            <a:r>
              <a:rPr lang="ru-RU" dirty="0" smtClean="0"/>
              <a:t>собственный текст, </a:t>
            </a:r>
            <a:r>
              <a:rPr lang="ru-RU" dirty="0"/>
              <a:t>используя элементы форматирования и работы с таблицами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этом случае возникает эмоциональное отношение к изучаемому </a:t>
            </a:r>
            <a:r>
              <a:rPr lang="ru-RU" dirty="0" smtClean="0"/>
              <a:t>материалу.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Ориентация на активные методы овладения знаниями, </a:t>
            </a:r>
          </a:p>
          <a:p>
            <a:r>
              <a:rPr lang="ru-RU" dirty="0" smtClean="0"/>
              <a:t>развитие творческих способностей студентов, </a:t>
            </a:r>
          </a:p>
          <a:p>
            <a:r>
              <a:rPr lang="ru-RU" dirty="0" smtClean="0"/>
              <a:t>переход от поточного к индивидуализированному обучению с учетом потребностей и возможностей личности. 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42852"/>
            <a:ext cx="8572560" cy="12144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ПРИНЦИПЫ  СОВРЕМЕННОГО ОБРАЗОВАНИЯ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СР творческого типа (2)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6000760" cy="542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</a:t>
            </a:r>
            <a:r>
              <a:rPr lang="ru-RU" b="1" dirty="0">
                <a:solidFill>
                  <a:srgbClr val="C00000"/>
                </a:solidFill>
              </a:rPr>
              <a:t>) Научно-творческие работы.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dirty="0" smtClean="0"/>
              <a:t>Решение </a:t>
            </a:r>
            <a:r>
              <a:rPr lang="ru-RU" dirty="0"/>
              <a:t>познавательных задач повышенной трудности – проявление собственной инициативы, поиска оригинального решения и т.д.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Вовлечение студентов  </a:t>
            </a:r>
            <a:r>
              <a:rPr lang="ru-RU" dirty="0"/>
              <a:t>в подобную работу – важное средство пробуждения интереса к самостоятельной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СР творческого типа (3)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528638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</a:t>
            </a:r>
            <a:r>
              <a:rPr lang="ru-RU" b="1" dirty="0">
                <a:solidFill>
                  <a:srgbClr val="C00000"/>
                </a:solidFill>
              </a:rPr>
              <a:t>) Конструктивно-технические работы.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dirty="0" smtClean="0"/>
              <a:t>творческое </a:t>
            </a:r>
            <a:r>
              <a:rPr lang="ru-RU" dirty="0"/>
              <a:t>проектирование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/>
              <a:t>конструирование с использованием специальных компьютерных программ. 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0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СР познавательно-практического типа 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6429388" cy="55721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Учебно-практические </a:t>
            </a:r>
            <a:r>
              <a:rPr lang="ru-RU" b="1" dirty="0">
                <a:solidFill>
                  <a:srgbClr val="C00000"/>
                </a:solidFill>
              </a:rPr>
              <a:t>работы.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dirty="0" smtClean="0"/>
              <a:t>К </a:t>
            </a:r>
            <a:r>
              <a:rPr lang="ru-RU" dirty="0"/>
              <a:t>ним относятся изготовление наглядных </a:t>
            </a:r>
            <a:r>
              <a:rPr lang="ru-RU" dirty="0" smtClean="0"/>
              <a:t>пособий: </a:t>
            </a:r>
          </a:p>
          <a:p>
            <a:pPr>
              <a:buNone/>
            </a:pPr>
            <a:r>
              <a:rPr lang="ru-RU" dirty="0" smtClean="0"/>
              <a:t>    графиков</a:t>
            </a:r>
            <a:r>
              <a:rPr lang="ru-RU" dirty="0"/>
              <a:t>, диаграмм, схем, </a:t>
            </a:r>
            <a:r>
              <a:rPr lang="ru-RU" dirty="0" smtClean="0"/>
              <a:t>макетов, подготовка  статей.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В </a:t>
            </a:r>
            <a:r>
              <a:rPr lang="ru-RU" b="1" dirty="0"/>
              <a:t>процессе такой работы знания, умения и навыки формируются в органическом единстве с жизненной практикой и индивидуальным опытом </a:t>
            </a:r>
            <a:r>
              <a:rPr lang="ru-RU" b="1" dirty="0" smtClean="0"/>
              <a:t>студента.</a:t>
            </a:r>
            <a:endParaRPr lang="ru-RU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Психолого-педагогические аспекты успешности 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4351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Успешность  определяется </a:t>
            </a:r>
            <a:r>
              <a:rPr lang="ru-RU" b="1" dirty="0" smtClean="0">
                <a:solidFill>
                  <a:srgbClr val="C00000"/>
                </a:solidFill>
              </a:rPr>
              <a:t>степенью подготовленности студента. </a:t>
            </a:r>
          </a:p>
          <a:p>
            <a:r>
              <a:rPr lang="ru-RU" dirty="0" smtClean="0"/>
              <a:t>По своей сути самостоятельная работа предполагает </a:t>
            </a:r>
            <a:r>
              <a:rPr lang="ru-RU" b="1" dirty="0" smtClean="0">
                <a:solidFill>
                  <a:srgbClr val="C00000"/>
                </a:solidFill>
              </a:rPr>
              <a:t>максимальную активность студентов </a:t>
            </a:r>
            <a:r>
              <a:rPr lang="ru-RU" dirty="0" smtClean="0"/>
              <a:t>в различных аспектах: организации умственного труда, поиске информации, стремлении сделать знания убеждениями. </a:t>
            </a:r>
          </a:p>
          <a:p>
            <a:r>
              <a:rPr lang="ru-RU" dirty="0" smtClean="0"/>
              <a:t>Психологические предпосылки развития самостоятельности студентов заключаются в их </a:t>
            </a:r>
            <a:r>
              <a:rPr lang="ru-RU" b="1" dirty="0" smtClean="0">
                <a:solidFill>
                  <a:srgbClr val="C00000"/>
                </a:solidFill>
              </a:rPr>
              <a:t>успехах в учебе, положительном к ней отношении, заинтересованности и увлеченности предметом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    понимании того, что при правильной организации самостоятельной работы приобретаются навыки и опыт творческой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Что необходимо предпринять, чтобы  успех был достигнут?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6357982" cy="5257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Преподаватели должны познакомить студентов с основными </a:t>
            </a:r>
            <a:r>
              <a:rPr lang="ru-RU" b="1" dirty="0" smtClean="0">
                <a:solidFill>
                  <a:srgbClr val="C00000"/>
                </a:solidFill>
              </a:rPr>
              <a:t>положениями квалификационной характеристики </a:t>
            </a:r>
            <a:r>
              <a:rPr lang="ru-RU" dirty="0" smtClean="0"/>
              <a:t>выпускников и объяснить им, каким образом весь учебный процесс и каждая отдельная дисциплина способствуют выработке профессиональных и личностных качеств специалиста, входящих в эту характеристику.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Что необходимо предпринять, чтобы  успех был достигнут?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7072330" cy="507209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СРС - важнейшая форма учебного процесса</a:t>
            </a:r>
          </a:p>
          <a:p>
            <a:r>
              <a:rPr lang="ru-RU" dirty="0" smtClean="0"/>
              <a:t>Акцентировать внимание студентов на ее непосредственном влиянии на формирование таких параметров </a:t>
            </a:r>
            <a:r>
              <a:rPr lang="ru-RU" u="sng" dirty="0" smtClean="0"/>
              <a:t>квалификационной характеристики</a:t>
            </a:r>
            <a:r>
              <a:rPr lang="ru-RU" dirty="0" smtClean="0"/>
              <a:t>, как </a:t>
            </a:r>
            <a:r>
              <a:rPr lang="ru-RU" b="1" dirty="0" smtClean="0">
                <a:solidFill>
                  <a:srgbClr val="C00000"/>
                </a:solidFill>
              </a:rPr>
              <a:t>мобильность, умение прогнозировать ситуацию и активно влиять на нее, самостоятельность оценок </a:t>
            </a:r>
            <a:r>
              <a:rPr lang="ru-RU" dirty="0" smtClean="0"/>
              <a:t>и т.д., с тем, чтобы студенты видели положительные результаты своего труда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Что необходимо предпринять, чтобы  успех был достигнут?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7572396" cy="52863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Формированию такой мотивации способствует </a:t>
            </a:r>
            <a:r>
              <a:rPr lang="ru-RU" b="1" dirty="0" smtClean="0">
                <a:solidFill>
                  <a:srgbClr val="C00000"/>
                </a:solidFill>
              </a:rPr>
              <a:t>искренняя заинтересованность преподавателей в успехе студентов </a:t>
            </a:r>
            <a:r>
              <a:rPr lang="ru-RU" dirty="0" smtClean="0"/>
              <a:t>(студенты это очень хорошо чувствуют). </a:t>
            </a:r>
          </a:p>
          <a:p>
            <a:r>
              <a:rPr lang="ru-RU" dirty="0" smtClean="0"/>
              <a:t>Первостепенное значение имеет и сознательность в обучении. </a:t>
            </a:r>
          </a:p>
          <a:p>
            <a:r>
              <a:rPr lang="ru-RU" dirty="0" smtClean="0"/>
              <a:t>Нельзя преподавать, не обращая внимания на то, понимают ли студенты материал или нет.</a:t>
            </a:r>
          </a:p>
          <a:p>
            <a:r>
              <a:rPr lang="ru-RU" dirty="0" smtClean="0"/>
              <a:t>Если исходный уровень студентов ниже ожидавшегося, необходимы корректировка программы и заданий на СРС в том числе. </a:t>
            </a:r>
          </a:p>
          <a:p>
            <a:r>
              <a:rPr lang="ru-RU" b="1" dirty="0" smtClean="0"/>
              <a:t>Преподаватель должен знать начальный уровень знаний и умений студентов и познакомить их с целями обучения, средствами их достижения и средствами контроля.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Сознательность выполнения СРС обеспечивают следующие характеристики: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2786050" cy="26497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методологическая осмысленность </a:t>
            </a:r>
            <a:r>
              <a:rPr lang="ru-RU" sz="2400" dirty="0" smtClean="0"/>
              <a:t>материала, отбираемого для самостоятельной работы 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071802" y="1643050"/>
            <a:ext cx="2643206" cy="26497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179388" marR="0" lvl="0" indent="-1793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сложность знаний, соответствующая "зоне ближайшего развития" (по Л. С.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Выготскому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студентов, т.е.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посильность выполнения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000760" y="1643050"/>
            <a:ext cx="2928958" cy="2649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последовательность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подачи материала с учетом логики предмета и психологии усвоения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000628" y="4572008"/>
            <a:ext cx="3357586" cy="1857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дозировка материала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самостоятельной работы, соответствующая учебным возможностям студентов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85852" y="4572008"/>
            <a:ext cx="3286148" cy="18573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 err="1" smtClean="0"/>
              <a:t>д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еятельностная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ориентация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самостоятельной работы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 мотивации самостоятельной работы студентов (1)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5"/>
            <a:ext cx="8472518" cy="34290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Активная самостоятельная работа студентов возможна только при наличии серьезной и устойчивой мотивации. </a:t>
            </a:r>
          </a:p>
          <a:p>
            <a:r>
              <a:rPr lang="ru-RU" dirty="0" smtClean="0"/>
              <a:t>Самый сильный мотивирующий фактор - подготовка </a:t>
            </a:r>
            <a:r>
              <a:rPr lang="ru-RU" b="1" dirty="0" smtClean="0">
                <a:solidFill>
                  <a:srgbClr val="C00000"/>
                </a:solidFill>
              </a:rPr>
              <a:t>к дальнейшей эффективной профессиональной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 мотивации самостоятельной работы студентов (2)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143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Факторы, способствующие активизации самостоятельной работы: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b="1" u="sng" dirty="0" smtClean="0"/>
              <a:t>Полезность выполняемой работы.</a:t>
            </a:r>
          </a:p>
          <a:p>
            <a:pPr marL="514350" indent="-514350">
              <a:buNone/>
            </a:pPr>
            <a:r>
              <a:rPr lang="ru-RU" dirty="0" smtClean="0"/>
              <a:t>Если студент знает, что результаты его работы будут использованы в лекционном курсе, в методическом пособии, в лабораторном практикуме, при подготовке публикации или иным образом, то отношение к выполнению задания существенно меняется в лучшую сторону и качество выполняемой работы возрастает. </a:t>
            </a:r>
          </a:p>
          <a:p>
            <a:pPr marL="514350" indent="-514350">
              <a:buNone/>
            </a:pPr>
            <a:r>
              <a:rPr lang="ru-RU" dirty="0" smtClean="0"/>
              <a:t> Важно психологически настроить студента, показать ему, как необходима выполняемая работа. </a:t>
            </a:r>
          </a:p>
          <a:p>
            <a:pPr marL="514350" indent="-514350">
              <a:buNone/>
            </a:pPr>
            <a:r>
              <a:rPr lang="ru-RU" dirty="0" smtClean="0"/>
              <a:t> Другим вариантом использования фактора полезности является активное применение результатов работы в профессиональной подготовке.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071942"/>
            <a:ext cx="8572560" cy="250030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 умение учиться, </a:t>
            </a:r>
          </a:p>
          <a:p>
            <a:pPr algn="ctr">
              <a:buNone/>
            </a:pPr>
            <a:r>
              <a:rPr lang="ru-RU" b="1" dirty="0" smtClean="0"/>
              <a:t>формировать у студента способности к саморазвитию, творческому применению полученных знаний, способам адаптации к профессиональной деятельности в современном мире. </a:t>
            </a:r>
            <a:endParaRPr lang="ru-RU" b="1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357158" y="0"/>
            <a:ext cx="8501122" cy="1571636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Усиление роли самостоятельной работы студентов означает 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1571612"/>
            <a:ext cx="8572560" cy="114300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принципиальный пересмотр организации учебно-воспитательного процесса в вузе</a:t>
            </a:r>
            <a:endParaRPr lang="ru-RU" sz="2400" b="1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57158" y="3000372"/>
            <a:ext cx="8501122" cy="7143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который должен строиться так, чтобы развивать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 мотивации самостоятельной работы студентов (3)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2971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2. Участие студентов в творческой деятельности.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Это может быть участие в научно-исследовательской, опытно-конструкторской или методической работе, проводимой на той или иной кафедре.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 мотивации самостоятельной работы студентов (4)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1571612"/>
            <a:ext cx="9144000" cy="350998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 Интенсивная педагогика.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Она предполагает введение в учебный процесс активных методов, прежде всего игрового тренинга, в основе которого лежат инновационные 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организационно-деятельностные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игры.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таких играх происходит переход от односторонних частных знаний к многосторонним знаниям об объекте, его моделирование с выделением ведущих противоречий, а не просто приобретение навыка принятия решения.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 мотивации самостоятельной работы студентов (5)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4. </a:t>
            </a:r>
            <a:r>
              <a:rPr lang="ru-RU" b="1" dirty="0" smtClean="0">
                <a:solidFill>
                  <a:srgbClr val="C00000"/>
                </a:solidFill>
              </a:rPr>
              <a:t>Участие в олимпиадах по учебным дисциплинам</a:t>
            </a:r>
            <a:r>
              <a:rPr lang="ru-RU" dirty="0" smtClean="0"/>
              <a:t>, конкурсах научно-исследовательских или прикладных работ и т.д.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5. Использование мотивирующих факторов контроля знаний </a:t>
            </a:r>
            <a:r>
              <a:rPr lang="ru-RU" dirty="0" smtClean="0"/>
              <a:t>(накопительные оценки, рейтинг, тесты, нестандартные экзаменационные процедуры). Эти факторы при определенных условиях могут вызвать стремление к состязательности, что само по себе является сильным мотивационным фактором самосовершенствования студента.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 мотивации самостоятельной работы студентов (6)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57430"/>
            <a:ext cx="9144000" cy="4500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6. Поощрение студентов за успехи в учебе и творческой деятельности</a:t>
            </a:r>
            <a:r>
              <a:rPr lang="ru-RU" dirty="0" smtClean="0"/>
              <a:t> (стипендии, премирование, поощрительные баллы) и санкции за плохую учебу. Например, за работу, сданную раньше срока, можно проставлять повышенную оценку, а в противном случае ее снижать.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 мотивации самостоятельной работы студентов (7)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6286512" cy="528638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7. Индивидуализация заданий</a:t>
            </a:r>
            <a:r>
              <a:rPr lang="ru-RU" dirty="0" smtClean="0"/>
              <a:t>, выполняемых как в аудитории, так и вне ее, постоянное их обновление. </a:t>
            </a:r>
          </a:p>
          <a:p>
            <a:pPr marL="514350" indent="-514350">
              <a:buAutoNum type="arabicPeriod" startAt="8"/>
            </a:pPr>
            <a:r>
              <a:rPr lang="ru-RU" b="1" dirty="0" smtClean="0">
                <a:solidFill>
                  <a:srgbClr val="C00000"/>
                </a:solidFill>
              </a:rPr>
              <a:t>Личность преподавателя. </a:t>
            </a:r>
          </a:p>
          <a:p>
            <a:pPr marL="514350" indent="-514350">
              <a:buNone/>
            </a:pPr>
            <a:r>
              <a:rPr lang="ru-RU" dirty="0" smtClean="0"/>
              <a:t>Преподаватель может быть примером для студента как профессионал, как творческая личность. </a:t>
            </a:r>
          </a:p>
          <a:p>
            <a:pPr marL="514350" indent="-514350">
              <a:buNone/>
            </a:pPr>
            <a:r>
              <a:rPr lang="ru-RU" dirty="0" smtClean="0"/>
              <a:t>Преподаватель может и должен помочь студенту раскрыть свой творческий потенциал, определить перспективы своего внутреннего роста.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Индивидуализация СРС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143512"/>
            <a:ext cx="8929718" cy="1500198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Разные характеры, дополняя друг друга, гармонизируют общество. </a:t>
            </a:r>
          </a:p>
          <a:p>
            <a:r>
              <a:rPr lang="ru-RU" sz="2400" b="1" dirty="0" smtClean="0"/>
              <a:t>При выполнении СРС нужно также помогать студентам преодолевать или купировать недостатки характера.</a:t>
            </a:r>
            <a:endParaRPr lang="ru-RU" sz="24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928670"/>
            <a:ext cx="9144000" cy="10001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разнообразие интеллектуальных качеств людей </a:t>
            </a:r>
            <a:endParaRPr lang="ru-RU" sz="32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2571744"/>
            <a:ext cx="1857356" cy="12144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"тугодумы" 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28794" y="2428868"/>
            <a:ext cx="2357454" cy="12144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люди с "быстрым мозгом"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43372" y="2643182"/>
            <a:ext cx="2428892" cy="12144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"генераторы идей" 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00826" y="2143116"/>
            <a:ext cx="2643174" cy="12144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люди, великолепно доводящие эти идеи до конца</a:t>
            </a:r>
            <a:endParaRPr lang="ru-RU" b="1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928662" y="3857628"/>
            <a:ext cx="7500990" cy="1143008"/>
          </a:xfrm>
          <a:prstGeom prst="horizont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Одни предпочитают индивидуальную работу, другие - коллективную.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6660232" cy="144016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Следующие рекомендации помогут преподавателям найти индивидуальный подход к студентам с различными характерологическими данными (1):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04351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аудиторные занятия следует проводить так, чтобы обеспечить </a:t>
            </a:r>
            <a:r>
              <a:rPr lang="ru-RU" b="1" dirty="0" smtClean="0"/>
              <a:t>безусловное выполнение некоторого минимума самостоятельной работы </a:t>
            </a:r>
            <a:r>
              <a:rPr lang="ru-RU" dirty="0" smtClean="0"/>
              <a:t>всеми студентами и предусмотреть усложненные задания для  обучающихся, подготовленных лучше; </a:t>
            </a:r>
          </a:p>
          <a:p>
            <a:r>
              <a:rPr lang="ru-RU" dirty="0" smtClean="0"/>
              <a:t>необходим </a:t>
            </a:r>
            <a:r>
              <a:rPr lang="ru-RU" b="1" dirty="0" smtClean="0"/>
              <a:t>регулярный контроль  успешности выполнения СРС</a:t>
            </a:r>
            <a:r>
              <a:rPr lang="ru-RU" dirty="0" smtClean="0"/>
              <a:t> и индивидуальные консультации преподавателя (личное педагогическое общение преподавателя со студентом);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Следующие рекомендации помогут преподавателям найти индивидуальный подход к студентам с различными характерологическими данными (2):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429684" cy="504351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для успешности СРС необходимы четкие </a:t>
            </a:r>
            <a:r>
              <a:rPr lang="ru-RU" b="1" dirty="0" smtClean="0"/>
              <a:t>методические указания </a:t>
            </a:r>
            <a:r>
              <a:rPr lang="ru-RU" dirty="0" smtClean="0"/>
              <a:t>по ее выполнению. </a:t>
            </a:r>
          </a:p>
          <a:p>
            <a:r>
              <a:rPr lang="ru-RU" dirty="0" smtClean="0"/>
              <a:t>В начале семестра преподаватель на первом же занятии должен </a:t>
            </a:r>
            <a:r>
              <a:rPr lang="ru-RU" b="1" dirty="0" smtClean="0"/>
              <a:t>ознакомить студентов с целями,</a:t>
            </a:r>
            <a:r>
              <a:rPr lang="ru-RU" dirty="0" smtClean="0"/>
              <a:t> средствами, трудоемкостью, сроками выполнения, формами контроля и самоконтроля СРС. </a:t>
            </a:r>
          </a:p>
          <a:p>
            <a:r>
              <a:rPr lang="ru-RU" b="1" dirty="0" smtClean="0"/>
              <a:t>Графики самостоятельной работы </a:t>
            </a:r>
            <a:r>
              <a:rPr lang="ru-RU" dirty="0" smtClean="0"/>
              <a:t>необходимы на младших курсах, на старших - студентов нужно приучить к планированию собственной работы;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Следующие рекомендации помогут преподавателям найти индивидуальный подход к студентам с различными характерологическими данными (3):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100392" cy="530120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пакет  заданий СР </a:t>
            </a:r>
            <a:r>
              <a:rPr lang="ru-RU" dirty="0" smtClean="0"/>
              <a:t>по любой дисциплине должен содержать: все типы задач, методами решения которых студенты должны овладеть для успешного прохождения контроля; </a:t>
            </a:r>
          </a:p>
          <a:p>
            <a:r>
              <a:rPr lang="ru-RU" b="1" dirty="0" smtClean="0"/>
              <a:t>перечень</a:t>
            </a:r>
            <a:r>
              <a:rPr lang="ru-RU" dirty="0" smtClean="0"/>
              <a:t> понятий, фактов, законов и методов, знание которых необходимо для овладения планируемыми умениями, с указанием того, что нужно знать наизусть; </a:t>
            </a:r>
          </a:p>
          <a:p>
            <a:r>
              <a:rPr lang="ru-RU" b="1" dirty="0" smtClean="0"/>
              <a:t>пакет заданий </a:t>
            </a:r>
            <a:r>
              <a:rPr lang="ru-RU" dirty="0" smtClean="0"/>
              <a:t>целесообразно выдавать в начале цикла (раздела дисциплины), оговаривая предельные сроки сдачи;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Следующие рекомендации помогут преподавателям найти индивидуальный подход к студентам с различными характерологическими данными (4):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задания для СРС могут содержать две части - </a:t>
            </a:r>
            <a:r>
              <a:rPr lang="ru-RU" u="sng" dirty="0" smtClean="0"/>
              <a:t>обязательную и факультативную</a:t>
            </a:r>
            <a:r>
              <a:rPr lang="ru-RU" dirty="0" smtClean="0"/>
              <a:t>, рассчитанную на более продвинутых по данной дисциплине студентов, выполнение которой учитывается при итоговом контроле; </a:t>
            </a:r>
          </a:p>
          <a:p>
            <a:r>
              <a:rPr lang="ru-RU" dirty="0" smtClean="0"/>
              <a:t>практических занятиях легко выявить студентов, </a:t>
            </a:r>
            <a:r>
              <a:rPr lang="ru-RU" b="1" dirty="0" smtClean="0"/>
              <a:t>успешно и быстро справляющихся с заданиями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Им можно давать усложненные индивидуальные задания, предложить участие в НИРС и консультирование более слабых студентов, проводя с "консультантами" дополнительные занятия.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143504" y="0"/>
          <a:ext cx="4000496" cy="464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носка со стрелкой вверх 4"/>
          <p:cNvSpPr/>
          <p:nvPr/>
        </p:nvSpPr>
        <p:spPr>
          <a:xfrm>
            <a:off x="4286248" y="4643446"/>
            <a:ext cx="4857752" cy="2214554"/>
          </a:xfrm>
          <a:prstGeom prst="up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Весь объем СРС должен быть подтвержден заданиями, требующими от обучающегося ежедневной самостоятельной работы. </a:t>
            </a:r>
          </a:p>
          <a:p>
            <a:pPr algn="ctr"/>
            <a:endParaRPr lang="ru-RU" b="1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714348" y="3357562"/>
            <a:ext cx="3418990" cy="3189314"/>
            <a:chOff x="720" y="1299"/>
            <a:chExt cx="1363" cy="1991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600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600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600"/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600"/>
            </a:p>
          </p:txBody>
        </p:sp>
        <p:grpSp>
          <p:nvGrpSpPr>
            <p:cNvPr id="13" name="Group 10"/>
            <p:cNvGrpSpPr>
              <a:grpSpLocks/>
            </p:cNvGrpSpPr>
            <p:nvPr/>
          </p:nvGrpSpPr>
          <p:grpSpPr bwMode="auto">
            <a:xfrm>
              <a:off x="1189" y="1299"/>
              <a:ext cx="405" cy="392"/>
              <a:chOff x="1289" y="587"/>
              <a:chExt cx="668" cy="647"/>
            </a:xfrm>
          </p:grpSpPr>
          <p:sp>
            <p:nvSpPr>
              <p:cNvPr id="16" name="Oval 11"/>
              <p:cNvSpPr>
                <a:spLocks noChangeArrowheads="1"/>
              </p:cNvSpPr>
              <p:nvPr/>
            </p:nvSpPr>
            <p:spPr bwMode="gray">
              <a:xfrm>
                <a:off x="1289" y="671"/>
                <a:ext cx="668" cy="49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 sz="1600"/>
              </a:p>
            </p:txBody>
          </p:sp>
          <p:sp>
            <p:nvSpPr>
              <p:cNvPr id="17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sz="1600"/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sz="1600"/>
              </a:p>
            </p:txBody>
          </p:sp>
          <p:sp>
            <p:nvSpPr>
              <p:cNvPr id="19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sz="1600"/>
              </a:p>
            </p:txBody>
          </p:sp>
          <p:sp>
            <p:nvSpPr>
              <p:cNvPr id="20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sz="1600"/>
              </a:p>
            </p:txBody>
          </p:sp>
        </p:grpSp>
        <p:sp>
          <p:nvSpPr>
            <p:cNvPr id="14" name="Text Box 16"/>
            <p:cNvSpPr txBox="1">
              <a:spLocks noChangeArrowheads="1"/>
            </p:cNvSpPr>
            <p:nvPr/>
          </p:nvSpPr>
          <p:spPr bwMode="gray">
            <a:xfrm>
              <a:off x="919" y="1430"/>
              <a:ext cx="9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i="1" dirty="0">
                  <a:solidFill>
                    <a:srgbClr val="FF3300"/>
                  </a:solidFill>
                </a:rPr>
                <a:t>аудиторная</a:t>
              </a:r>
              <a:r>
                <a:rPr lang="ru-RU" sz="1600" dirty="0"/>
                <a:t> </a:t>
              </a:r>
              <a:endParaRPr lang="en-US" sz="1600" dirty="0"/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dirty="0">
                  <a:solidFill>
                    <a:schemeClr val="tx2"/>
                  </a:solidFill>
                </a:rPr>
                <a:t>под контролем преподавателя, </a:t>
              </a:r>
            </a:p>
            <a:p>
              <a:pPr algn="ctr" eaLnBrk="1" hangingPunct="1"/>
              <a:r>
                <a:rPr lang="ru-RU" sz="1600" dirty="0">
                  <a:solidFill>
                    <a:schemeClr val="tx2"/>
                  </a:solidFill>
                </a:rPr>
                <a:t>у которого в ходе выполнения задания можно получить консультацию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9406" y="0"/>
            <a:ext cx="3205303" cy="2979166"/>
            <a:chOff x="3696" y="1299"/>
            <a:chExt cx="1363" cy="1991"/>
          </a:xfrm>
        </p:grpSpPr>
        <p:sp>
          <p:nvSpPr>
            <p:cNvPr id="22" name="AutoShape 19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600"/>
            </a:p>
          </p:txBody>
        </p:sp>
        <p:sp>
          <p:nvSpPr>
            <p:cNvPr id="23" name="AutoShape 20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600"/>
            </a:p>
          </p:txBody>
        </p:sp>
        <p:sp>
          <p:nvSpPr>
            <p:cNvPr id="24" name="AutoShape 21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600"/>
            </a:p>
          </p:txBody>
        </p:sp>
        <p:sp>
          <p:nvSpPr>
            <p:cNvPr id="25" name="AutoShape 22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600"/>
            </a:p>
          </p:txBody>
        </p:sp>
        <p:grpSp>
          <p:nvGrpSpPr>
            <p:cNvPr id="26" name="Group 23"/>
            <p:cNvGrpSpPr>
              <a:grpSpLocks/>
            </p:cNvGrpSpPr>
            <p:nvPr/>
          </p:nvGrpSpPr>
          <p:grpSpPr bwMode="auto">
            <a:xfrm>
              <a:off x="4165" y="1299"/>
              <a:ext cx="405" cy="392"/>
              <a:chOff x="1289" y="587"/>
              <a:chExt cx="668" cy="647"/>
            </a:xfrm>
          </p:grpSpPr>
          <p:sp>
            <p:nvSpPr>
              <p:cNvPr id="31" name="Oval 24"/>
              <p:cNvSpPr>
                <a:spLocks noChangeArrowheads="1"/>
              </p:cNvSpPr>
              <p:nvPr/>
            </p:nvSpPr>
            <p:spPr bwMode="gray">
              <a:xfrm>
                <a:off x="1289" y="654"/>
                <a:ext cx="668" cy="52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 sz="1600"/>
              </a:p>
            </p:txBody>
          </p:sp>
          <p:sp>
            <p:nvSpPr>
              <p:cNvPr id="32" name="Oval 25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sz="1600"/>
              </a:p>
            </p:txBody>
          </p:sp>
          <p:sp>
            <p:nvSpPr>
              <p:cNvPr id="33" name="Oval 26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sz="1600"/>
              </a:p>
            </p:txBody>
          </p:sp>
          <p:sp>
            <p:nvSpPr>
              <p:cNvPr id="34" name="Oval 27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sz="1600"/>
              </a:p>
            </p:txBody>
          </p:sp>
          <p:sp>
            <p:nvSpPr>
              <p:cNvPr id="35" name="Oval 28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ru-RU" sz="1600"/>
              </a:p>
            </p:txBody>
          </p:sp>
        </p:grpSp>
        <p:sp>
          <p:nvSpPr>
            <p:cNvPr id="27" name="Text Box 29"/>
            <p:cNvSpPr txBox="1">
              <a:spLocks noChangeArrowheads="1"/>
            </p:cNvSpPr>
            <p:nvPr/>
          </p:nvSpPr>
          <p:spPr bwMode="gray">
            <a:xfrm>
              <a:off x="3966" y="1354"/>
              <a:ext cx="795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i="1" dirty="0">
                  <a:solidFill>
                    <a:srgbClr val="FF3300"/>
                  </a:solidFill>
                </a:rPr>
                <a:t>внеаудиторная </a:t>
              </a:r>
              <a:endParaRPr lang="en-US" sz="1600" i="1" dirty="0">
                <a:solidFill>
                  <a:srgbClr val="FF3300"/>
                </a:solidFill>
              </a:endParaRPr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gray">
            <a:xfrm>
              <a:off x="3744" y="1713"/>
              <a:ext cx="1315" cy="1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dirty="0">
                  <a:solidFill>
                    <a:schemeClr val="tx2"/>
                  </a:solidFill>
                </a:rPr>
                <a:t>планируемая работа, </a:t>
              </a:r>
            </a:p>
            <a:p>
              <a:pPr algn="ctr" eaLnBrk="1" hangingPunct="1"/>
              <a:r>
                <a:rPr lang="ru-RU" sz="1600" dirty="0">
                  <a:solidFill>
                    <a:schemeClr val="tx2"/>
                  </a:solidFill>
                </a:rPr>
                <a:t>во внеаудиторное время по заданию </a:t>
              </a:r>
            </a:p>
            <a:p>
              <a:pPr algn="ctr" eaLnBrk="1" hangingPunct="1"/>
              <a:r>
                <a:rPr lang="ru-RU" sz="1600" dirty="0">
                  <a:solidFill>
                    <a:schemeClr val="tx2"/>
                  </a:solidFill>
                </a:rPr>
                <a:t>и при методическом руководстве преподавателя, </a:t>
              </a:r>
            </a:p>
            <a:p>
              <a:pPr algn="ctr" eaLnBrk="1" hangingPunct="1"/>
              <a:r>
                <a:rPr lang="ru-RU" sz="1600" dirty="0">
                  <a:solidFill>
                    <a:schemeClr val="tx2"/>
                  </a:solidFill>
                </a:rPr>
                <a:t>но без </a:t>
              </a:r>
            </a:p>
            <a:p>
              <a:pPr algn="ctr" eaLnBrk="1" hangingPunct="1"/>
              <a:r>
                <a:rPr lang="ru-RU" sz="1600" dirty="0">
                  <a:solidFill>
                    <a:schemeClr val="tx2"/>
                  </a:solidFill>
                </a:rPr>
                <a:t>его непосредственного участия 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5993"/>
            <a:ext cx="9144000" cy="457200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входной контроль знаний и умений студентов при начале изучения очередной дисциплины;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текущий контроль, то есть регулярное отслеживание уровня усвоения материала на лекциях, практических и лабораторных занятиях;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промежуточный контроль по окончании изучения раздела или модуля курса;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самоконтроль, осуществляемый студентом в процессе изучения дисциплины при подготовке к контрольным мероприятиям;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итоговый контроль по дисциплине в виде зачета или экзамена;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контроль остаточных знаний и умений спустя определенное время после завершения изучения дисциплины. 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214290"/>
            <a:ext cx="8572560" cy="10715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Результативность самостоятельной работы студентов во многом определяется наличием активных методов ее контроля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1500174"/>
            <a:ext cx="8501122" cy="5715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Существуют следующие виды контроля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Активизация СРС (1)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Приемы активизации СРС: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Обучение студентов методам самостоятельной работы: </a:t>
            </a:r>
            <a:r>
              <a:rPr lang="ru-RU" dirty="0" smtClean="0"/>
              <a:t>временные ориентиры выполнения СРС для выработки навыков планирования бюджета времени; сообщение рефлексивных знаний, необходимых для самоанализа и самооценки.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Убедительная демонстрация необходимости овладения </a:t>
            </a:r>
            <a:r>
              <a:rPr lang="ru-RU" dirty="0" smtClean="0"/>
              <a:t>предлагаемым учебным материалом для предстоящей учебной и профессиональной деятельности во вводных лекциях, методических указаниях и учебных пособиях.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Проблемное изложение материала, </a:t>
            </a:r>
            <a:r>
              <a:rPr lang="ru-RU" dirty="0" smtClean="0"/>
              <a:t>воспроизводящее типичные способы реальных рассуждений, используемых в науке и технике. </a:t>
            </a:r>
          </a:p>
          <a:p>
            <a:pPr marL="514350" indent="-514350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Активизация СРС (2)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4. </a:t>
            </a:r>
            <a:r>
              <a:rPr lang="ru-RU" b="1" dirty="0" smtClean="0"/>
              <a:t>Применение операционных формулировок законов </a:t>
            </a:r>
            <a:r>
              <a:rPr lang="ru-RU" dirty="0" smtClean="0"/>
              <a:t>и определений с целью установления однозначной связи теории с практикой. </a:t>
            </a:r>
          </a:p>
          <a:p>
            <a:pPr>
              <a:buNone/>
            </a:pPr>
            <a:r>
              <a:rPr lang="ru-RU" dirty="0" smtClean="0"/>
              <a:t>5</a:t>
            </a:r>
            <a:r>
              <a:rPr lang="ru-RU" b="1" dirty="0" smtClean="0"/>
              <a:t>. Применение методов активного обучения </a:t>
            </a:r>
            <a:r>
              <a:rPr lang="ru-RU" dirty="0" smtClean="0"/>
              <a:t>(анализ конкретных ситуаций, дискуссии, групповая и парная работа, коллективное обсуждение трудных вопросов, деловые игры). </a:t>
            </a:r>
          </a:p>
          <a:p>
            <a:pPr>
              <a:buNone/>
            </a:pPr>
            <a:r>
              <a:rPr lang="ru-RU" dirty="0" smtClean="0"/>
              <a:t>6. </a:t>
            </a:r>
            <a:r>
              <a:rPr lang="ru-RU" b="1" dirty="0" smtClean="0"/>
              <a:t>Разработка и ознакомление студентов со структурно-логической схемой дисциплины</a:t>
            </a:r>
            <a:r>
              <a:rPr lang="ru-RU" dirty="0" smtClean="0"/>
              <a:t> и ее элементов; применение видеоряда. </a:t>
            </a:r>
          </a:p>
          <a:p>
            <a:pPr>
              <a:buNone/>
            </a:pPr>
            <a:r>
              <a:rPr lang="ru-RU" dirty="0" smtClean="0"/>
              <a:t>7</a:t>
            </a:r>
            <a:r>
              <a:rPr lang="ru-RU" b="1" dirty="0" smtClean="0"/>
              <a:t>. Выдача студентам младших курсов методических указаний,</a:t>
            </a:r>
            <a:r>
              <a:rPr lang="ru-RU" dirty="0" smtClean="0"/>
              <a:t> содержащих подробный алгоритм, постепенно уменьшая разъяснительную часть от курса к курсу с целью приучить студентов к большей самостоятельности.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Активизация СРС (3)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8. </a:t>
            </a:r>
            <a:r>
              <a:rPr lang="ru-RU" b="1" dirty="0" smtClean="0"/>
              <a:t>Разработка комплексных учебных пособий </a:t>
            </a:r>
            <a:r>
              <a:rPr lang="ru-RU" dirty="0" smtClean="0"/>
              <a:t>для самостоятельной работы, сочетающих теоретический материал, методические указания и задачи для решения. </a:t>
            </a:r>
          </a:p>
          <a:p>
            <a:pPr>
              <a:buNone/>
            </a:pPr>
            <a:r>
              <a:rPr lang="ru-RU" dirty="0" smtClean="0"/>
              <a:t>9. Разработка учебных пособий </a:t>
            </a:r>
            <a:r>
              <a:rPr lang="ru-RU" b="1" dirty="0" smtClean="0"/>
              <a:t>междисциплинарного характера. </a:t>
            </a:r>
          </a:p>
          <a:p>
            <a:pPr>
              <a:buNone/>
            </a:pPr>
            <a:r>
              <a:rPr lang="ru-RU" dirty="0" smtClean="0"/>
              <a:t>10. </a:t>
            </a:r>
            <a:r>
              <a:rPr lang="ru-RU" b="1" dirty="0" smtClean="0"/>
              <a:t>Индивидуализация </a:t>
            </a:r>
            <a:r>
              <a:rPr lang="ru-RU" dirty="0" smtClean="0"/>
              <a:t> заданий СРС. </a:t>
            </a:r>
          </a:p>
          <a:p>
            <a:pPr>
              <a:buNone/>
            </a:pPr>
            <a:r>
              <a:rPr lang="ru-RU" dirty="0" smtClean="0"/>
              <a:t>11. Внесение затруднений в типовые задачи, выдача задач с избыточными данными.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Активизация СРС (4)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12</a:t>
            </a:r>
            <a:r>
              <a:rPr lang="ru-RU" b="1" dirty="0" smtClean="0"/>
              <a:t>. Контрольные вопросы </a:t>
            </a:r>
            <a:r>
              <a:rPr lang="ru-RU" dirty="0" smtClean="0"/>
              <a:t>лекционному потоку после каждой лекции. </a:t>
            </a:r>
          </a:p>
          <a:p>
            <a:pPr>
              <a:buNone/>
            </a:pPr>
            <a:r>
              <a:rPr lang="ru-RU" dirty="0" smtClean="0"/>
              <a:t>13. </a:t>
            </a:r>
            <a:r>
              <a:rPr lang="ru-RU" b="1" dirty="0" smtClean="0"/>
              <a:t>Чтение студентами фрагмента лекции </a:t>
            </a:r>
            <a:r>
              <a:rPr lang="ru-RU" dirty="0" smtClean="0"/>
              <a:t>(15-20 мин) при предварительной подготовке его с помощью преподавателя. </a:t>
            </a:r>
          </a:p>
          <a:p>
            <a:pPr>
              <a:buNone/>
            </a:pPr>
            <a:r>
              <a:rPr lang="ru-RU" dirty="0" smtClean="0"/>
              <a:t>14. </a:t>
            </a:r>
            <a:r>
              <a:rPr lang="ru-RU" b="1" dirty="0" smtClean="0"/>
              <a:t>Присвоение статуса "студентов-консультантов" </a:t>
            </a:r>
            <a:r>
              <a:rPr lang="ru-RU" dirty="0" smtClean="0"/>
              <a:t>наиболее продвинутым и способным студентам, оказывая им всяческую помощь. </a:t>
            </a:r>
          </a:p>
          <a:p>
            <a:pPr>
              <a:buNone/>
            </a:pPr>
            <a:r>
              <a:rPr lang="ru-RU" dirty="0" smtClean="0"/>
              <a:t>15. </a:t>
            </a:r>
            <a:r>
              <a:rPr lang="ru-RU" b="1" dirty="0" smtClean="0"/>
              <a:t>Разработка и внедрение коллективных методов </a:t>
            </a:r>
            <a:r>
              <a:rPr lang="ru-RU" dirty="0" smtClean="0"/>
              <a:t>обучения, групповой, парной работы. </a:t>
            </a:r>
          </a:p>
          <a:p>
            <a:pPr>
              <a:buNone/>
            </a:pPr>
            <a:r>
              <a:rPr lang="ru-RU" dirty="0" smtClean="0"/>
              <a:t>16. Применение </a:t>
            </a:r>
            <a:r>
              <a:rPr lang="ru-RU" b="1" dirty="0" smtClean="0"/>
              <a:t>методов самоконтроля </a:t>
            </a:r>
            <a:r>
              <a:rPr lang="ru-RU" dirty="0" smtClean="0"/>
              <a:t>студентов.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2303462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Дидактические принципы разработки системы самостоятельных работ студентов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780928"/>
            <a:ext cx="7992888" cy="28086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/>
              <a:t>Система СР должна способствовать решению основных дидактических </a:t>
            </a:r>
            <a:r>
              <a:rPr lang="ru-RU" sz="4000" b="1" dirty="0" smtClean="0"/>
              <a:t>задач</a:t>
            </a:r>
            <a:endParaRPr lang="ru-RU" sz="4000" b="1" dirty="0"/>
          </a:p>
          <a:p>
            <a:pPr marL="0" indent="0" algn="ctr">
              <a:buNone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22349895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 b="1" dirty="0">
                <a:solidFill>
                  <a:srgbClr val="9933FF"/>
                </a:solidFill>
              </a:rPr>
              <a:t>Классификация видов СР по дидактической цели:</a:t>
            </a:r>
          </a:p>
        </p:txBody>
      </p:sp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827088" y="1773238"/>
            <a:ext cx="7705725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FFFFFF"/>
                </a:solidFill>
              </a:rPr>
              <a:t>1. Самостоятельная работа </a:t>
            </a:r>
          </a:p>
          <a:p>
            <a:pPr algn="ctr"/>
            <a:r>
              <a:rPr lang="ru-RU" sz="2000" b="1" dirty="0">
                <a:solidFill>
                  <a:srgbClr val="FFFFFF"/>
                </a:solidFill>
              </a:rPr>
              <a:t>по приобретению новых знаний, </a:t>
            </a:r>
          </a:p>
          <a:p>
            <a:pPr algn="ctr"/>
            <a:r>
              <a:rPr lang="ru-RU" sz="2000" b="1" dirty="0">
                <a:solidFill>
                  <a:srgbClr val="FFFFFF"/>
                </a:solidFill>
              </a:rPr>
              <a:t>овладению умением самостоятельно приобретать знания </a:t>
            </a:r>
          </a:p>
        </p:txBody>
      </p:sp>
      <p:sp>
        <p:nvSpPr>
          <p:cNvPr id="350213" name="Rectangle 5"/>
          <p:cNvSpPr>
            <a:spLocks noChangeArrowheads="1"/>
          </p:cNvSpPr>
          <p:nvPr/>
        </p:nvSpPr>
        <p:spPr bwMode="auto">
          <a:xfrm>
            <a:off x="468313" y="3213100"/>
            <a:ext cx="2374900" cy="576263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чтение текста </a:t>
            </a:r>
          </a:p>
        </p:txBody>
      </p:sp>
      <p:sp>
        <p:nvSpPr>
          <p:cNvPr id="350214" name="Rectangle 6"/>
          <p:cNvSpPr>
            <a:spLocks noChangeArrowheads="1"/>
          </p:cNvSpPr>
          <p:nvPr/>
        </p:nvSpPr>
        <p:spPr bwMode="auto">
          <a:xfrm>
            <a:off x="539750" y="4005263"/>
            <a:ext cx="3600450" cy="8636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работа</a:t>
            </a:r>
          </a:p>
          <a:p>
            <a:pPr algn="ctr"/>
            <a:r>
              <a:rPr lang="ru-RU"/>
              <a:t>со словарями и справочниками </a:t>
            </a:r>
          </a:p>
        </p:txBody>
      </p:sp>
      <p:sp>
        <p:nvSpPr>
          <p:cNvPr id="350215" name="Rectangle 7"/>
          <p:cNvSpPr>
            <a:spLocks noChangeArrowheads="1"/>
          </p:cNvSpPr>
          <p:nvPr/>
        </p:nvSpPr>
        <p:spPr bwMode="auto">
          <a:xfrm>
            <a:off x="5795963" y="3213100"/>
            <a:ext cx="2952750" cy="576263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конспектирование текста </a:t>
            </a:r>
          </a:p>
        </p:txBody>
      </p:sp>
      <p:sp>
        <p:nvSpPr>
          <p:cNvPr id="350216" name="Rectangle 8"/>
          <p:cNvSpPr>
            <a:spLocks noChangeArrowheads="1"/>
          </p:cNvSpPr>
          <p:nvPr/>
        </p:nvSpPr>
        <p:spPr bwMode="auto">
          <a:xfrm>
            <a:off x="3203575" y="3213100"/>
            <a:ext cx="2305050" cy="576263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выписки из текста </a:t>
            </a:r>
          </a:p>
        </p:txBody>
      </p:sp>
      <p:sp>
        <p:nvSpPr>
          <p:cNvPr id="350217" name="Rectangle 9"/>
          <p:cNvSpPr>
            <a:spLocks noChangeArrowheads="1"/>
          </p:cNvSpPr>
          <p:nvPr/>
        </p:nvSpPr>
        <p:spPr bwMode="auto">
          <a:xfrm>
            <a:off x="4716463" y="4005263"/>
            <a:ext cx="3600450" cy="865187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ознакомление </a:t>
            </a:r>
          </a:p>
          <a:p>
            <a:pPr algn="ctr"/>
            <a:r>
              <a:rPr lang="ru-RU"/>
              <a:t>с нормативными документами </a:t>
            </a:r>
          </a:p>
        </p:txBody>
      </p:sp>
      <p:sp>
        <p:nvSpPr>
          <p:cNvPr id="350218" name="Rectangle 10"/>
          <p:cNvSpPr>
            <a:spLocks noChangeArrowheads="1"/>
          </p:cNvSpPr>
          <p:nvPr/>
        </p:nvSpPr>
        <p:spPr bwMode="auto">
          <a:xfrm>
            <a:off x="2987675" y="5084763"/>
            <a:ext cx="3168650" cy="936625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составление плана текста </a:t>
            </a:r>
          </a:p>
          <a:p>
            <a:pPr algn="ctr"/>
            <a:r>
              <a:rPr lang="ru-RU"/>
              <a:t>(простого, сложного) </a:t>
            </a:r>
          </a:p>
        </p:txBody>
      </p:sp>
      <p:sp>
        <p:nvSpPr>
          <p:cNvPr id="350219" name="AutoShape 11"/>
          <p:cNvSpPr>
            <a:spLocks noChangeArrowheads="1"/>
          </p:cNvSpPr>
          <p:nvPr/>
        </p:nvSpPr>
        <p:spPr bwMode="auto">
          <a:xfrm>
            <a:off x="1547813" y="2924175"/>
            <a:ext cx="4318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0220" name="AutoShape 12"/>
          <p:cNvSpPr>
            <a:spLocks noChangeArrowheads="1"/>
          </p:cNvSpPr>
          <p:nvPr/>
        </p:nvSpPr>
        <p:spPr bwMode="auto">
          <a:xfrm>
            <a:off x="6948488" y="2924175"/>
            <a:ext cx="4318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0221" name="AutoShape 13"/>
          <p:cNvSpPr>
            <a:spLocks noChangeArrowheads="1"/>
          </p:cNvSpPr>
          <p:nvPr/>
        </p:nvSpPr>
        <p:spPr bwMode="auto">
          <a:xfrm>
            <a:off x="4140200" y="2924175"/>
            <a:ext cx="4318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39441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 b="1">
                <a:solidFill>
                  <a:srgbClr val="9933FF"/>
                </a:solidFill>
              </a:rPr>
              <a:t>Классификация видов СР по дидактической цели:</a:t>
            </a:r>
          </a:p>
        </p:txBody>
      </p:sp>
      <p:sp>
        <p:nvSpPr>
          <p:cNvPr id="351236" name="Rectangle 4"/>
          <p:cNvSpPr>
            <a:spLocks noChangeArrowheads="1"/>
          </p:cNvSpPr>
          <p:nvPr/>
        </p:nvSpPr>
        <p:spPr bwMode="auto">
          <a:xfrm>
            <a:off x="827088" y="1773238"/>
            <a:ext cx="7705725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FFFF"/>
                </a:solidFill>
              </a:rPr>
              <a:t>2. Самостоятельная работа </a:t>
            </a:r>
          </a:p>
          <a:p>
            <a:pPr algn="ctr"/>
            <a:r>
              <a:rPr lang="ru-RU" sz="2400" b="1">
                <a:solidFill>
                  <a:srgbClr val="FFFFFF"/>
                </a:solidFill>
              </a:rPr>
              <a:t>по закреплению и систематизации знаний </a:t>
            </a:r>
          </a:p>
        </p:txBody>
      </p:sp>
      <p:sp>
        <p:nvSpPr>
          <p:cNvPr id="351237" name="Rectangle 5"/>
          <p:cNvSpPr>
            <a:spLocks noChangeArrowheads="1"/>
          </p:cNvSpPr>
          <p:nvPr/>
        </p:nvSpPr>
        <p:spPr bwMode="auto">
          <a:xfrm>
            <a:off x="611188" y="3284538"/>
            <a:ext cx="3600450" cy="8636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работа с конспектом лекции </a:t>
            </a:r>
          </a:p>
        </p:txBody>
      </p:sp>
      <p:sp>
        <p:nvSpPr>
          <p:cNvPr id="351238" name="Rectangle 6"/>
          <p:cNvSpPr>
            <a:spLocks noChangeArrowheads="1"/>
          </p:cNvSpPr>
          <p:nvPr/>
        </p:nvSpPr>
        <p:spPr bwMode="auto">
          <a:xfrm>
            <a:off x="4859338" y="3284538"/>
            <a:ext cx="3600450" cy="865187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составление </a:t>
            </a:r>
          </a:p>
          <a:p>
            <a:pPr algn="ctr"/>
            <a:r>
              <a:rPr lang="ru-RU"/>
              <a:t>плана и тезисов ответа </a:t>
            </a:r>
          </a:p>
        </p:txBody>
      </p:sp>
      <p:sp>
        <p:nvSpPr>
          <p:cNvPr id="351239" name="Rectangle 7"/>
          <p:cNvSpPr>
            <a:spLocks noChangeArrowheads="1"/>
          </p:cNvSpPr>
          <p:nvPr/>
        </p:nvSpPr>
        <p:spPr bwMode="auto">
          <a:xfrm>
            <a:off x="684213" y="4365625"/>
            <a:ext cx="3527425" cy="1584325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повторная работа </a:t>
            </a:r>
          </a:p>
          <a:p>
            <a:pPr algn="ctr"/>
            <a:r>
              <a:rPr lang="ru-RU"/>
              <a:t>над учебным материалом </a:t>
            </a:r>
          </a:p>
          <a:p>
            <a:pPr algn="ctr"/>
            <a:r>
              <a:rPr lang="ru-RU"/>
              <a:t>(учебник, первоисточник, </a:t>
            </a:r>
          </a:p>
          <a:p>
            <a:pPr algn="ctr"/>
            <a:r>
              <a:rPr lang="ru-RU"/>
              <a:t>дополнительная литература, </a:t>
            </a:r>
          </a:p>
          <a:p>
            <a:pPr algn="ctr"/>
            <a:r>
              <a:rPr lang="ru-RU"/>
              <a:t>аудио- и видеозаписи) </a:t>
            </a:r>
          </a:p>
        </p:txBody>
      </p:sp>
      <p:sp>
        <p:nvSpPr>
          <p:cNvPr id="351240" name="Rectangle 8"/>
          <p:cNvSpPr>
            <a:spLocks noChangeArrowheads="1"/>
          </p:cNvSpPr>
          <p:nvPr/>
        </p:nvSpPr>
        <p:spPr bwMode="auto">
          <a:xfrm>
            <a:off x="4859338" y="4437063"/>
            <a:ext cx="3600450" cy="1223962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подготовка сообщений </a:t>
            </a:r>
          </a:p>
          <a:p>
            <a:pPr algn="ctr"/>
            <a:r>
              <a:rPr lang="ru-RU"/>
              <a:t>к выступлению на семинаре, </a:t>
            </a:r>
          </a:p>
          <a:p>
            <a:pPr algn="ctr"/>
            <a:r>
              <a:rPr lang="ru-RU"/>
              <a:t>конференции </a:t>
            </a:r>
          </a:p>
        </p:txBody>
      </p:sp>
      <p:sp>
        <p:nvSpPr>
          <p:cNvPr id="351241" name="AutoShape 9"/>
          <p:cNvSpPr>
            <a:spLocks noChangeArrowheads="1"/>
          </p:cNvSpPr>
          <p:nvPr/>
        </p:nvSpPr>
        <p:spPr bwMode="auto">
          <a:xfrm>
            <a:off x="2051050" y="2924175"/>
            <a:ext cx="576263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1242" name="AutoShape 10"/>
          <p:cNvSpPr>
            <a:spLocks noChangeArrowheads="1"/>
          </p:cNvSpPr>
          <p:nvPr/>
        </p:nvSpPr>
        <p:spPr bwMode="auto">
          <a:xfrm>
            <a:off x="6443663" y="2924175"/>
            <a:ext cx="576262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74090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 b="1">
                <a:solidFill>
                  <a:srgbClr val="9933FF"/>
                </a:solidFill>
              </a:rPr>
              <a:t>Классификация видов СР по дидактической цели:</a:t>
            </a:r>
          </a:p>
        </p:txBody>
      </p:sp>
      <p:sp>
        <p:nvSpPr>
          <p:cNvPr id="352260" name="Rectangle 4"/>
          <p:cNvSpPr>
            <a:spLocks noChangeArrowheads="1"/>
          </p:cNvSpPr>
          <p:nvPr/>
        </p:nvSpPr>
        <p:spPr bwMode="auto">
          <a:xfrm>
            <a:off x="827088" y="1773238"/>
            <a:ext cx="7705725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FFFF"/>
                </a:solidFill>
              </a:rPr>
              <a:t>2. Самостоятельная работа </a:t>
            </a:r>
          </a:p>
          <a:p>
            <a:pPr algn="ctr"/>
            <a:r>
              <a:rPr lang="ru-RU" sz="2400" b="1">
                <a:solidFill>
                  <a:srgbClr val="FFFFFF"/>
                </a:solidFill>
              </a:rPr>
              <a:t>по закреплению и систематизации знаний </a:t>
            </a:r>
          </a:p>
        </p:txBody>
      </p:sp>
      <p:sp>
        <p:nvSpPr>
          <p:cNvPr id="352261" name="Rectangle 5"/>
          <p:cNvSpPr>
            <a:spLocks noChangeArrowheads="1"/>
          </p:cNvSpPr>
          <p:nvPr/>
        </p:nvSpPr>
        <p:spPr bwMode="auto">
          <a:xfrm>
            <a:off x="611188" y="3284538"/>
            <a:ext cx="3600450" cy="8636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подготовка рефератов </a:t>
            </a:r>
          </a:p>
        </p:txBody>
      </p:sp>
      <p:sp>
        <p:nvSpPr>
          <p:cNvPr id="352262" name="Rectangle 6"/>
          <p:cNvSpPr>
            <a:spLocks noChangeArrowheads="1"/>
          </p:cNvSpPr>
          <p:nvPr/>
        </p:nvSpPr>
        <p:spPr bwMode="auto">
          <a:xfrm>
            <a:off x="4859338" y="3284538"/>
            <a:ext cx="3600450" cy="865187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изучение нормативных </a:t>
            </a:r>
          </a:p>
          <a:p>
            <a:pPr algn="ctr"/>
            <a:r>
              <a:rPr lang="ru-RU"/>
              <a:t>материалов </a:t>
            </a:r>
          </a:p>
        </p:txBody>
      </p:sp>
      <p:sp>
        <p:nvSpPr>
          <p:cNvPr id="352263" name="Rectangle 7"/>
          <p:cNvSpPr>
            <a:spLocks noChangeArrowheads="1"/>
          </p:cNvSpPr>
          <p:nvPr/>
        </p:nvSpPr>
        <p:spPr bwMode="auto">
          <a:xfrm>
            <a:off x="179388" y="4365625"/>
            <a:ext cx="4464050" cy="1655763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графическое изображение </a:t>
            </a:r>
          </a:p>
          <a:p>
            <a:pPr algn="ctr"/>
            <a:r>
              <a:rPr lang="ru-RU"/>
              <a:t>структуры текста (например, </a:t>
            </a:r>
          </a:p>
          <a:p>
            <a:pPr algn="ctr"/>
            <a:r>
              <a:rPr lang="ru-RU"/>
              <a:t>структурно – логическая схема лекции, </a:t>
            </a:r>
          </a:p>
          <a:p>
            <a:pPr algn="ctr"/>
            <a:r>
              <a:rPr lang="ru-RU"/>
              <a:t>составление таблиц для </a:t>
            </a:r>
          </a:p>
          <a:p>
            <a:pPr algn="ctr"/>
            <a:r>
              <a:rPr lang="ru-RU"/>
              <a:t>систематизации учебного материала) </a:t>
            </a:r>
          </a:p>
        </p:txBody>
      </p:sp>
      <p:sp>
        <p:nvSpPr>
          <p:cNvPr id="352264" name="Rectangle 8"/>
          <p:cNvSpPr>
            <a:spLocks noChangeArrowheads="1"/>
          </p:cNvSpPr>
          <p:nvPr/>
        </p:nvSpPr>
        <p:spPr bwMode="auto">
          <a:xfrm>
            <a:off x="4787900" y="4437063"/>
            <a:ext cx="4032250" cy="1584325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аналитическая обработка текста</a:t>
            </a:r>
          </a:p>
          <a:p>
            <a:pPr algn="ctr"/>
            <a:r>
              <a:rPr lang="ru-RU"/>
              <a:t> (аннотирование, рецензирование, </a:t>
            </a:r>
          </a:p>
          <a:p>
            <a:pPr algn="ctr"/>
            <a:r>
              <a:rPr lang="ru-RU"/>
              <a:t>реферирование, </a:t>
            </a:r>
          </a:p>
          <a:p>
            <a:pPr algn="ctr"/>
            <a:r>
              <a:rPr lang="ru-RU"/>
              <a:t>контент-анализ и др.) </a:t>
            </a:r>
          </a:p>
        </p:txBody>
      </p:sp>
      <p:sp>
        <p:nvSpPr>
          <p:cNvPr id="352265" name="AutoShape 9"/>
          <p:cNvSpPr>
            <a:spLocks noChangeArrowheads="1"/>
          </p:cNvSpPr>
          <p:nvPr/>
        </p:nvSpPr>
        <p:spPr bwMode="auto">
          <a:xfrm>
            <a:off x="2051050" y="2924175"/>
            <a:ext cx="576263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2266" name="AutoShape 10"/>
          <p:cNvSpPr>
            <a:spLocks noChangeArrowheads="1"/>
          </p:cNvSpPr>
          <p:nvPr/>
        </p:nvSpPr>
        <p:spPr bwMode="auto">
          <a:xfrm>
            <a:off x="6443663" y="2924175"/>
            <a:ext cx="576262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90019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 b="1">
                <a:solidFill>
                  <a:srgbClr val="9933FF"/>
                </a:solidFill>
              </a:rPr>
              <a:t>Классификация видов СР по дидактической цели:</a:t>
            </a:r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827088" y="1773238"/>
            <a:ext cx="7705725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FFFF"/>
                </a:solidFill>
              </a:rPr>
              <a:t>2. Самостоятельная работа </a:t>
            </a:r>
          </a:p>
          <a:p>
            <a:pPr algn="ctr"/>
            <a:r>
              <a:rPr lang="ru-RU" sz="2400" b="1">
                <a:solidFill>
                  <a:srgbClr val="FFFFFF"/>
                </a:solidFill>
              </a:rPr>
              <a:t>по закреплению и систематизации знаний </a:t>
            </a:r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611188" y="3284538"/>
            <a:ext cx="3600450" cy="8636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ответы на контрольные вопросы </a:t>
            </a:r>
          </a:p>
        </p:txBody>
      </p:sp>
      <p:sp>
        <p:nvSpPr>
          <p:cNvPr id="353286" name="Rectangle 6"/>
          <p:cNvSpPr>
            <a:spLocks noChangeArrowheads="1"/>
          </p:cNvSpPr>
          <p:nvPr/>
        </p:nvSpPr>
        <p:spPr bwMode="auto">
          <a:xfrm>
            <a:off x="5003800" y="3284538"/>
            <a:ext cx="3600450" cy="865187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составление тематических</a:t>
            </a:r>
          </a:p>
          <a:p>
            <a:pPr algn="ctr"/>
            <a:r>
              <a:rPr lang="ru-RU"/>
              <a:t> кроссвордов 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2555875" y="4437063"/>
            <a:ext cx="4032250" cy="10795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составление библиографии</a:t>
            </a:r>
          </a:p>
          <a:p>
            <a:pPr algn="ctr"/>
            <a:r>
              <a:rPr lang="ru-RU"/>
              <a:t> по теме, разделу </a:t>
            </a:r>
          </a:p>
        </p:txBody>
      </p:sp>
      <p:sp>
        <p:nvSpPr>
          <p:cNvPr id="353288" name="AutoShape 8"/>
          <p:cNvSpPr>
            <a:spLocks noChangeArrowheads="1"/>
          </p:cNvSpPr>
          <p:nvPr/>
        </p:nvSpPr>
        <p:spPr bwMode="auto">
          <a:xfrm>
            <a:off x="2051050" y="2924175"/>
            <a:ext cx="576263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3289" name="AutoShape 9"/>
          <p:cNvSpPr>
            <a:spLocks noChangeArrowheads="1"/>
          </p:cNvSpPr>
          <p:nvPr/>
        </p:nvSpPr>
        <p:spPr bwMode="auto">
          <a:xfrm>
            <a:off x="6443663" y="2924175"/>
            <a:ext cx="576262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167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Самостоятельная работа студента (СРС)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00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   это планируемая работа студентов, выполняемая по заданию  и при методическом руководстве преподавателя, </a:t>
            </a:r>
            <a:r>
              <a:rPr lang="ru-RU" sz="3600" b="1" u="sng" dirty="0" smtClean="0"/>
              <a:t>но без его непосредственного участия. </a:t>
            </a:r>
            <a:endParaRPr lang="ru-RU" sz="3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AutoShape 2"/>
          <p:cNvSpPr>
            <a:spLocks noGrp="1" noChangeArrowheads="1"/>
          </p:cNvSpPr>
          <p:nvPr>
            <p:ph type="title"/>
          </p:nvPr>
        </p:nvSpPr>
        <p:spPr>
          <a:xfrm>
            <a:off x="717815" y="404664"/>
            <a:ext cx="7924800" cy="1143000"/>
          </a:xfrm>
        </p:spPr>
        <p:txBody>
          <a:bodyPr/>
          <a:lstStyle/>
          <a:p>
            <a:r>
              <a:rPr lang="ru-RU" sz="3200" b="1">
                <a:solidFill>
                  <a:srgbClr val="7030A0"/>
                </a:solidFill>
              </a:rPr>
              <a:t>Классификация видов СР по дидактической цели:</a:t>
            </a:r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611560" y="1919071"/>
            <a:ext cx="8137525" cy="10795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/>
              <a:t>3. Самостоятельная работа </a:t>
            </a:r>
          </a:p>
          <a:p>
            <a:pPr algn="ctr"/>
            <a:r>
              <a:rPr lang="ru-RU" sz="2400" b="1" dirty="0"/>
              <a:t>по формированию умений практического характера</a:t>
            </a:r>
            <a:r>
              <a:rPr lang="ru-RU" dirty="0"/>
              <a:t> </a:t>
            </a:r>
          </a:p>
        </p:txBody>
      </p:sp>
      <p:sp>
        <p:nvSpPr>
          <p:cNvPr id="356357" name="Rectangle 5"/>
          <p:cNvSpPr>
            <a:spLocks noChangeArrowheads="1"/>
          </p:cNvSpPr>
          <p:nvPr/>
        </p:nvSpPr>
        <p:spPr bwMode="auto">
          <a:xfrm>
            <a:off x="611560" y="3360521"/>
            <a:ext cx="3600450" cy="86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/>
              <a:t>выполнение чертежей, схем </a:t>
            </a:r>
          </a:p>
        </p:txBody>
      </p:sp>
      <p:sp>
        <p:nvSpPr>
          <p:cNvPr id="356358" name="Rectangle 6"/>
          <p:cNvSpPr>
            <a:spLocks noChangeArrowheads="1"/>
          </p:cNvSpPr>
          <p:nvPr/>
        </p:nvSpPr>
        <p:spPr bwMode="auto">
          <a:xfrm>
            <a:off x="5077197" y="3360521"/>
            <a:ext cx="3600450" cy="8651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/>
              <a:t>решение задач и упражнений </a:t>
            </a:r>
          </a:p>
          <a:p>
            <a:pPr algn="ctr"/>
            <a:r>
              <a:rPr lang="ru-RU" b="1"/>
              <a:t>по образцу </a:t>
            </a:r>
          </a:p>
        </p:txBody>
      </p:sp>
      <p:sp>
        <p:nvSpPr>
          <p:cNvPr id="356359" name="Rectangle 7"/>
          <p:cNvSpPr>
            <a:spLocks noChangeArrowheads="1"/>
          </p:cNvSpPr>
          <p:nvPr/>
        </p:nvSpPr>
        <p:spPr bwMode="auto">
          <a:xfrm>
            <a:off x="611560" y="4440021"/>
            <a:ext cx="3600450" cy="936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/>
              <a:t>решение вариативных </a:t>
            </a:r>
          </a:p>
          <a:p>
            <a:pPr algn="ctr"/>
            <a:r>
              <a:rPr lang="ru-RU" b="1"/>
              <a:t>задач и упражнений </a:t>
            </a:r>
          </a:p>
        </p:txBody>
      </p:sp>
      <p:sp>
        <p:nvSpPr>
          <p:cNvPr id="356360" name="Rectangle 8"/>
          <p:cNvSpPr>
            <a:spLocks noChangeArrowheads="1"/>
          </p:cNvSpPr>
          <p:nvPr/>
        </p:nvSpPr>
        <p:spPr bwMode="auto">
          <a:xfrm>
            <a:off x="5077197" y="4440021"/>
            <a:ext cx="3600450" cy="1008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/>
              <a:t>выполнение </a:t>
            </a:r>
          </a:p>
          <a:p>
            <a:pPr algn="ctr"/>
            <a:r>
              <a:rPr lang="ru-RU" b="1"/>
              <a:t>расчетно-графических </a:t>
            </a:r>
          </a:p>
          <a:p>
            <a:pPr algn="ctr"/>
            <a:r>
              <a:rPr lang="ru-RU" b="1"/>
              <a:t>работ </a:t>
            </a:r>
          </a:p>
        </p:txBody>
      </p:sp>
      <p:sp>
        <p:nvSpPr>
          <p:cNvPr id="356361" name="AutoShape 9"/>
          <p:cNvSpPr>
            <a:spLocks noChangeArrowheads="1"/>
          </p:cNvSpPr>
          <p:nvPr/>
        </p:nvSpPr>
        <p:spPr bwMode="auto">
          <a:xfrm>
            <a:off x="2053010" y="3000159"/>
            <a:ext cx="576262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6362" name="AutoShape 10"/>
          <p:cNvSpPr>
            <a:spLocks noChangeArrowheads="1"/>
          </p:cNvSpPr>
          <p:nvPr/>
        </p:nvSpPr>
        <p:spPr bwMode="auto">
          <a:xfrm>
            <a:off x="6588497" y="3000159"/>
            <a:ext cx="576263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000138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692150"/>
            <a:ext cx="7924800" cy="1143000"/>
          </a:xfrm>
        </p:spPr>
        <p:txBody>
          <a:bodyPr/>
          <a:lstStyle/>
          <a:p>
            <a:r>
              <a:rPr lang="ru-RU" sz="3200">
                <a:solidFill>
                  <a:schemeClr val="tx1"/>
                </a:solidFill>
              </a:rPr>
              <a:t>Классификация видов СР по дидактической цели: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5750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539552" y="1816610"/>
            <a:ext cx="8137525" cy="10795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bg1">
                    <a:lumMod val="95000"/>
                  </a:schemeClr>
                </a:solidFill>
              </a:rPr>
              <a:t>3. Самостоятельная работа </a:t>
            </a:r>
          </a:p>
          <a:p>
            <a:pPr algn="ctr"/>
            <a:r>
              <a:rPr lang="ru-RU" sz="2400" b="1" dirty="0"/>
              <a:t>по формированию умений практического характера</a:t>
            </a:r>
            <a:r>
              <a:rPr lang="ru-RU" dirty="0"/>
              <a:t> </a:t>
            </a:r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539552" y="3258060"/>
            <a:ext cx="3600450" cy="86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/>
              <a:t>опытно-поисковая работа </a:t>
            </a: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4644827" y="3258060"/>
            <a:ext cx="3960812" cy="86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/>
              <a:t>экспериментально-конструкторская</a:t>
            </a:r>
          </a:p>
          <a:p>
            <a:pPr algn="ctr"/>
            <a:r>
              <a:rPr lang="ru-RU" b="1"/>
              <a:t> работа </a:t>
            </a:r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539552" y="4337560"/>
            <a:ext cx="3600450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/>
              <a:t>подготовка к деловым играм, </a:t>
            </a:r>
          </a:p>
          <a:p>
            <a:pPr algn="ctr"/>
            <a:r>
              <a:rPr lang="ru-RU" b="1"/>
              <a:t>студенческим конференциям </a:t>
            </a:r>
          </a:p>
        </p:txBody>
      </p:sp>
      <p:sp>
        <p:nvSpPr>
          <p:cNvPr id="357384" name="Rectangle 8"/>
          <p:cNvSpPr>
            <a:spLocks noChangeArrowheads="1"/>
          </p:cNvSpPr>
          <p:nvPr/>
        </p:nvSpPr>
        <p:spPr bwMode="auto">
          <a:xfrm>
            <a:off x="4716264" y="4482023"/>
            <a:ext cx="3889375" cy="1223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/>
              <a:t>решение ситуационных </a:t>
            </a:r>
          </a:p>
          <a:p>
            <a:pPr algn="ctr"/>
            <a:r>
              <a:rPr lang="ru-RU" b="1"/>
              <a:t>производственных </a:t>
            </a:r>
          </a:p>
          <a:p>
            <a:pPr algn="ctr"/>
            <a:r>
              <a:rPr lang="ru-RU" b="1"/>
              <a:t>(профессиональных) задач </a:t>
            </a:r>
          </a:p>
        </p:txBody>
      </p:sp>
      <p:sp>
        <p:nvSpPr>
          <p:cNvPr id="357385" name="AutoShape 9"/>
          <p:cNvSpPr>
            <a:spLocks noChangeArrowheads="1"/>
          </p:cNvSpPr>
          <p:nvPr/>
        </p:nvSpPr>
        <p:spPr bwMode="auto">
          <a:xfrm>
            <a:off x="1981002" y="2897698"/>
            <a:ext cx="576262" cy="360362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57386" name="AutoShape 10"/>
          <p:cNvSpPr>
            <a:spLocks noChangeArrowheads="1"/>
          </p:cNvSpPr>
          <p:nvPr/>
        </p:nvSpPr>
        <p:spPr bwMode="auto">
          <a:xfrm>
            <a:off x="6516489" y="2897698"/>
            <a:ext cx="576263" cy="360362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57387" name="Rectangle 11"/>
          <p:cNvSpPr>
            <a:spLocks noChangeArrowheads="1"/>
          </p:cNvSpPr>
          <p:nvPr/>
        </p:nvSpPr>
        <p:spPr bwMode="auto">
          <a:xfrm>
            <a:off x="539552" y="5390073"/>
            <a:ext cx="3600450" cy="7921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/>
              <a:t>подготовка курсовых и </a:t>
            </a:r>
          </a:p>
          <a:p>
            <a:pPr algn="ctr"/>
            <a:r>
              <a:rPr lang="ru-RU" b="1"/>
              <a:t>дипломных работ (проектов) </a:t>
            </a:r>
          </a:p>
        </p:txBody>
      </p:sp>
    </p:spTree>
    <p:extLst>
      <p:ext uri="{BB962C8B-B14F-4D97-AF65-F5344CB8AC3E}">
        <p14:creationId xmlns:p14="http://schemas.microsoft.com/office/powerpoint/2010/main" xmlns="" val="47764415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692150"/>
            <a:ext cx="7924800" cy="1143000"/>
          </a:xfrm>
        </p:spPr>
        <p:txBody>
          <a:bodyPr/>
          <a:lstStyle/>
          <a:p>
            <a:r>
              <a:rPr lang="ru-RU" sz="3200">
                <a:solidFill>
                  <a:schemeClr val="tx1"/>
                </a:solidFill>
              </a:rPr>
              <a:t>Классификация видов СР по дидактической цели: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5750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358404" name="Rectangle 4"/>
          <p:cNvSpPr>
            <a:spLocks noChangeArrowheads="1"/>
          </p:cNvSpPr>
          <p:nvPr/>
        </p:nvSpPr>
        <p:spPr bwMode="auto">
          <a:xfrm>
            <a:off x="575468" y="1952625"/>
            <a:ext cx="8137525" cy="10795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/>
              <a:t>3. Самостоятельная работа </a:t>
            </a:r>
          </a:p>
          <a:p>
            <a:pPr algn="ctr"/>
            <a:r>
              <a:rPr lang="ru-RU" sz="2400" b="1" dirty="0"/>
              <a:t>по формированию умений практического характера</a:t>
            </a:r>
            <a:r>
              <a:rPr lang="ru-RU" dirty="0"/>
              <a:t> </a:t>
            </a:r>
          </a:p>
        </p:txBody>
      </p:sp>
      <p:sp>
        <p:nvSpPr>
          <p:cNvPr id="358405" name="Rectangle 5"/>
          <p:cNvSpPr>
            <a:spLocks noChangeArrowheads="1"/>
          </p:cNvSpPr>
          <p:nvPr/>
        </p:nvSpPr>
        <p:spPr bwMode="auto">
          <a:xfrm>
            <a:off x="575468" y="3394075"/>
            <a:ext cx="3600450" cy="1871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/>
              <a:t>рефлексивный анализ</a:t>
            </a:r>
          </a:p>
          <a:p>
            <a:pPr algn="ctr"/>
            <a:r>
              <a:rPr lang="ru-RU" b="1" dirty="0"/>
              <a:t> профессиональных умений</a:t>
            </a:r>
          </a:p>
          <a:p>
            <a:pPr algn="ctr"/>
            <a:r>
              <a:rPr lang="ru-RU" b="1" dirty="0"/>
              <a:t> с использованием </a:t>
            </a:r>
          </a:p>
          <a:p>
            <a:pPr algn="ctr"/>
            <a:r>
              <a:rPr lang="ru-RU" b="1" dirty="0"/>
              <a:t>аудио- и видеотехники </a:t>
            </a:r>
          </a:p>
        </p:txBody>
      </p:sp>
      <p:sp>
        <p:nvSpPr>
          <p:cNvPr id="358406" name="Rectangle 6"/>
          <p:cNvSpPr>
            <a:spLocks noChangeArrowheads="1"/>
          </p:cNvSpPr>
          <p:nvPr/>
        </p:nvSpPr>
        <p:spPr bwMode="auto">
          <a:xfrm>
            <a:off x="4968080" y="3394075"/>
            <a:ext cx="3743325" cy="1943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/>
              <a:t>проектирование и </a:t>
            </a:r>
          </a:p>
          <a:p>
            <a:pPr algn="ctr"/>
            <a:r>
              <a:rPr lang="ru-RU" b="1"/>
              <a:t>моделирование </a:t>
            </a:r>
          </a:p>
          <a:p>
            <a:pPr algn="ctr"/>
            <a:r>
              <a:rPr lang="ru-RU" b="1"/>
              <a:t>разных видов и компонентов </a:t>
            </a:r>
          </a:p>
          <a:p>
            <a:pPr algn="ctr"/>
            <a:r>
              <a:rPr lang="ru-RU" b="1"/>
              <a:t>профессиональной </a:t>
            </a:r>
          </a:p>
          <a:p>
            <a:pPr algn="ctr"/>
            <a:r>
              <a:rPr lang="ru-RU" b="1"/>
              <a:t>деятельности </a:t>
            </a:r>
          </a:p>
        </p:txBody>
      </p:sp>
      <p:sp>
        <p:nvSpPr>
          <p:cNvPr id="358407" name="AutoShape 7"/>
          <p:cNvSpPr>
            <a:spLocks noChangeArrowheads="1"/>
          </p:cNvSpPr>
          <p:nvPr/>
        </p:nvSpPr>
        <p:spPr bwMode="auto">
          <a:xfrm>
            <a:off x="2016918" y="3033713"/>
            <a:ext cx="576262" cy="360362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58408" name="AutoShape 8"/>
          <p:cNvSpPr>
            <a:spLocks noChangeArrowheads="1"/>
          </p:cNvSpPr>
          <p:nvPr/>
        </p:nvSpPr>
        <p:spPr bwMode="auto">
          <a:xfrm>
            <a:off x="6841330" y="3033713"/>
            <a:ext cx="576263" cy="360362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58409" name="Rectangle 9"/>
          <p:cNvSpPr>
            <a:spLocks noChangeArrowheads="1"/>
          </p:cNvSpPr>
          <p:nvPr/>
        </p:nvSpPr>
        <p:spPr bwMode="auto">
          <a:xfrm>
            <a:off x="2304255" y="5454650"/>
            <a:ext cx="4176713" cy="86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/>
              <a:t>проектирование и проведение </a:t>
            </a:r>
          </a:p>
          <a:p>
            <a:pPr algn="ctr"/>
            <a:r>
              <a:rPr lang="ru-RU" b="1"/>
              <a:t>эксперимента </a:t>
            </a:r>
          </a:p>
        </p:txBody>
      </p:sp>
      <p:sp>
        <p:nvSpPr>
          <p:cNvPr id="358410" name="AutoShape 10"/>
          <p:cNvSpPr>
            <a:spLocks noChangeArrowheads="1"/>
          </p:cNvSpPr>
          <p:nvPr/>
        </p:nvSpPr>
        <p:spPr bwMode="auto">
          <a:xfrm>
            <a:off x="4320380" y="3033713"/>
            <a:ext cx="576263" cy="2376487"/>
          </a:xfrm>
          <a:prstGeom prst="downArrow">
            <a:avLst>
              <a:gd name="adj1" fmla="val 57574"/>
              <a:gd name="adj2" fmla="val 103023"/>
            </a:avLst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469013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692150"/>
            <a:ext cx="79248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b="1" dirty="0">
                <a:solidFill>
                  <a:srgbClr val="00B050"/>
                </a:solidFill>
              </a:rPr>
              <a:t>Классификация видов СР по дидактической цели: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5992"/>
            <a:ext cx="7734328" cy="421484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buFont typeface="Wingdings" pitchFamily="2" charset="2"/>
              <a:buNone/>
            </a:pPr>
            <a:endParaRPr lang="ru-RU" sz="3600" b="1" dirty="0" smtClean="0">
              <a:solidFill>
                <a:schemeClr val="bg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3600" b="1" dirty="0" smtClean="0">
                <a:solidFill>
                  <a:schemeClr val="bg2"/>
                </a:solidFill>
              </a:rPr>
              <a:t>4</a:t>
            </a:r>
            <a:r>
              <a:rPr lang="ru-RU" sz="3600" b="1" dirty="0">
                <a:solidFill>
                  <a:schemeClr val="bg2"/>
                </a:solidFill>
              </a:rPr>
              <a:t>. Самостоятельная работа, направленная на формирование умений творческого характера, умений применять знания в усложненной ситуации </a:t>
            </a:r>
          </a:p>
        </p:txBody>
      </p:sp>
    </p:spTree>
    <p:extLst>
      <p:ext uri="{BB962C8B-B14F-4D97-AF65-F5344CB8AC3E}">
        <p14:creationId xmlns:p14="http://schemas.microsoft.com/office/powerpoint/2010/main" xmlns="" val="35724409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СРС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 smtClean="0"/>
              <a:t>1</a:t>
            </a:r>
            <a:r>
              <a:rPr lang="ru-RU" b="1" dirty="0" smtClean="0"/>
              <a:t>. Подготовка к семинарскому, практическому, лабораторно-практическому занятию.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Выполнение практических работ (решение задач, письменных работ и т.п.), предусмотренных рабочей программой дисциплины.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 Выполнение расчетно-графических работ по блокам курса.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786842" cy="578645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i="1" dirty="0" smtClean="0"/>
              <a:t>4. Подготовка докладов, рефератов по заранее обозначенным в рабочей программе дисциплины темам.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Реферат</a:t>
            </a:r>
            <a:r>
              <a:rPr lang="ru-RU" b="1" dirty="0" smtClean="0"/>
              <a:t> – краткое</a:t>
            </a:r>
            <a:r>
              <a:rPr lang="ru-RU" b="1" i="1" dirty="0" smtClean="0"/>
              <a:t> </a:t>
            </a:r>
            <a:r>
              <a:rPr lang="ru-RU" b="1" dirty="0" smtClean="0"/>
              <a:t>изложение содержания одного или нескольких источников, раскрывающее определенную тему.</a:t>
            </a:r>
          </a:p>
          <a:p>
            <a:r>
              <a:rPr lang="ru-RU" dirty="0" smtClean="0"/>
              <a:t>Компоненты содержания:</a:t>
            </a:r>
          </a:p>
          <a:p>
            <a:pPr>
              <a:buNone/>
            </a:pPr>
            <a:r>
              <a:rPr lang="ru-RU" dirty="0" smtClean="0"/>
              <a:t>- план;</a:t>
            </a:r>
          </a:p>
          <a:p>
            <a:pPr>
              <a:buNone/>
            </a:pPr>
            <a:r>
              <a:rPr lang="ru-RU" dirty="0" smtClean="0"/>
              <a:t>- введение (постановка проблемы, объяснение выбора темы, ее значения, актуальности, определение цели и задач реферата, краткая характеристика используемой литературы);</a:t>
            </a:r>
          </a:p>
          <a:p>
            <a:pPr>
              <a:buNone/>
            </a:pPr>
            <a:r>
              <a:rPr lang="ru-RU" dirty="0" smtClean="0"/>
              <a:t>- основная часть (каждая проблема или части одной проблемы рассматриваются в отдельных разделах реферата и являются логическим продолжением друг друга);</a:t>
            </a:r>
          </a:p>
          <a:p>
            <a:pPr>
              <a:buNone/>
            </a:pPr>
            <a:r>
              <a:rPr lang="ru-RU" dirty="0" smtClean="0"/>
              <a:t>- заключение;</a:t>
            </a:r>
          </a:p>
          <a:p>
            <a:pPr>
              <a:buNone/>
            </a:pPr>
            <a:r>
              <a:rPr lang="ru-RU" dirty="0" smtClean="0"/>
              <a:t>- список литературы.</a:t>
            </a:r>
          </a:p>
          <a:p>
            <a:r>
              <a:rPr lang="ru-RU" dirty="0" smtClean="0"/>
              <a:t>По материалам реферата студент готовит доклад. Может быть организована защита индивидуальная или публичная защита реферата.</a:t>
            </a:r>
          </a:p>
          <a:p>
            <a:pPr>
              <a:buNone/>
            </a:pPr>
            <a:r>
              <a:rPr lang="ru-RU" b="1" i="1" dirty="0" smtClean="0"/>
              <a:t>Доклад</a:t>
            </a:r>
            <a:r>
              <a:rPr lang="ru-RU" b="1" dirty="0" smtClean="0"/>
              <a:t> – публичное сообщение на определенную тему, в процессе подготовки которого студент использует те или иные навыки исследовательской работы.</a:t>
            </a:r>
          </a:p>
          <a:p>
            <a:r>
              <a:rPr lang="ru-RU" dirty="0" smtClean="0"/>
              <a:t>Компоненты содержания:</a:t>
            </a:r>
          </a:p>
          <a:p>
            <a:r>
              <a:rPr lang="ru-RU" dirty="0" smtClean="0"/>
              <a:t>- план работы;</a:t>
            </a:r>
          </a:p>
          <a:p>
            <a:r>
              <a:rPr lang="ru-RU" dirty="0" smtClean="0"/>
              <a:t>- систематизация сведений;</a:t>
            </a:r>
          </a:p>
          <a:p>
            <a:r>
              <a:rPr lang="ru-RU" dirty="0" smtClean="0"/>
              <a:t>- выводы и обобщения.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5. Поиск дополнительной информации по заданной теме (работа с библиографическим материалами, справочниками, каталогами, словарями, энциклопедиями)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6. Контрольная работа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578647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7. Составление </a:t>
            </a:r>
            <a:r>
              <a:rPr lang="ru-RU" b="1" i="1" dirty="0" err="1" smtClean="0"/>
              <a:t>портфолио</a:t>
            </a:r>
            <a:endParaRPr lang="ru-RU" dirty="0" smtClean="0"/>
          </a:p>
          <a:p>
            <a:r>
              <a:rPr lang="ru-RU" i="1" dirty="0" smtClean="0"/>
              <a:t>Рефлексивное </a:t>
            </a:r>
            <a:r>
              <a:rPr lang="ru-RU" i="1" dirty="0" err="1" smtClean="0"/>
              <a:t>портфолио</a:t>
            </a:r>
            <a:r>
              <a:rPr lang="ru-RU" dirty="0" smtClean="0"/>
              <a:t> раскрывает динамику личностного развития студента. В эту папку собираются все творческие работы: зачетные работы, видеокассеты, результаты исследований – в общем, все, что делалось в течение определенного срока.</a:t>
            </a:r>
          </a:p>
          <a:p>
            <a:r>
              <a:rPr lang="ru-RU" i="1" dirty="0" smtClean="0"/>
              <a:t>Проблемно-исследовательское </a:t>
            </a:r>
            <a:r>
              <a:rPr lang="ru-RU" i="1" dirty="0" err="1" smtClean="0"/>
              <a:t>портфолио</a:t>
            </a:r>
            <a:r>
              <a:rPr lang="ru-RU" dirty="0" smtClean="0"/>
              <a:t> представляет собой набор материалов по определенным рубрикам, связанным с написанием рефератов, научной работой, выступлениями на конференции. </a:t>
            </a:r>
          </a:p>
          <a:p>
            <a:r>
              <a:rPr lang="ru-RU" i="1" dirty="0" smtClean="0"/>
              <a:t>Тематическое </a:t>
            </a:r>
            <a:r>
              <a:rPr lang="ru-RU" i="1" dirty="0" err="1" smtClean="0"/>
              <a:t>портфолио</a:t>
            </a:r>
            <a:r>
              <a:rPr lang="ru-RU" dirty="0" smtClean="0"/>
              <a:t> составляется в процессе изучения какой-либо большой темы, раздела, учебного курса.</a:t>
            </a:r>
          </a:p>
          <a:p>
            <a:r>
              <a:rPr lang="ru-RU" dirty="0" smtClean="0"/>
              <a:t>Защита </a:t>
            </a:r>
            <a:r>
              <a:rPr lang="ru-RU" dirty="0" err="1" smtClean="0"/>
              <a:t>портфолио</a:t>
            </a:r>
            <a:r>
              <a:rPr lang="ru-RU" dirty="0" smtClean="0"/>
              <a:t> может быть публичной или индивидуальной.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929718" cy="60007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/>
              <a:t>8. Самостоятельное чтение учебных пособий, научных (научно-методических, методических) статей, научных (научно-методических, методических) изданий</a:t>
            </a:r>
            <a:endParaRPr lang="ru-RU" dirty="0" smtClean="0"/>
          </a:p>
          <a:p>
            <a:r>
              <a:rPr lang="ru-RU" i="1" u="sng" dirty="0" smtClean="0"/>
              <a:t>Чтение-просмотр,</a:t>
            </a:r>
            <a:r>
              <a:rPr lang="ru-RU" dirty="0" smtClean="0"/>
              <a:t> когда книгу быстро перелистывают, изредка задерживаясь на некоторых страницах. Цель такого просмотра – первое знакомство с книгой, получение общего представления о ее содержании.</a:t>
            </a:r>
          </a:p>
          <a:p>
            <a:r>
              <a:rPr lang="ru-RU" i="1" u="sng" dirty="0" smtClean="0"/>
              <a:t>Чтение выборочное </a:t>
            </a:r>
            <a:r>
              <a:rPr lang="ru-RU" i="1" dirty="0" smtClean="0"/>
              <a:t>(неполное),</a:t>
            </a:r>
            <a:r>
              <a:rPr lang="ru-RU" dirty="0" smtClean="0"/>
              <a:t> когда читают основательно и сосредоточенно, но не весь текст, а только нужные для определенной цели фрагменты.</a:t>
            </a:r>
          </a:p>
          <a:p>
            <a:r>
              <a:rPr lang="ru-RU" i="1" u="sng" dirty="0" smtClean="0"/>
              <a:t>Чтение полное (сплошное</a:t>
            </a:r>
            <a:r>
              <a:rPr lang="ru-RU" i="1" dirty="0" smtClean="0"/>
              <a:t>), </a:t>
            </a:r>
            <a:r>
              <a:rPr lang="ru-RU" dirty="0" smtClean="0"/>
              <a:t>когда внимательно прочитывают весь текст, но никакой особой работы с ним не ведут, не делают основательных записей, ограничиваясь лишь краткими заметками или условными пометками в самом тексте (в собственной книге).</a:t>
            </a:r>
          </a:p>
          <a:p>
            <a:r>
              <a:rPr lang="ru-RU" i="1" u="sng" dirty="0" smtClean="0"/>
              <a:t>Чтение с проработкой материала</a:t>
            </a:r>
            <a:r>
              <a:rPr lang="ru-RU" i="1" dirty="0" smtClean="0"/>
              <a:t>,</a:t>
            </a:r>
            <a:r>
              <a:rPr lang="ru-RU" dirty="0" smtClean="0"/>
              <a:t> то есть изучение содержания книги, предполагающее серьезное углубление в текст и составление различного рода записей прочитанного.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9. Разработка проекта (индивидуальная или групповая)</a:t>
            </a:r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Метод проектов всегда ориентирован на самостоятельную деятельность учащихся </a:t>
            </a:r>
            <a:r>
              <a:rPr lang="ru-RU" dirty="0" smtClean="0"/>
              <a:t>— индивидуальную, парную, групповую, которую учащиеся выполняют в течение определенного отрезка времени. </a:t>
            </a:r>
          </a:p>
          <a:p>
            <a:r>
              <a:rPr lang="ru-RU" dirty="0" smtClean="0"/>
              <a:t>Этот подход органично сочетается с групповым подходом к обучению. </a:t>
            </a:r>
          </a:p>
          <a:p>
            <a:r>
              <a:rPr lang="ru-RU" dirty="0" smtClean="0"/>
              <a:t>Метод проектов всегда предполагает решение какой-то проблемы, предусматривающей, с одной стороны, использование разнообразных методов, средств обучения, а с другой стороны — интегрирование знаний, умений из различных областей науки, техники, технологии, творческих областей. </a:t>
            </a:r>
          </a:p>
          <a:p>
            <a:r>
              <a:rPr lang="ru-RU" dirty="0" smtClean="0"/>
              <a:t>Результаты выполненных проектов должны быть «осязаемыми», т.е., если это теоретическая проблема, то конкретное ее решение, если практическая — конкретный результат, готовый к внедрению.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Цель СРС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13518" t="27106" r="12033" b="25347"/>
          <a:stretch>
            <a:fillRect/>
          </a:stretch>
        </p:blipFill>
        <p:spPr bwMode="auto">
          <a:xfrm>
            <a:off x="-18831" y="1285860"/>
            <a:ext cx="9162831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СРС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929718" cy="60007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i="1" dirty="0" smtClean="0"/>
              <a:t>10. Написание эссе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Эссе как вид учебной деятельности студента – </a:t>
            </a:r>
            <a:r>
              <a:rPr lang="ru-RU" b="1" dirty="0" smtClean="0">
                <a:solidFill>
                  <a:srgbClr val="002060"/>
                </a:solidFill>
              </a:rPr>
              <a:t>самостоятельное сочинение-размышление студента над научной проблемой, при использовании идей, концепций, ассоциативных образов из других областей науки, искусства, собственного опыта, общественной практики. </a:t>
            </a:r>
          </a:p>
          <a:p>
            <a:r>
              <a:rPr lang="ru-RU" i="1" dirty="0" smtClean="0"/>
              <a:t>«Описательное» эссе</a:t>
            </a:r>
            <a:r>
              <a:rPr lang="ru-RU" dirty="0" smtClean="0"/>
              <a:t> указывает направление или инструктирует в том, как закончить задачу, или как должно быть выполнено некое действие.</a:t>
            </a:r>
          </a:p>
          <a:p>
            <a:r>
              <a:rPr lang="ru-RU" i="1" dirty="0" smtClean="0"/>
              <a:t>«Причинно-следственное» эссе.</a:t>
            </a:r>
            <a:r>
              <a:rPr lang="ru-RU" dirty="0" smtClean="0"/>
              <a:t> Студент фокусирует внимание на условиях или ситуации и пытается ответить на следующие вопросы: почему? (причина), или каков результат? (эффект).</a:t>
            </a:r>
          </a:p>
          <a:p>
            <a:r>
              <a:rPr lang="ru-RU" i="1" dirty="0" smtClean="0"/>
              <a:t>«Определяющее» эссе. </a:t>
            </a:r>
            <a:r>
              <a:rPr lang="ru-RU" dirty="0" smtClean="0"/>
              <a:t>Определяет тему как конкретно (например, дает определение словаря), так и абстрактно (предлагает расширенное толкование). </a:t>
            </a:r>
          </a:p>
          <a:p>
            <a:r>
              <a:rPr lang="ru-RU" i="1" dirty="0" smtClean="0"/>
              <a:t>«Сравнивающее» эссе. </a:t>
            </a:r>
            <a:r>
              <a:rPr lang="ru-RU" dirty="0" smtClean="0"/>
              <a:t>Фиксирует различия и/или сходства между людьми, местами, вещами, идеями и т.д.</a:t>
            </a:r>
          </a:p>
          <a:p>
            <a:r>
              <a:rPr lang="ru-RU" i="1" dirty="0" smtClean="0"/>
              <a:t>Аргументирующее (</a:t>
            </a:r>
            <a:r>
              <a:rPr lang="ru-RU" i="1" dirty="0" err="1" smtClean="0"/>
              <a:t>контр-аргументирующее</a:t>
            </a:r>
            <a:r>
              <a:rPr lang="ru-RU" i="1" dirty="0" smtClean="0"/>
              <a:t>) эссе. </a:t>
            </a:r>
            <a:r>
              <a:rPr lang="ru-RU" dirty="0" smtClean="0"/>
              <a:t>Фиксируется обоснованное мнение относительно предмета: а) студент представляет возражения и опровергаете их; б) студент представляет аргументы, поддерживающие чужие или собственные предположения. </a:t>
            </a:r>
          </a:p>
          <a:p>
            <a:r>
              <a:rPr lang="ru-RU" i="1" dirty="0" smtClean="0"/>
              <a:t>Эссе-впечатление. </a:t>
            </a:r>
            <a:r>
              <a:rPr lang="ru-RU" dirty="0" smtClean="0"/>
              <a:t>Размышления сосредотачиваются вокруг впечатлений от книги, истории, поэмы, пьесы, картины, выставки и т.п.</a:t>
            </a:r>
          </a:p>
          <a:p>
            <a:r>
              <a:rPr lang="ru-RU" i="1" dirty="0" smtClean="0"/>
              <a:t>Анализ характера. </a:t>
            </a:r>
            <a:r>
              <a:rPr lang="ru-RU" dirty="0" smtClean="0"/>
              <a:t>В фокусе размышления студента о персонаже литературного произведения, историческом герое, ученом,  современнике. </a:t>
            </a:r>
          </a:p>
          <a:p>
            <a:r>
              <a:rPr lang="ru-RU" i="1" dirty="0" err="1" smtClean="0"/>
              <a:t>Эссе-автобиографический</a:t>
            </a:r>
            <a:r>
              <a:rPr lang="ru-RU" i="1" dirty="0" smtClean="0"/>
              <a:t> текст.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СРС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929718" cy="60007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11. Разработка глоссария к теме, разделу, курсу, проблеме.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Глоссарий – словарь, раскрывающий смысл используемых терминов (дескрипторов).</a:t>
            </a:r>
          </a:p>
          <a:p>
            <a:r>
              <a:rPr lang="ru-RU" dirty="0" smtClean="0"/>
              <a:t>1 вариант – глоссарий составляется по заранее заданным преподавателем терминам и понятиям.</a:t>
            </a:r>
          </a:p>
          <a:p>
            <a:r>
              <a:rPr lang="ru-RU" dirty="0" smtClean="0"/>
              <a:t>2 вариант – термины и понятия выделяются студентом самостоятельно.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i="1" dirty="0" smtClean="0"/>
              <a:t>12. Разработка именного словаря (или словаря персоналий) к теме, разделу, курсу, проблеме.</a:t>
            </a:r>
            <a:endParaRPr lang="ru-RU" dirty="0" smtClean="0"/>
          </a:p>
          <a:p>
            <a:r>
              <a:rPr lang="ru-RU" dirty="0" smtClean="0"/>
              <a:t>1 вариант – именно словарь составляется по заранее заданным преподавателем персоналиям.</a:t>
            </a:r>
          </a:p>
          <a:p>
            <a:r>
              <a:rPr lang="ru-RU" dirty="0" smtClean="0"/>
              <a:t>2 вариант – персоналии определяются студентом самостоятельно.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СРС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13. Заполнение словаря (хронологии события)</a:t>
            </a:r>
            <a:endParaRPr lang="ru-RU" dirty="0" smtClean="0"/>
          </a:p>
          <a:p>
            <a:r>
              <a:rPr lang="ru-RU" dirty="0" smtClean="0"/>
              <a:t>Студенту предлагается список понятий (дат), содержание которых он должен определить, опираясь на рекомендованные источники.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i="1" dirty="0" smtClean="0"/>
              <a:t>14. Доказательство утверждений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Студенту предлагается ряд утверждений, истинность которых следует доказать.</a:t>
            </a:r>
          </a:p>
          <a:p>
            <a:r>
              <a:rPr lang="ru-RU" dirty="0" smtClean="0"/>
              <a:t>Для доказательства может быть использован следующий алгоритм: </a:t>
            </a:r>
          </a:p>
          <a:p>
            <a:r>
              <a:rPr lang="ru-RU" dirty="0" smtClean="0"/>
              <a:t>1) дать определение того, что надо доказать; </a:t>
            </a:r>
          </a:p>
          <a:p>
            <a:r>
              <a:rPr lang="ru-RU" dirty="0" smtClean="0"/>
              <a:t>2) выявить, исходя из определения, основные направления поиска доказательства; </a:t>
            </a:r>
          </a:p>
          <a:p>
            <a:r>
              <a:rPr lang="ru-RU" dirty="0" smtClean="0"/>
              <a:t>3) найти согласно этим направлениям научно-обоснованные и/или конкретно-жизненные факты доказательства.</a:t>
            </a:r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СРС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929718" cy="60007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/>
              <a:t>15. Сравнение точек зрения, теоретических позиций, объектов (явлений)</a:t>
            </a:r>
            <a:endParaRPr lang="ru-RU" dirty="0" smtClean="0"/>
          </a:p>
          <a:p>
            <a:r>
              <a:rPr lang="ru-RU" b="1" u="sng" dirty="0" smtClean="0">
                <a:solidFill>
                  <a:srgbClr val="002060"/>
                </a:solidFill>
              </a:rPr>
              <a:t>Возможный алгоритм: </a:t>
            </a:r>
          </a:p>
          <a:p>
            <a:r>
              <a:rPr lang="ru-RU" dirty="0" smtClean="0"/>
              <a:t>1) дать определение, охарактеризовать сравниваемые точки зрения, теоретические позиций, объекты (явления)</a:t>
            </a:r>
          </a:p>
          <a:p>
            <a:r>
              <a:rPr lang="ru-RU" dirty="0" smtClean="0"/>
              <a:t>2) выделить, исходя из определения, параметры сравнения; </a:t>
            </a:r>
          </a:p>
          <a:p>
            <a:r>
              <a:rPr lang="ru-RU" dirty="0" smtClean="0"/>
              <a:t>3) установить общее и различное между сравниваемыми точками зрения, теоретическими позициями, объектами (явлениями).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16. Работа над понятиями</a:t>
            </a:r>
            <a:endParaRPr lang="ru-RU" dirty="0" smtClean="0"/>
          </a:p>
          <a:p>
            <a:r>
              <a:rPr lang="ru-RU" dirty="0" smtClean="0"/>
              <a:t>Работа над понятиями предполагает знакомство студентов с определениями по книгам и словарям. </a:t>
            </a:r>
          </a:p>
          <a:p>
            <a:r>
              <a:rPr lang="ru-RU" dirty="0" smtClean="0"/>
              <a:t>При этом необходимо выбрать определение, наиболее полно отражающее содержание того или иного понятия, и аргументировать свой выбор.</a:t>
            </a:r>
            <a:endParaRPr lang="ru-R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СРС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929718" cy="60007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17. Разработка вопросов, заданий  к теме, разделу.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18. Разработка инструкций, рекомендаций по выполнению определенных операций, элементов профессиональной деятельности.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19. Составление таблиц.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20. Разработка проекта урока, внеклассного мероприятия, факультативного занятия и т.п.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СРС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22. Разработка тестовых заданий.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 вариант – тип тестовых заданий и их количество определяется преподавателем.</a:t>
            </a:r>
          </a:p>
          <a:p>
            <a:pPr>
              <a:buNone/>
            </a:pPr>
            <a:r>
              <a:rPr lang="ru-RU" dirty="0" smtClean="0"/>
              <a:t>2 вариант – преподаватель определяет только тип тестовых заданий.</a:t>
            </a:r>
          </a:p>
          <a:p>
            <a:pPr>
              <a:buNone/>
            </a:pPr>
            <a:r>
              <a:rPr lang="ru-RU" dirty="0" smtClean="0"/>
              <a:t>3 вариант – преподаватель определяет только количество тестовых заданий.</a:t>
            </a:r>
          </a:p>
          <a:p>
            <a:pPr>
              <a:buNone/>
            </a:pPr>
            <a:r>
              <a:rPr lang="ru-RU" dirty="0" smtClean="0"/>
              <a:t>4 вариант – без рекомендаций относительно типа тестовых заданий и их количества.</a:t>
            </a:r>
          </a:p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23. Работа с компьютерными обучающими программами, электронными учебниками, тренажерами, тестовыми системами.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СРС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24. Подбор, описание, экспертная оценка сайтов Интернет.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25. Работа с электронными библиотеками.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26. Выполнение заданий в Рабочей тетради (если она разработана применительно к данному курсу).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27. Разработка кроссворда.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28. Выполнение тренировочных комплексов, оздоровительных упражнений и т.п.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13021" t="28646" r="11458" b="47048"/>
          <a:stretch>
            <a:fillRect/>
          </a:stretch>
        </p:blipFill>
        <p:spPr bwMode="auto">
          <a:xfrm>
            <a:off x="0" y="0"/>
            <a:ext cx="9144000" cy="29289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79704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При изучении каждой дисциплины организация СРС должна представлять единство трех взаимосвязанных форм: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6786578" cy="457203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Внеаудиторная самостоятельная работа (СРС);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Аудиторная самостоятельная работа, которая осуществляется под непосредственным руководством преподавателя (СРСП);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Творческая, в том числе научно-исследовательская работа.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ВАЖНО!!!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21145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СРС предназначена не только для овладения каждой дисциплиной,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но и для формирования навыков самостоятельной работы вообще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Выноска со стрелкой вверх 3"/>
          <p:cNvSpPr/>
          <p:nvPr/>
        </p:nvSpPr>
        <p:spPr>
          <a:xfrm>
            <a:off x="214282" y="3071810"/>
            <a:ext cx="8715436" cy="378619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107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-  в учебной, научной, профессиональной деятельности, способности принимать на себя ответственность, самостоятельно решить проблему, находить конструктивные решения, выход из кризисной ситуации и т.д.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4432</Words>
  <Application>Microsoft Office PowerPoint</Application>
  <PresentationFormat>Экран (4:3)</PresentationFormat>
  <Paragraphs>482</Paragraphs>
  <Slides>77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77</vt:i4>
      </vt:variant>
    </vt:vector>
  </HeadingPairs>
  <TitlesOfParts>
    <vt:vector size="78" baseType="lpstr">
      <vt:lpstr>Тема Office</vt:lpstr>
      <vt:lpstr>Организация и проведения СРС и СРСП в КазНМУ 1 часть</vt:lpstr>
      <vt:lpstr>Слайд 2</vt:lpstr>
      <vt:lpstr>Слайд 3</vt:lpstr>
      <vt:lpstr>Слайд 4</vt:lpstr>
      <vt:lpstr>Слайд 5</vt:lpstr>
      <vt:lpstr>Самостоятельная работа студента (СРС) </vt:lpstr>
      <vt:lpstr>Цель СРС</vt:lpstr>
      <vt:lpstr>При изучении каждой дисциплины организация СРС должна представлять единство трех взаимосвязанных форм: </vt:lpstr>
      <vt:lpstr>ВАЖНО!!!</vt:lpstr>
      <vt:lpstr>Три компонента познавательной самостоятельности </vt:lpstr>
      <vt:lpstr>Слайд 11</vt:lpstr>
      <vt:lpstr>Виды внеаудиторной СРС  </vt:lpstr>
      <vt:lpstr>Самостоятельная работа выполняется с использованием опорных дидактических материалов, призванных корректировать работу студентов и совершенствовать ее качество</vt:lpstr>
      <vt:lpstr>Самостоятельная работа носит деятельностный характер</vt:lpstr>
      <vt:lpstr>Главный признак самостоятельной деятельности</vt:lpstr>
      <vt:lpstr>Слайд 16</vt:lpstr>
      <vt:lpstr>Тренировочные самостоятельные работы </vt:lpstr>
      <vt:lpstr> Реконструктивные самостоятельные работы </vt:lpstr>
      <vt:lpstr> Творческая самостоятельная работа </vt:lpstr>
      <vt:lpstr>Классификация самостоятельных работ</vt:lpstr>
      <vt:lpstr>СР репродуктивного типа (1)</vt:lpstr>
      <vt:lpstr>СР репродуктивного типа (2)</vt:lpstr>
      <vt:lpstr>СР репродуктивного типа (3)</vt:lpstr>
      <vt:lpstr>СР репродуктивного типа (4)</vt:lpstr>
      <vt:lpstr>СР познавательно-поискового типа (1)</vt:lpstr>
      <vt:lpstr>СР познавательно-поискового типа (2)</vt:lpstr>
      <vt:lpstr>СР познавательно-поискового типа (3)</vt:lpstr>
      <vt:lpstr>СР познавательно-поискового типа (4)</vt:lpstr>
      <vt:lpstr>СР творческого типа (1)</vt:lpstr>
      <vt:lpstr>СР творческого типа (2)</vt:lpstr>
      <vt:lpstr>СР творческого типа (3)</vt:lpstr>
      <vt:lpstr>СР познавательно-практического типа  </vt:lpstr>
      <vt:lpstr>Психолого-педагогические аспекты успешности СРС</vt:lpstr>
      <vt:lpstr>Что необходимо предпринять, чтобы  успех был достигнут?</vt:lpstr>
      <vt:lpstr>Что необходимо предпринять, чтобы  успех был достигнут?</vt:lpstr>
      <vt:lpstr>Что необходимо предпринять, чтобы  успех был достигнут?</vt:lpstr>
      <vt:lpstr>Сознательность выполнения СРС обеспечивают следующие характеристики: </vt:lpstr>
      <vt:lpstr>О мотивации самостоятельной работы студентов (1)</vt:lpstr>
      <vt:lpstr>О мотивации самостоятельной работы студентов (2)</vt:lpstr>
      <vt:lpstr>О мотивации самостоятельной работы студентов (3)</vt:lpstr>
      <vt:lpstr>О мотивации самостоятельной работы студентов (4)</vt:lpstr>
      <vt:lpstr>О мотивации самостоятельной работы студентов (5)</vt:lpstr>
      <vt:lpstr>О мотивации самостоятельной работы студентов (6)</vt:lpstr>
      <vt:lpstr>О мотивации самостоятельной работы студентов (7)</vt:lpstr>
      <vt:lpstr>Индивидуализация СРС</vt:lpstr>
      <vt:lpstr>Следующие рекомендации помогут преподавателям найти индивидуальный подход к студентам с различными характерологическими данными (1): </vt:lpstr>
      <vt:lpstr>Следующие рекомендации помогут преподавателям найти индивидуальный подход к студентам с различными характерологическими данными (2): </vt:lpstr>
      <vt:lpstr>Следующие рекомендации помогут преподавателям найти индивидуальный подход к студентам с различными характерологическими данными (3): </vt:lpstr>
      <vt:lpstr>Следующие рекомендации помогут преподавателям найти индивидуальный подход к студентам с различными характерологическими данными (4): </vt:lpstr>
      <vt:lpstr>Слайд 50</vt:lpstr>
      <vt:lpstr>Активизация СРС (1)</vt:lpstr>
      <vt:lpstr>Активизация СРС (2)</vt:lpstr>
      <vt:lpstr>Активизация СРС (3)</vt:lpstr>
      <vt:lpstr>Активизация СРС (4)</vt:lpstr>
      <vt:lpstr>Дидактические принципы разработки системы самостоятельных работ студентов</vt:lpstr>
      <vt:lpstr>Классификация видов СР по дидактической цели:</vt:lpstr>
      <vt:lpstr>Классификация видов СР по дидактической цели:</vt:lpstr>
      <vt:lpstr>Классификация видов СР по дидактической цели:</vt:lpstr>
      <vt:lpstr>Классификация видов СР по дидактической цели:</vt:lpstr>
      <vt:lpstr>Классификация видов СР по дидактической цели:</vt:lpstr>
      <vt:lpstr>Классификация видов СР по дидактической цели:</vt:lpstr>
      <vt:lpstr>Классификация видов СР по дидактической цели:</vt:lpstr>
      <vt:lpstr>Классификация видов СР по дидактической цели:</vt:lpstr>
      <vt:lpstr>СРС</vt:lpstr>
      <vt:lpstr>СРС</vt:lpstr>
      <vt:lpstr>СРС</vt:lpstr>
      <vt:lpstr>СРС</vt:lpstr>
      <vt:lpstr>СРС</vt:lpstr>
      <vt:lpstr>СРС</vt:lpstr>
      <vt:lpstr>СРС</vt:lpstr>
      <vt:lpstr>СРС</vt:lpstr>
      <vt:lpstr>СРС</vt:lpstr>
      <vt:lpstr>СРС</vt:lpstr>
      <vt:lpstr>СРС</vt:lpstr>
      <vt:lpstr>СРС</vt:lpstr>
      <vt:lpstr>СРС</vt:lpstr>
      <vt:lpstr>Слайд 77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153</cp:revision>
  <dcterms:created xsi:type="dcterms:W3CDTF">2012-08-21T07:33:11Z</dcterms:created>
  <dcterms:modified xsi:type="dcterms:W3CDTF">2012-09-13T09:48:12Z</dcterms:modified>
</cp:coreProperties>
</file>