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391" r:id="rId3"/>
    <p:sldId id="306" r:id="rId4"/>
    <p:sldId id="279" r:id="rId5"/>
    <p:sldId id="389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1" r:id="rId15"/>
    <p:sldId id="372" r:id="rId16"/>
    <p:sldId id="373" r:id="rId17"/>
    <p:sldId id="374" r:id="rId18"/>
    <p:sldId id="375" r:id="rId19"/>
    <p:sldId id="459" r:id="rId20"/>
    <p:sldId id="378" r:id="rId21"/>
    <p:sldId id="381" r:id="rId22"/>
    <p:sldId id="461" r:id="rId23"/>
    <p:sldId id="462" r:id="rId24"/>
    <p:sldId id="466" r:id="rId25"/>
    <p:sldId id="467" r:id="rId26"/>
    <p:sldId id="464" r:id="rId27"/>
    <p:sldId id="465" r:id="rId28"/>
    <p:sldId id="463" r:id="rId29"/>
    <p:sldId id="468" r:id="rId30"/>
    <p:sldId id="470" r:id="rId31"/>
    <p:sldId id="471" r:id="rId32"/>
    <p:sldId id="472" r:id="rId33"/>
    <p:sldId id="469" r:id="rId34"/>
    <p:sldId id="473" r:id="rId35"/>
    <p:sldId id="385" r:id="rId36"/>
    <p:sldId id="386" r:id="rId37"/>
    <p:sldId id="387" r:id="rId38"/>
    <p:sldId id="388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400" r:id="rId47"/>
    <p:sldId id="401" r:id="rId48"/>
    <p:sldId id="413" r:id="rId49"/>
    <p:sldId id="456" r:id="rId50"/>
    <p:sldId id="430" r:id="rId51"/>
    <p:sldId id="411" r:id="rId52"/>
    <p:sldId id="412" r:id="rId53"/>
    <p:sldId id="414" r:id="rId54"/>
    <p:sldId id="415" r:id="rId55"/>
    <p:sldId id="431" r:id="rId56"/>
    <p:sldId id="432" r:id="rId57"/>
    <p:sldId id="433" r:id="rId58"/>
    <p:sldId id="434" r:id="rId59"/>
    <p:sldId id="435" r:id="rId60"/>
    <p:sldId id="436" r:id="rId61"/>
    <p:sldId id="437" r:id="rId62"/>
    <p:sldId id="438" r:id="rId63"/>
    <p:sldId id="439" r:id="rId64"/>
    <p:sldId id="440" r:id="rId65"/>
    <p:sldId id="441" r:id="rId66"/>
    <p:sldId id="416" r:id="rId67"/>
    <p:sldId id="417" r:id="rId68"/>
    <p:sldId id="418" r:id="rId69"/>
    <p:sldId id="429" r:id="rId70"/>
    <p:sldId id="428" r:id="rId71"/>
    <p:sldId id="419" r:id="rId72"/>
    <p:sldId id="420" r:id="rId73"/>
    <p:sldId id="426" r:id="rId74"/>
    <p:sldId id="425" r:id="rId75"/>
    <p:sldId id="421" r:id="rId76"/>
    <p:sldId id="422" r:id="rId77"/>
    <p:sldId id="427" r:id="rId78"/>
    <p:sldId id="423" r:id="rId7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15" autoAdjust="0"/>
    <p:restoredTop sz="94660"/>
  </p:normalViewPr>
  <p:slideViewPr>
    <p:cSldViewPr>
      <p:cViewPr>
        <p:scale>
          <a:sx n="64" d="100"/>
          <a:sy n="64" d="100"/>
        </p:scale>
        <p:origin x="-72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7A1B-F787-407B-B0A8-7CE9125A794B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F110B-61B8-4EB4-AC8F-6E61EC114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558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F110B-61B8-4EB4-AC8F-6E61EC114FF9}" type="slidenum">
              <a:rPr lang="ru-RU" smtClean="0"/>
              <a:pPr/>
              <a:t>69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300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7929618" cy="22145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Организация и проведения СРС и СРСП в </a:t>
            </a:r>
            <a:r>
              <a:rPr lang="ru-RU" b="1" dirty="0" smtClean="0"/>
              <a:t>КазНМУ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 </a:t>
            </a:r>
            <a:r>
              <a:rPr lang="kk-KZ" b="1" dirty="0" smtClean="0"/>
              <a:t>часть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071942"/>
            <a:ext cx="7786742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Директор Центра Мониторинга анализа качества образования и научного сопровождения реформы медицинского образования (МАКО и НСРМО),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д.м.н. Сарсенбаева Сауле Сергазиевна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32" y="6072206"/>
            <a:ext cx="5500726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Августовские чтения, 2</a:t>
            </a:r>
            <a:r>
              <a:rPr lang="en-US" b="1" dirty="0" smtClean="0"/>
              <a:t>7</a:t>
            </a:r>
            <a:r>
              <a:rPr lang="ru-RU" b="1" dirty="0" smtClean="0"/>
              <a:t>-28.08.2012 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Кафедра: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6868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обеспечивает контроль организации и качества выполнения самостоятельной работы студентов;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составляет график самостоятельной работы для студентов каждого курса с указанием форм контроля по дисциплинам и срок выполнения работ и представляет его в деканат факультета;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анализирует эффективность самостоятельной работы студентов, вносит коррективы с целью активизации и совершенствования самостоятельной работы студентов;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осуществляет мониторинг развития навыков самостоятельной работы студентов и вырабатывает рекомендации по их совершенствованию.</a:t>
            </a:r>
          </a:p>
          <a:p>
            <a:endParaRPr lang="ru-RU" sz="2800" smtClean="0"/>
          </a:p>
        </p:txBody>
      </p:sp>
    </p:spTree>
    <p:extLst>
      <p:ext uri="{BB962C8B-B14F-4D97-AF65-F5344CB8AC3E}">
        <p14:creationId xmlns="" xmlns:p14="http://schemas.microsoft.com/office/powerpoint/2010/main" val="1674373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Преподаватель</a:t>
            </a:r>
            <a:r>
              <a:rPr lang="en-US" b="1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b="1" i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8725"/>
            <a:ext cx="8229600" cy="5440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Согласовывает виды и темы заданий, сроки представления результатов самостоятельной работы студента в пределах часов, отведенных на самостоятельную работу.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 Проводит консультации (индивидуальные и групповые) по оказанию помощи при разработке плана или программы выполнения задания. </a:t>
            </a:r>
            <a:endParaRPr lang="ru-RU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Проводит инструктаж по методике выполнения задания.</a:t>
            </a:r>
            <a:endParaRPr lang="ru-RU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Осуществляет промежуточный контроль хода выполнения заданий.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Оценивает результаты выполнения заданий.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Преподаватель как член команды образовательной программы определяет содержание самостоятельной работы, её формы и объём;</a:t>
            </a:r>
          </a:p>
        </p:txBody>
      </p:sp>
    </p:spTree>
    <p:extLst>
      <p:ext uri="{BB962C8B-B14F-4D97-AF65-F5344CB8AC3E}">
        <p14:creationId xmlns="" xmlns:p14="http://schemas.microsoft.com/office/powerpoint/2010/main" val="20348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Преподаватель</a:t>
            </a:r>
            <a:r>
              <a:rPr lang="en-US" b="1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b="1" i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6876256" cy="54452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Разрабатывает необходимое учебно-методическое обеспечение самостоятельной работы по курсу,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Составляет график индивидуальных и групповых консультаций, который согласовывается в команде преподавателей и с деканатом</a:t>
            </a:r>
            <a:r>
              <a:rPr lang="ru-RU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Осуществляет индивидуальную педагогическую поддержку студентов в самостоятельной работе, включает студентов в рефлексию проведённой работы и оценивает её результаты.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С/Р студентов отражается в тематическом планировании преподавателя по курсу на весь период изучения курса.</a:t>
            </a:r>
            <a:r>
              <a:rPr lang="ru-RU" sz="24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3835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</a:rPr>
              <a:t>Миссия преподавателя при организации самостоятельной деятельности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28725"/>
            <a:ext cx="9144000" cy="5095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мотивировать</a:t>
            </a:r>
            <a:r>
              <a:rPr lang="ru-RU" sz="2800" smtClean="0"/>
              <a:t> обучающихся к освоению учебных программ;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повысить </a:t>
            </a:r>
            <a:r>
              <a:rPr lang="ru-RU" sz="2800" b="1" smtClean="0"/>
              <a:t>ответственность</a:t>
            </a:r>
            <a:r>
              <a:rPr lang="ru-RU" sz="2800" smtClean="0"/>
              <a:t> обучающихся за свою учебу;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создать </a:t>
            </a:r>
            <a:r>
              <a:rPr lang="ru-RU" sz="2800" b="1" smtClean="0"/>
              <a:t>условия</a:t>
            </a:r>
            <a:r>
              <a:rPr lang="ru-RU" sz="2800" smtClean="0"/>
              <a:t> для совершенствования информационной компетентности;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способствовать развитию компетенций в области </a:t>
            </a:r>
            <a:r>
              <a:rPr lang="ru-RU" sz="2800" b="1" smtClean="0"/>
              <a:t>самообразовательной</a:t>
            </a:r>
            <a:r>
              <a:rPr lang="ru-RU" sz="2800" smtClean="0"/>
              <a:t>, исследовательской, проектной  и творческой деятельности;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формировать у обучающихся </a:t>
            </a:r>
            <a:r>
              <a:rPr lang="ru-RU" sz="2800" b="1" smtClean="0"/>
              <a:t>системное мышление</a:t>
            </a:r>
            <a:r>
              <a:rPr lang="ru-RU" sz="2800" smtClean="0"/>
              <a:t> на основе самостоятельной работы над выполнением индивидуальных  и групповых творческих заданий по учебным дисциплинам и т.п. </a:t>
            </a:r>
          </a:p>
        </p:txBody>
      </p:sp>
    </p:spTree>
    <p:extLst>
      <p:ext uri="{BB962C8B-B14F-4D97-AF65-F5344CB8AC3E}">
        <p14:creationId xmlns="" xmlns:p14="http://schemas.microsoft.com/office/powerpoint/2010/main" val="8633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27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Подготовительный этап 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716463" y="2636838"/>
            <a:ext cx="151288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3276600" y="2636838"/>
            <a:ext cx="1366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1908175" y="2636838"/>
            <a:ext cx="1295400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79388" y="2708275"/>
            <a:ext cx="1620837" cy="2665413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0" y="1412875"/>
            <a:ext cx="5895975" cy="936625"/>
            <a:chOff x="624" y="1152"/>
            <a:chExt cx="4080" cy="720"/>
          </a:xfrm>
        </p:grpSpPr>
        <p:sp>
          <p:nvSpPr>
            <p:cNvPr id="189448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8717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28731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2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9452" name="Oval 12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9453" name="Oval 13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8718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28719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28727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8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9458" name="Oval 18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9459" name="Oval 19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9460" name="Rectangle 20"/>
            <p:cNvSpPr>
              <a:spLocks noChangeArrowheads="1"/>
            </p:cNvSpPr>
            <p:nvPr/>
          </p:nvSpPr>
          <p:spPr bwMode="gray">
            <a:xfrm rot="3419336">
              <a:off x="2880" y="1154"/>
              <a:ext cx="671" cy="67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8721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28723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4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9464" name="Oval 24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9465" name="Oval 25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8722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28680" name="Rectangle 27"/>
          <p:cNvSpPr>
            <a:spLocks noChangeArrowheads="1"/>
          </p:cNvSpPr>
          <p:nvPr/>
        </p:nvSpPr>
        <p:spPr bwMode="gray">
          <a:xfrm>
            <a:off x="1763713" y="1700213"/>
            <a:ext cx="78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2 шаг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81" name="Rectangle 28"/>
          <p:cNvSpPr>
            <a:spLocks noChangeArrowheads="1"/>
          </p:cNvSpPr>
          <p:nvPr/>
        </p:nvSpPr>
        <p:spPr bwMode="gray">
          <a:xfrm>
            <a:off x="4683125" y="235902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8682" name="Rectangle 29"/>
          <p:cNvSpPr>
            <a:spLocks noChangeArrowheads="1"/>
          </p:cNvSpPr>
          <p:nvPr/>
        </p:nvSpPr>
        <p:spPr bwMode="gray">
          <a:xfrm>
            <a:off x="6378575" y="235902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8683" name="Rectangle 30"/>
          <p:cNvSpPr>
            <a:spLocks noChangeArrowheads="1"/>
          </p:cNvSpPr>
          <p:nvPr/>
        </p:nvSpPr>
        <p:spPr bwMode="auto">
          <a:xfrm>
            <a:off x="250825" y="2924175"/>
            <a:ext cx="151288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/>
              <a:t>Коррекция </a:t>
            </a:r>
            <a:r>
              <a:rPr lang="ru-RU" b="1" dirty="0" err="1"/>
              <a:t>уч.прогр</a:t>
            </a:r>
            <a:r>
              <a:rPr lang="ru-RU" b="1" dirty="0"/>
              <a:t>., (введение тем для с/р, примеры типовых заданий)</a:t>
            </a:r>
            <a:endParaRPr lang="en-US" b="1" dirty="0"/>
          </a:p>
        </p:txBody>
      </p:sp>
      <p:sp>
        <p:nvSpPr>
          <p:cNvPr id="28684" name="Rectangle 31"/>
          <p:cNvSpPr>
            <a:spLocks noChangeArrowheads="1"/>
          </p:cNvSpPr>
          <p:nvPr/>
        </p:nvSpPr>
        <p:spPr bwMode="auto">
          <a:xfrm>
            <a:off x="1979613" y="3213100"/>
            <a:ext cx="1143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/>
              <a:t>Отбор видов </a:t>
            </a:r>
            <a:r>
              <a:rPr lang="ru-RU" b="1" dirty="0" err="1"/>
              <a:t>самост.учебной</a:t>
            </a:r>
            <a:r>
              <a:rPr lang="ru-RU" b="1" dirty="0"/>
              <a:t> работы </a:t>
            </a:r>
            <a:endParaRPr lang="en-US" b="1" dirty="0"/>
          </a:p>
        </p:txBody>
      </p:sp>
      <p:sp>
        <p:nvSpPr>
          <p:cNvPr id="28685" name="Rectangle 32"/>
          <p:cNvSpPr>
            <a:spLocks noChangeArrowheads="1"/>
          </p:cNvSpPr>
          <p:nvPr/>
        </p:nvSpPr>
        <p:spPr bwMode="auto">
          <a:xfrm>
            <a:off x="3276600" y="3284538"/>
            <a:ext cx="1295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Разработка заданий для с/р. </a:t>
            </a:r>
            <a:endParaRPr lang="en-US" b="1"/>
          </a:p>
        </p:txBody>
      </p:sp>
      <p:sp>
        <p:nvSpPr>
          <p:cNvPr id="28686" name="Rectangle 33"/>
          <p:cNvSpPr>
            <a:spLocks noChangeArrowheads="1"/>
          </p:cNvSpPr>
          <p:nvPr/>
        </p:nvSpPr>
        <p:spPr bwMode="auto">
          <a:xfrm>
            <a:off x="4716463" y="2924175"/>
            <a:ext cx="15843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/>
              <a:t>Расчет количества часов и суммы баллов за задания с/р. </a:t>
            </a:r>
            <a:endParaRPr lang="en-US" b="1" dirty="0"/>
          </a:p>
        </p:txBody>
      </p:sp>
      <p:grpSp>
        <p:nvGrpSpPr>
          <p:cNvPr id="28687" name="Group 34"/>
          <p:cNvGrpSpPr>
            <a:grpSpLocks/>
          </p:cNvGrpSpPr>
          <p:nvPr/>
        </p:nvGrpSpPr>
        <p:grpSpPr bwMode="auto">
          <a:xfrm>
            <a:off x="3248025" y="1412875"/>
            <a:ext cx="5895975" cy="936625"/>
            <a:chOff x="624" y="1152"/>
            <a:chExt cx="4080" cy="720"/>
          </a:xfrm>
        </p:grpSpPr>
        <p:sp>
          <p:nvSpPr>
            <p:cNvPr id="189475" name="Rectangle 35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8698" name="Group 36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28712" name="Oval 37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3" name="Rectangle 38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9479" name="Oval 39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9480" name="Oval 40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8699" name="Rectangle 41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28700" name="Group 42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28708" name="Oval 43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9" name="Rectangle 44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9485" name="Oval 45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9486" name="Oval 46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9487" name="Rectangle 47"/>
            <p:cNvSpPr>
              <a:spLocks noChangeArrowheads="1"/>
            </p:cNvSpPr>
            <p:nvPr/>
          </p:nvSpPr>
          <p:spPr bwMode="gray">
            <a:xfrm rot="3419336">
              <a:off x="2880" y="1154"/>
              <a:ext cx="671" cy="67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8702" name="Group 48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28704" name="Oval 49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5" name="Rectangle 50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9491" name="Oval 51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9492" name="Oval 52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8703" name="Rectangle 53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28688" name="AutoShape 54"/>
          <p:cNvSpPr>
            <a:spLocks noChangeArrowheads="1"/>
          </p:cNvSpPr>
          <p:nvPr/>
        </p:nvSpPr>
        <p:spPr bwMode="auto">
          <a:xfrm>
            <a:off x="6300788" y="2636838"/>
            <a:ext cx="1511300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AutoShape 55"/>
          <p:cNvSpPr>
            <a:spLocks noChangeArrowheads="1"/>
          </p:cNvSpPr>
          <p:nvPr/>
        </p:nvSpPr>
        <p:spPr bwMode="auto">
          <a:xfrm>
            <a:off x="7885113" y="2636838"/>
            <a:ext cx="1079500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Rectangle 56"/>
          <p:cNvSpPr>
            <a:spLocks noChangeArrowheads="1"/>
          </p:cNvSpPr>
          <p:nvPr/>
        </p:nvSpPr>
        <p:spPr bwMode="auto">
          <a:xfrm>
            <a:off x="6300788" y="3486150"/>
            <a:ext cx="1511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/>
              <a:t>Разработка технологи</a:t>
            </a:r>
          </a:p>
          <a:p>
            <a:pPr algn="ctr"/>
            <a:r>
              <a:rPr lang="ru-RU" b="1"/>
              <a:t>ческой карты.</a:t>
            </a:r>
          </a:p>
        </p:txBody>
      </p:sp>
      <p:sp>
        <p:nvSpPr>
          <p:cNvPr id="28691" name="Rectangle 57"/>
          <p:cNvSpPr>
            <a:spLocks noChangeArrowheads="1"/>
          </p:cNvSpPr>
          <p:nvPr/>
        </p:nvSpPr>
        <p:spPr bwMode="auto">
          <a:xfrm>
            <a:off x="7885113" y="3429000"/>
            <a:ext cx="10128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/>
              <a:t>Разра</a:t>
            </a:r>
          </a:p>
          <a:p>
            <a:pPr algn="ctr"/>
            <a:r>
              <a:rPr lang="ru-RU" b="1"/>
              <a:t>ботка УМК. </a:t>
            </a:r>
          </a:p>
        </p:txBody>
      </p:sp>
      <p:sp>
        <p:nvSpPr>
          <p:cNvPr id="28692" name="Rectangle 58"/>
          <p:cNvSpPr>
            <a:spLocks noChangeArrowheads="1"/>
          </p:cNvSpPr>
          <p:nvPr/>
        </p:nvSpPr>
        <p:spPr bwMode="gray">
          <a:xfrm>
            <a:off x="5076825" y="1700213"/>
            <a:ext cx="78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4 шаг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3" name="Rectangle 59"/>
          <p:cNvSpPr>
            <a:spLocks noChangeArrowheads="1"/>
          </p:cNvSpPr>
          <p:nvPr/>
        </p:nvSpPr>
        <p:spPr bwMode="gray">
          <a:xfrm>
            <a:off x="3419475" y="1628775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3 шаг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4" name="Rectangle 60"/>
          <p:cNvSpPr>
            <a:spLocks noChangeArrowheads="1"/>
          </p:cNvSpPr>
          <p:nvPr/>
        </p:nvSpPr>
        <p:spPr bwMode="gray">
          <a:xfrm>
            <a:off x="6659563" y="1628775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5 шаг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5" name="Rectangle 61"/>
          <p:cNvSpPr>
            <a:spLocks noChangeArrowheads="1"/>
          </p:cNvSpPr>
          <p:nvPr/>
        </p:nvSpPr>
        <p:spPr bwMode="gray">
          <a:xfrm>
            <a:off x="8356600" y="1700213"/>
            <a:ext cx="78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6 шаг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6" name="Rectangle 62"/>
          <p:cNvSpPr>
            <a:spLocks noChangeArrowheads="1"/>
          </p:cNvSpPr>
          <p:nvPr/>
        </p:nvSpPr>
        <p:spPr bwMode="gray">
          <a:xfrm>
            <a:off x="179388" y="1700213"/>
            <a:ext cx="78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1 шаг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4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</a:rPr>
              <a:t>При разработке заданий для С/Р студентов следует учитывать: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225" cy="4783138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примерные </a:t>
            </a:r>
            <a:r>
              <a:rPr lang="ru-RU" sz="2800" b="1" u="sng" smtClean="0"/>
              <a:t>нормы времени</a:t>
            </a:r>
            <a:r>
              <a:rPr lang="ru-RU" sz="2800" b="1" smtClean="0"/>
              <a:t> для выполнения задания; </a:t>
            </a:r>
          </a:p>
          <a:p>
            <a:pPr eaLnBrk="1" hangingPunct="1"/>
            <a:r>
              <a:rPr lang="ru-RU" sz="2800" b="1" u="sng" smtClean="0"/>
              <a:t>логику и структуру</a:t>
            </a:r>
            <a:r>
              <a:rPr lang="ru-RU" sz="2800" b="1" smtClean="0"/>
              <a:t> учебного материала;</a:t>
            </a:r>
          </a:p>
          <a:p>
            <a:pPr eaLnBrk="1" hangingPunct="1"/>
            <a:r>
              <a:rPr lang="ru-RU" sz="2800" b="1" smtClean="0"/>
              <a:t>практическое </a:t>
            </a:r>
            <a:r>
              <a:rPr lang="ru-RU" sz="2800" b="1" u="sng" smtClean="0"/>
              <a:t>назначение задания</a:t>
            </a:r>
            <a:r>
              <a:rPr lang="ru-RU" sz="2800" b="1" smtClean="0"/>
              <a:t>, которое предстоит решать будущему учителю:</a:t>
            </a:r>
          </a:p>
          <a:p>
            <a:pPr eaLnBrk="1" hangingPunct="1"/>
            <a:r>
              <a:rPr lang="ru-RU" sz="2800" b="1" u="sng" smtClean="0"/>
              <a:t>характер познавательной деятельности</a:t>
            </a:r>
            <a:r>
              <a:rPr lang="ru-RU" sz="2800" b="1" smtClean="0"/>
              <a:t>, направленной на выполнение тех или иных самостоятельных заданий;</a:t>
            </a:r>
          </a:p>
          <a:p>
            <a:pPr eaLnBrk="1" hangingPunct="1"/>
            <a:r>
              <a:rPr lang="ru-RU" sz="2800" b="1" smtClean="0"/>
              <a:t>постепенное </a:t>
            </a:r>
            <a:r>
              <a:rPr lang="ru-RU" sz="2800" b="1" u="sng" smtClean="0"/>
              <a:t>нарастание сложности и проблемности.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33554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499350" cy="563563"/>
          </a:xfrm>
        </p:spPr>
        <p:txBody>
          <a:bodyPr/>
          <a:lstStyle/>
          <a:p>
            <a:pPr eaLnBrk="1" hangingPunct="1"/>
            <a:r>
              <a:rPr lang="ru-RU" sz="2400" b="1" i="0" dirty="0" smtClean="0">
                <a:solidFill>
                  <a:srgbClr val="C00000"/>
                </a:solidFill>
              </a:rPr>
              <a:t>Примерные нормы времени для реализации с/р</a:t>
            </a:r>
          </a:p>
        </p:txBody>
      </p:sp>
      <p:graphicFrame>
        <p:nvGraphicFramePr>
          <p:cNvPr id="225283" name="Group 3"/>
          <p:cNvGraphicFramePr>
            <a:graphicFrameLocks noGrp="1"/>
          </p:cNvGraphicFramePr>
          <p:nvPr>
            <p:ph sz="half" idx="1"/>
          </p:nvPr>
        </p:nvGraphicFramePr>
        <p:xfrm>
          <a:off x="179388" y="1341438"/>
          <a:ext cx="8462962" cy="5242512"/>
        </p:xfrm>
        <a:graphic>
          <a:graphicData uri="http://schemas.openxmlformats.org/drawingml/2006/table">
            <a:tbl>
              <a:tblPr/>
              <a:tblGrid>
                <a:gridCol w="6337300"/>
                <a:gridCol w="2125662"/>
              </a:tblGrid>
              <a:tr h="1066671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конспектом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лекции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 ч. на 1 лекцию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671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практическому занятию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1 - 1,5ч.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671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семинарскому занятию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2-4 ч.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1913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конспекта лекции с применением учебника, методической литературы, дополнительной литературы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2-4 ч.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60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635080" cy="1340768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i="0" dirty="0" smtClean="0">
                <a:solidFill>
                  <a:srgbClr val="C00000"/>
                </a:solidFill>
              </a:rPr>
              <a:t>Примерные нормы времени для реализации с/р</a:t>
            </a:r>
          </a:p>
        </p:txBody>
      </p:sp>
      <p:graphicFrame>
        <p:nvGraphicFramePr>
          <p:cNvPr id="226307" name="Group 3"/>
          <p:cNvGraphicFramePr>
            <a:graphicFrameLocks noGrp="1"/>
          </p:cNvGraphicFramePr>
          <p:nvPr>
            <p:ph sz="half" idx="1"/>
          </p:nvPr>
        </p:nvGraphicFramePr>
        <p:xfrm>
          <a:off x="179388" y="1600200"/>
          <a:ext cx="8569325" cy="4846638"/>
        </p:xfrm>
        <a:graphic>
          <a:graphicData uri="http://schemas.openxmlformats.org/drawingml/2006/table">
            <a:tbl>
              <a:tblPr/>
              <a:tblGrid>
                <a:gridCol w="6835775"/>
                <a:gridCol w="1733550"/>
              </a:tblGrid>
              <a:tr h="1554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конспектирование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рекомендованной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литературы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3 - 4 ч. на 1 лекцию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Самостоятельное изучение отдельных тем, параграфов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3-6 ч.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по сложным, непонятным вопросам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 ч. на 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1л.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зачету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8ч.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экзамену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76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987008" cy="1196752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</a:rPr>
              <a:t>Примерные нормы времени для реализации с/р</a:t>
            </a:r>
          </a:p>
        </p:txBody>
      </p:sp>
      <p:graphicFrame>
        <p:nvGraphicFramePr>
          <p:cNvPr id="227331" name="Group 3"/>
          <p:cNvGraphicFramePr>
            <a:graphicFrameLocks noGrp="1"/>
          </p:cNvGraphicFramePr>
          <p:nvPr>
            <p:ph sz="half" idx="1"/>
          </p:nvPr>
        </p:nvGraphicFramePr>
        <p:xfrm>
          <a:off x="250825" y="1428750"/>
          <a:ext cx="8569325" cy="5211769"/>
        </p:xfrm>
        <a:graphic>
          <a:graphicData uri="http://schemas.openxmlformats.org/drawingml/2006/table">
            <a:tbl>
              <a:tblPr/>
              <a:tblGrid>
                <a:gridCol w="5783263"/>
                <a:gridCol w="2786062"/>
              </a:tblGrid>
              <a:tr h="579119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Написание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реферата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98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доклада к конференции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98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тезисов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4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487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НИРС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ч.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неделю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наличии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562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наглядных пособий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примерно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2ч.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пособие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11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Самостоятельная работа студента с преподавателем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 descr="Водяные капли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/>
              <a:t>Принципы контроля результатов самостоятельной работы студентов</a:t>
            </a:r>
          </a:p>
        </p:txBody>
      </p:sp>
      <p:sp>
        <p:nvSpPr>
          <p:cNvPr id="379907" name="Rectangle 3" descr="Джинсовая ткань"/>
          <p:cNvSpPr>
            <a:spLocks noChangeArrowheads="1"/>
          </p:cNvSpPr>
          <p:nvPr/>
        </p:nvSpPr>
        <p:spPr bwMode="auto">
          <a:xfrm>
            <a:off x="0" y="1500174"/>
            <a:ext cx="5459424" cy="100806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ru-RU" sz="3600" b="1" dirty="0">
                <a:solidFill>
                  <a:srgbClr val="FFFFFF"/>
                </a:solidFill>
              </a:rPr>
              <a:t>Принцип объективности</a:t>
            </a:r>
          </a:p>
        </p:txBody>
      </p:sp>
      <p:sp>
        <p:nvSpPr>
          <p:cNvPr id="379908" name="Rectangle 4" descr="Джинсовая ткань"/>
          <p:cNvSpPr>
            <a:spLocks noChangeArrowheads="1"/>
          </p:cNvSpPr>
          <p:nvPr/>
        </p:nvSpPr>
        <p:spPr bwMode="auto">
          <a:xfrm>
            <a:off x="2160588" y="3371837"/>
            <a:ext cx="5653723" cy="1008062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ru-RU" sz="3600" b="1">
                <a:solidFill>
                  <a:srgbClr val="FFFFFF"/>
                </a:solidFill>
              </a:rPr>
              <a:t>Принцип систематичности</a:t>
            </a:r>
          </a:p>
        </p:txBody>
      </p:sp>
      <p:sp>
        <p:nvSpPr>
          <p:cNvPr id="379909" name="Rectangle 5" descr="Джинсовая ткань"/>
          <p:cNvSpPr>
            <a:spLocks noChangeArrowheads="1"/>
          </p:cNvSpPr>
          <p:nvPr/>
        </p:nvSpPr>
        <p:spPr bwMode="auto">
          <a:xfrm>
            <a:off x="4032249" y="5172062"/>
            <a:ext cx="5111751" cy="1008062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ru-RU" sz="3600" b="1" dirty="0">
                <a:solidFill>
                  <a:srgbClr val="FFFFFF"/>
                </a:solidFill>
              </a:rPr>
              <a:t>Принцип наглядности </a:t>
            </a:r>
          </a:p>
          <a:p>
            <a:pPr algn="ctr"/>
            <a:r>
              <a:rPr kumimoji="1" lang="ru-RU" sz="3600" b="1" dirty="0">
                <a:solidFill>
                  <a:srgbClr val="FFFFFF"/>
                </a:solidFill>
              </a:rPr>
              <a:t>(гласности)</a:t>
            </a:r>
          </a:p>
        </p:txBody>
      </p:sp>
    </p:spTree>
    <p:extLst>
      <p:ext uri="{BB962C8B-B14F-4D97-AF65-F5344CB8AC3E}">
        <p14:creationId xmlns="" xmlns:p14="http://schemas.microsoft.com/office/powerpoint/2010/main" val="22620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3000"/>
                                        <p:tgtEl>
                                          <p:spTgt spid="3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animBg="1"/>
      <p:bldP spid="379908" grpId="0" animBg="1"/>
      <p:bldP spid="37990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Этап </a:t>
            </a:r>
            <a:r>
              <a:rPr lang="ru-RU" b="1" dirty="0" err="1" smtClean="0">
                <a:solidFill>
                  <a:srgbClr val="C00000"/>
                </a:solidFill>
              </a:rPr>
              <a:t>целеполагания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-8096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Преподаватель</a:t>
            </a:r>
            <a:r>
              <a:rPr lang="ru-RU" smtClean="0"/>
              <a:t> </a:t>
            </a:r>
          </a:p>
          <a:p>
            <a:pPr indent="-80963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indent="-809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предъявляет студенту </a:t>
            </a:r>
            <a:r>
              <a:rPr lang="ru-RU" b="1" smtClean="0"/>
              <a:t>технологическую карту</a:t>
            </a:r>
            <a:r>
              <a:rPr lang="ru-RU" smtClean="0"/>
              <a:t> самостоятельной работы по дисциплине 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Студент 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выбирает виды учебной работы,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знакомится с требованиями, предъявляемыми к курсу в целом и к выполнению заданий по самостоятельной работе в частности </a:t>
            </a:r>
          </a:p>
        </p:txBody>
      </p:sp>
    </p:spTree>
    <p:extLst>
      <p:ext uri="{BB962C8B-B14F-4D97-AF65-F5344CB8AC3E}">
        <p14:creationId xmlns="" xmlns:p14="http://schemas.microsoft.com/office/powerpoint/2010/main" val="22766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4"/>
          <p:cNvGrpSpPr>
            <a:grpSpLocks noChangeAspect="1"/>
          </p:cNvGrpSpPr>
          <p:nvPr/>
        </p:nvGrpSpPr>
        <p:grpSpPr bwMode="auto">
          <a:xfrm>
            <a:off x="0" y="1052513"/>
            <a:ext cx="9144000" cy="4954587"/>
            <a:chOff x="2202" y="9007"/>
            <a:chExt cx="7200" cy="4041"/>
          </a:xfrm>
        </p:grpSpPr>
        <p:sp>
          <p:nvSpPr>
            <p:cNvPr id="37891" name="AutoShape 5"/>
            <p:cNvSpPr>
              <a:spLocks noChangeAspect="1" noChangeArrowheads="1"/>
            </p:cNvSpPr>
            <p:nvPr/>
          </p:nvSpPr>
          <p:spPr bwMode="auto">
            <a:xfrm>
              <a:off x="2202" y="9007"/>
              <a:ext cx="7200" cy="4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2" name="Oval 6"/>
            <p:cNvSpPr>
              <a:spLocks noChangeArrowheads="1"/>
            </p:cNvSpPr>
            <p:nvPr/>
          </p:nvSpPr>
          <p:spPr bwMode="auto">
            <a:xfrm>
              <a:off x="4058" y="9007"/>
              <a:ext cx="3431" cy="1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/>
                <a:t>Модели консультирования</a:t>
              </a:r>
            </a:p>
          </p:txBody>
        </p:sp>
        <p:sp>
          <p:nvSpPr>
            <p:cNvPr id="37893" name="AutoShape 7"/>
            <p:cNvSpPr>
              <a:spLocks noChangeArrowheads="1"/>
            </p:cNvSpPr>
            <p:nvPr/>
          </p:nvSpPr>
          <p:spPr bwMode="auto">
            <a:xfrm>
              <a:off x="2400" y="10400"/>
              <a:ext cx="1694" cy="6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/>
                <a:t>Экспертное</a:t>
              </a:r>
            </a:p>
          </p:txBody>
        </p:sp>
        <p:sp>
          <p:nvSpPr>
            <p:cNvPr id="37894" name="AutoShape 8"/>
            <p:cNvSpPr>
              <a:spLocks noChangeArrowheads="1"/>
            </p:cNvSpPr>
            <p:nvPr/>
          </p:nvSpPr>
          <p:spPr bwMode="auto">
            <a:xfrm>
              <a:off x="4941" y="10400"/>
              <a:ext cx="1694" cy="6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/>
                <a:t>Проектное</a:t>
              </a:r>
            </a:p>
          </p:txBody>
        </p:sp>
        <p:sp>
          <p:nvSpPr>
            <p:cNvPr id="37895" name="AutoShape 9"/>
            <p:cNvSpPr>
              <a:spLocks noChangeArrowheads="1"/>
            </p:cNvSpPr>
            <p:nvPr/>
          </p:nvSpPr>
          <p:spPr bwMode="auto">
            <a:xfrm>
              <a:off x="7482" y="10400"/>
              <a:ext cx="1694" cy="6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/>
                <a:t>Процессное</a:t>
              </a:r>
            </a:p>
          </p:txBody>
        </p:sp>
        <p:sp>
          <p:nvSpPr>
            <p:cNvPr id="37896" name="Line 10"/>
            <p:cNvSpPr>
              <a:spLocks noChangeShapeType="1"/>
            </p:cNvSpPr>
            <p:nvPr/>
          </p:nvSpPr>
          <p:spPr bwMode="auto">
            <a:xfrm>
              <a:off x="5788" y="10122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AutoShape 11"/>
            <p:cNvSpPr>
              <a:spLocks noChangeArrowheads="1"/>
            </p:cNvSpPr>
            <p:nvPr/>
          </p:nvSpPr>
          <p:spPr bwMode="auto">
            <a:xfrm>
              <a:off x="2400" y="11376"/>
              <a:ext cx="1827" cy="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/>
                <a:t>Оценка работ,</a:t>
              </a:r>
            </a:p>
            <a:p>
              <a:pPr algn="ctr"/>
              <a:r>
                <a:rPr lang="ru-RU" sz="2000"/>
                <a:t>выполненных студентами</a:t>
              </a:r>
            </a:p>
          </p:txBody>
        </p:sp>
        <p:sp>
          <p:nvSpPr>
            <p:cNvPr id="37898" name="AutoShape 12"/>
            <p:cNvSpPr>
              <a:spLocks noChangeArrowheads="1"/>
            </p:cNvSpPr>
            <p:nvPr/>
          </p:nvSpPr>
          <p:spPr bwMode="auto">
            <a:xfrm>
              <a:off x="4800" y="11376"/>
              <a:ext cx="1976" cy="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/>
                <a:t>Сопровождение УИРС, НИРС и проектных работ</a:t>
              </a:r>
            </a:p>
            <a:p>
              <a:pPr algn="ctr"/>
              <a:r>
                <a:rPr lang="ru-RU" sz="2000"/>
                <a:t>студентов</a:t>
              </a:r>
            </a:p>
          </p:txBody>
        </p:sp>
        <p:sp>
          <p:nvSpPr>
            <p:cNvPr id="37899" name="AutoShape 13"/>
            <p:cNvSpPr>
              <a:spLocks noChangeArrowheads="1"/>
            </p:cNvSpPr>
            <p:nvPr/>
          </p:nvSpPr>
          <p:spPr bwMode="auto">
            <a:xfrm>
              <a:off x="7200" y="11376"/>
              <a:ext cx="2117" cy="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/>
                <a:t>Сопровождение студента при реализации им образовательной программы.</a:t>
              </a:r>
            </a:p>
            <a:p>
              <a:endParaRPr lang="ru-RU" sz="2000"/>
            </a:p>
          </p:txBody>
        </p:sp>
        <p:sp>
          <p:nvSpPr>
            <p:cNvPr id="37900" name="Line 14"/>
            <p:cNvSpPr>
              <a:spLocks noChangeShapeType="1"/>
            </p:cNvSpPr>
            <p:nvPr/>
          </p:nvSpPr>
          <p:spPr bwMode="auto">
            <a:xfrm>
              <a:off x="3106" y="11097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1" name="Line 15"/>
            <p:cNvSpPr>
              <a:spLocks noChangeShapeType="1"/>
            </p:cNvSpPr>
            <p:nvPr/>
          </p:nvSpPr>
          <p:spPr bwMode="auto">
            <a:xfrm>
              <a:off x="5788" y="11097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2" name="Line 16"/>
            <p:cNvSpPr>
              <a:spLocks noChangeShapeType="1"/>
            </p:cNvSpPr>
            <p:nvPr/>
          </p:nvSpPr>
          <p:spPr bwMode="auto">
            <a:xfrm>
              <a:off x="8329" y="11097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3" name="Line 17"/>
            <p:cNvSpPr>
              <a:spLocks noChangeShapeType="1"/>
            </p:cNvSpPr>
            <p:nvPr/>
          </p:nvSpPr>
          <p:spPr bwMode="auto">
            <a:xfrm>
              <a:off x="7265" y="9897"/>
              <a:ext cx="1008" cy="5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4" name="Line 18"/>
            <p:cNvSpPr>
              <a:spLocks noChangeShapeType="1"/>
            </p:cNvSpPr>
            <p:nvPr/>
          </p:nvSpPr>
          <p:spPr bwMode="auto">
            <a:xfrm flipH="1">
              <a:off x="3190" y="9897"/>
              <a:ext cx="1206" cy="5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9524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СРСП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57752" y="1571612"/>
            <a:ext cx="4286248" cy="528638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Контроль преподавателя;</a:t>
            </a:r>
          </a:p>
          <a:p>
            <a:r>
              <a:rPr lang="ru-RU" b="1" dirty="0" smtClean="0"/>
              <a:t>самоконтроль;</a:t>
            </a:r>
          </a:p>
          <a:p>
            <a:r>
              <a:rPr lang="ru-RU" b="1" dirty="0" smtClean="0"/>
              <a:t>взаимоконтроль;</a:t>
            </a:r>
          </a:p>
          <a:p>
            <a:r>
              <a:rPr lang="ru-RU" b="1" dirty="0" smtClean="0"/>
              <a:t>внутренний самоконтроль.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571612"/>
            <a:ext cx="4857752" cy="5286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Высшая школа отличается от средней специализацией, методикой учебной работы, степенью самостоятельности обучаемых. </a:t>
            </a:r>
          </a:p>
          <a:p>
            <a:r>
              <a:rPr lang="ru-RU" b="1" dirty="0" smtClean="0"/>
              <a:t>Преподаватель лишь организует познавательную деятельность студентов. </a:t>
            </a:r>
          </a:p>
          <a:p>
            <a:r>
              <a:rPr lang="ru-RU" b="1" dirty="0" smtClean="0"/>
              <a:t>Студент сам осуществляет познание.</a:t>
            </a: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СРСП   НА  АУДИТОРНЫХ ЗАНЯТИЙ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1.      Подготовка студента к лекции</a:t>
            </a:r>
            <a:endParaRPr lang="ru-RU" sz="2400" dirty="0" smtClean="0"/>
          </a:p>
          <a:p>
            <a:r>
              <a:rPr lang="ru-RU" sz="2400" dirty="0" smtClean="0"/>
              <a:t>Преподаватель определяет объем материала, который должен быть освоен студентом к конкретной лекции.</a:t>
            </a:r>
          </a:p>
          <a:p>
            <a:endParaRPr lang="ru-RU" sz="2400" dirty="0" smtClean="0"/>
          </a:p>
          <a:p>
            <a:pPr lvl="0">
              <a:buNone/>
            </a:pPr>
            <a:r>
              <a:rPr lang="ru-RU" sz="2400" b="1" dirty="0" smtClean="0"/>
              <a:t>2.   Тестирование на лекции </a:t>
            </a:r>
            <a:r>
              <a:rPr lang="ru-RU" sz="2400" dirty="0" smtClean="0"/>
              <a:t>(первые 10-15 минут – входящий контроль, последние 10 минут – текущий, с опорой на текст лекции). </a:t>
            </a:r>
          </a:p>
          <a:p>
            <a:pPr>
              <a:buNone/>
            </a:pPr>
            <a:r>
              <a:rPr lang="ru-RU" sz="2400" b="1" dirty="0" smtClean="0"/>
              <a:t>3.    Письменный экспресс-опрос </a:t>
            </a:r>
            <a:r>
              <a:rPr lang="ru-RU" sz="2400" dirty="0" smtClean="0"/>
              <a:t>студентов по содержанию предыдущей лекции или семинарского занятия.</a:t>
            </a:r>
          </a:p>
          <a:p>
            <a:pPr>
              <a:buNone/>
            </a:pPr>
            <a:endParaRPr lang="ru-RU" sz="2400" dirty="0" smtClean="0"/>
          </a:p>
          <a:p>
            <a:pPr lvl="0">
              <a:buNone/>
            </a:pPr>
            <a:r>
              <a:rPr lang="ru-RU" sz="2400" b="1" dirty="0" smtClean="0"/>
              <a:t>4.     Построение структурно-логической схемы </a:t>
            </a:r>
            <a:r>
              <a:rPr lang="ru-RU" sz="2400" dirty="0" smtClean="0"/>
              <a:t>по ходу изложения содержания лекции в целом или отдельной ее части.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5900750" cy="928670"/>
          </a:xfrm>
        </p:spPr>
        <p:txBody>
          <a:bodyPr>
            <a:normAutofit fontScale="90000"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СРСП   НА  АУДИТОРНЫХ ЗАНЯТИЙ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5.       </a:t>
            </a:r>
            <a:r>
              <a:rPr lang="ru-RU" sz="2400" b="1" dirty="0" smtClean="0"/>
              <a:t>Разработка опорного конспекта к материалам лекции в течение последних 10-15 минут лекции.</a:t>
            </a:r>
            <a:endParaRPr lang="ru-RU" sz="2400" dirty="0" smtClean="0"/>
          </a:p>
          <a:p>
            <a:r>
              <a:rPr lang="ru-RU" sz="2400" dirty="0" smtClean="0"/>
              <a:t>Опорный конспект – это система опорных сигналов в виде краткого условного конспекта. Идея опоры – главная суть данного конспекта. Кроме подлежащих усвоению единиц информации и различных связей между ними, в опорный конспект вводятся знаки, напоминающие о примерах, опытах, привлекаемых для конкретизации абстрактного материала. Шрифт и цвет указывают иерархию целей по уровню значимости.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 lvl="0">
              <a:buNone/>
            </a:pPr>
            <a:r>
              <a:rPr lang="ru-RU" sz="2400" b="1" dirty="0" smtClean="0"/>
              <a:t>6.       </a:t>
            </a:r>
            <a:r>
              <a:rPr lang="ru-RU" sz="2400" b="1" dirty="0" err="1" smtClean="0"/>
              <a:t>Тезирование</a:t>
            </a:r>
            <a:r>
              <a:rPr lang="ru-RU" sz="2400" b="1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Тезис – краткое изложение какого-либо положения, идеи, а также одной из основных мыслей лекции, доклада, выступления.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5900750" cy="928670"/>
          </a:xfrm>
        </p:spPr>
        <p:txBody>
          <a:bodyPr>
            <a:normAutofit fontScale="90000"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СРСП   НА  АУДИТОРНЫХ ЗАНЯТИЙ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7.      Разработка плана (простого или сложного) лекции, доклада, выступления. </a:t>
            </a:r>
            <a:endParaRPr lang="ru-RU" sz="2400" dirty="0" smtClean="0"/>
          </a:p>
          <a:p>
            <a:r>
              <a:rPr lang="ru-RU" sz="2400" dirty="0" smtClean="0"/>
              <a:t>План – компактно отражает последовательность изложения материала, выделяя основные идеи (положения) излагаемого в лекции, докладе, выступлении.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b="1" dirty="0" smtClean="0"/>
              <a:t>8.       Подготовка вопросов лектору (выступающему).</a:t>
            </a:r>
            <a:endParaRPr lang="ru-RU" sz="2400" dirty="0" smtClean="0"/>
          </a:p>
          <a:p>
            <a:r>
              <a:rPr lang="ru-RU" sz="2400" dirty="0" smtClean="0"/>
              <a:t>1 вариант – тип вопросов и их количество определяется преподавателем.</a:t>
            </a:r>
          </a:p>
          <a:p>
            <a:r>
              <a:rPr lang="ru-RU" sz="2400" dirty="0" smtClean="0"/>
              <a:t>2 вариант – преподаватель определяет только тип вопросов.</a:t>
            </a:r>
          </a:p>
          <a:p>
            <a:r>
              <a:rPr lang="ru-RU" sz="2400" dirty="0" smtClean="0"/>
              <a:t>3 вариант – преподаватель определяет только количество вопросов.</a:t>
            </a:r>
          </a:p>
          <a:p>
            <a:r>
              <a:rPr lang="ru-RU" sz="2400" dirty="0" smtClean="0"/>
              <a:t>4 вариант – без рекомендаций относительно типа вопросов и их количества.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7. Подготовка вопросов лектору (выступающему) с использованием техники «Таблица «толстых» и «тонких» вопросов»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Может быть использована как до изучения темы, так и по завершению изучения. Можно начать работу с этим приемом, воспользовавшись ключевыми вопросительными словами.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? («толстые» вопросы)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? («тонкие» вопросы)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Дайте три объяснения, почему...?           Объясните, почему...?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Почему Вы думаете ...?                         Почему Вы считаете ...?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чем различие ...?                          Предположите, что будет, если... ?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Что, если ... ? и др.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Кто …?        Что …?             Когда …?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Может ..?            Будет ...?             Мог ли ... ?             Было ли …?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Согласны ли Вы… ?             Верно ли …? и др.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По ходу работы с таблицей в правую колонку записываются вопросы, требующие простого, односложного ответа. В левую – вопросы, требующие развернутого, аргументированного ответа.</a:t>
            </a:r>
          </a:p>
          <a:p>
            <a:pPr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457200" y="0"/>
            <a:ext cx="590075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СРСП   НА  АУДИТОРНЫХ ЗАНЯТИЙ</a:t>
            </a:r>
            <a:endParaRPr kumimoji="0" lang="ru-RU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4840303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8. Определение перед началом аудиторного занятия проблемного вопроса, ответ на который студенты должен дать (письменно или устно) в заключение занятия. 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9. Привлечение студентов к чтению фрагментов лекции (15-20 мин), проведению фрагментов семинарских занятий при предварительной подготовке его преподавателем.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457200" y="0"/>
            <a:ext cx="590075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СРСП   НА  АУДИТОРНЫХ ЗАНЯТИЙ</a:t>
            </a:r>
            <a:endParaRPr kumimoji="0" lang="ru-RU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815290" cy="50006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САМОСТОЯТЕЛЬНАЯ РАБОТА СТУДЕНТОВ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ПОД КОНТРОЛЕМ ПРЕПОДАВАТЕЛЯ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ФОРМЕ ПЛАНОВЫХ КОНСУЛЬТАЦИЙ,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ТВОРЧЕСКИХ КОНТАКТОВ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СРСП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1. Выделение вопросов для самостоятельного изучения.</a:t>
            </a:r>
            <a:endParaRPr lang="ru-RU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ru-RU" dirty="0" smtClean="0"/>
              <a:t>1 вариант – с указанием источников и литературы для подготовки; </a:t>
            </a:r>
          </a:p>
          <a:p>
            <a:pPr lvl="1">
              <a:buNone/>
            </a:pPr>
            <a:r>
              <a:rPr lang="ru-RU" dirty="0" smtClean="0"/>
              <a:t>2 вариант – с самостоятельным подбором студентом источников и литературы.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2. Различные виды конспектирования монографий, статей, первоисточников. </a:t>
            </a:r>
            <a:endParaRPr lang="ru-RU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ru-RU" dirty="0" smtClean="0"/>
              <a:t>1 вариант – конкретный источник определяет для студента преподаватель; </a:t>
            </a:r>
          </a:p>
          <a:p>
            <a:pPr lvl="1">
              <a:buNone/>
            </a:pPr>
            <a:r>
              <a:rPr lang="ru-RU" dirty="0" smtClean="0"/>
              <a:t>2 вариант – конкретный источник студент выбирает самостоятельно из предложенного преподавателем списка; </a:t>
            </a:r>
          </a:p>
          <a:p>
            <a:pPr lvl="1">
              <a:buNone/>
            </a:pPr>
            <a:r>
              <a:rPr lang="ru-RU" dirty="0" smtClean="0"/>
              <a:t>3 вариант – конкретный источник студент выбирает самостоятельно с учетом определенной темы.</a:t>
            </a:r>
          </a:p>
          <a:p>
            <a:pPr>
              <a:buNone/>
            </a:pPr>
            <a:r>
              <a:rPr lang="ru-RU" b="1" i="1" dirty="0" smtClean="0"/>
              <a:t>Конспект</a:t>
            </a:r>
            <a:r>
              <a:rPr lang="ru-RU" b="1" dirty="0" smtClean="0"/>
              <a:t> – краткая запись содержания чего-либо, выделение главных идей и положений работы</a:t>
            </a:r>
          </a:p>
          <a:p>
            <a:pPr>
              <a:buNone/>
            </a:pPr>
            <a:r>
              <a:rPr lang="ru-RU" u="sng" dirty="0" smtClean="0"/>
              <a:t>Компоненты содержания:</a:t>
            </a:r>
          </a:p>
          <a:p>
            <a:pPr lvl="0"/>
            <a:r>
              <a:rPr lang="ru-RU" i="1" dirty="0" smtClean="0"/>
              <a:t>в плановых конспектах</a:t>
            </a:r>
            <a:r>
              <a:rPr lang="ru-RU" dirty="0" smtClean="0"/>
              <a:t> – соответствие определенной части конспекта плану;</a:t>
            </a:r>
          </a:p>
          <a:p>
            <a:pPr lvl="0"/>
            <a:r>
              <a:rPr lang="ru-RU" i="1" dirty="0" smtClean="0"/>
              <a:t>в текстуальных конспектах</a:t>
            </a:r>
            <a:r>
              <a:rPr lang="ru-RU" dirty="0" smtClean="0"/>
              <a:t> – цитаты;</a:t>
            </a:r>
          </a:p>
          <a:p>
            <a:pPr lvl="0"/>
            <a:r>
              <a:rPr lang="ru-RU" i="1" dirty="0" smtClean="0"/>
              <a:t>в свободных конспектах</a:t>
            </a:r>
            <a:r>
              <a:rPr lang="ru-RU" dirty="0" smtClean="0"/>
              <a:t> – сочетание выписок, цитат, тезисов;</a:t>
            </a:r>
          </a:p>
          <a:p>
            <a:pPr lvl="0"/>
            <a:r>
              <a:rPr lang="ru-RU" i="1" dirty="0" smtClean="0"/>
              <a:t>в тематических конспектах</a:t>
            </a:r>
            <a:r>
              <a:rPr lang="ru-RU" dirty="0" smtClean="0"/>
              <a:t> – ответы на поставленные вопросы по нескольким источникам.</a:t>
            </a:r>
          </a:p>
          <a:p>
            <a:endParaRPr lang="ru-RU" dirty="0"/>
          </a:p>
        </p:txBody>
      </p:sp>
      <p:sp>
        <p:nvSpPr>
          <p:cNvPr id="190465" name="Rectangle 1"/>
          <p:cNvSpPr>
            <a:spLocks noChangeArrowheads="1"/>
          </p:cNvSpPr>
          <p:nvPr/>
        </p:nvSpPr>
        <p:spPr bwMode="auto">
          <a:xfrm>
            <a:off x="0" y="613596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Обращаем внимание, что отдельные формы и методы могут быть использованы для организации внеаудиторной самостоятельной работы студентов.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14974" t="23437" r="10156" b="16667"/>
          <a:stretch>
            <a:fillRect/>
          </a:stretch>
        </p:blipFill>
        <p:spPr bwMode="auto">
          <a:xfrm>
            <a:off x="357158" y="0"/>
            <a:ext cx="7643866" cy="458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l="18099" t="37847" r="12239" b="28299"/>
          <a:stretch>
            <a:fillRect/>
          </a:stretch>
        </p:blipFill>
        <p:spPr bwMode="auto">
          <a:xfrm>
            <a:off x="642910" y="4357694"/>
            <a:ext cx="7215238" cy="262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3. Решение задач и выполнение упражнений, заданий и т.п.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1 вариант </a:t>
            </a:r>
            <a:r>
              <a:rPr lang="ru-RU" dirty="0" smtClean="0"/>
              <a:t>– конкретные задачи (упражнения, задания) определяет для студента преподаватель; </a:t>
            </a:r>
          </a:p>
          <a:p>
            <a:r>
              <a:rPr lang="ru-RU" b="1" dirty="0" smtClean="0"/>
              <a:t>2 вариант </a:t>
            </a:r>
            <a:r>
              <a:rPr lang="ru-RU" dirty="0" smtClean="0"/>
              <a:t>– конкретные задачи (упражнения, задания) студент выбирает самостоятельно из предложенного преподавателем списка. 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4. Подбор иллюстративного материала (примеров) для фрагментов учебного текста.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1 вариант </a:t>
            </a:r>
            <a:r>
              <a:rPr lang="ru-RU" dirty="0" smtClean="0"/>
              <a:t>– фрагмент и характер иллюстрации (примера) определяет для студента преподаватель; </a:t>
            </a:r>
          </a:p>
          <a:p>
            <a:r>
              <a:rPr lang="ru-RU" b="1" dirty="0" smtClean="0"/>
              <a:t>2 вариант </a:t>
            </a:r>
            <a:r>
              <a:rPr lang="ru-RU" dirty="0" smtClean="0"/>
              <a:t>– фрагмент определяет для студента преподаватель, характер иллюстрации (примера) студент определяет самостоятельно; </a:t>
            </a:r>
          </a:p>
          <a:p>
            <a:r>
              <a:rPr lang="ru-RU" b="1" dirty="0" smtClean="0"/>
              <a:t>3 вариант </a:t>
            </a:r>
            <a:r>
              <a:rPr lang="ru-RU" dirty="0" smtClean="0"/>
              <a:t>– характер иллюстрации (примера) определяет для студента преподаватель, фрагмент учебного текста студент определяет самостоятельно;</a:t>
            </a:r>
          </a:p>
          <a:p>
            <a:r>
              <a:rPr lang="ru-RU" b="1" dirty="0" smtClean="0"/>
              <a:t>4 вариант </a:t>
            </a:r>
            <a:r>
              <a:rPr lang="ru-RU" dirty="0" smtClean="0"/>
              <a:t>– фрагмент и характер иллюстрации (примера) студент выбирает самостоятельно из предложенного преподавателем отрывка учебного текста.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858280" cy="6572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5. Аннотирование текста.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/>
              <a:t>1 вариант </a:t>
            </a:r>
            <a:r>
              <a:rPr lang="ru-RU" dirty="0" smtClean="0"/>
              <a:t>– конкретный источник определяет для студента преподаватель; </a:t>
            </a:r>
          </a:p>
          <a:p>
            <a:pPr>
              <a:buNone/>
            </a:pPr>
            <a:r>
              <a:rPr lang="ru-RU" b="1" dirty="0" smtClean="0"/>
              <a:t>2 вариант </a:t>
            </a:r>
            <a:r>
              <a:rPr lang="ru-RU" dirty="0" smtClean="0"/>
              <a:t>– конкретный источник студент выбирает самостоятельно из предложенного преподавателем списка; </a:t>
            </a:r>
          </a:p>
          <a:p>
            <a:pPr>
              <a:buNone/>
            </a:pPr>
            <a:r>
              <a:rPr lang="ru-RU" b="1" dirty="0" smtClean="0"/>
              <a:t>3 вариант </a:t>
            </a:r>
            <a:r>
              <a:rPr lang="ru-RU" dirty="0" smtClean="0"/>
              <a:t>– конкретный источник студент выбирает самостоятельно с учетом определенной темы.</a:t>
            </a:r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Аннотация</a:t>
            </a:r>
            <a:r>
              <a:rPr lang="ru-RU" b="1" dirty="0" smtClean="0">
                <a:solidFill>
                  <a:srgbClr val="002060"/>
                </a:solidFill>
              </a:rPr>
              <a:t> – краткая характеристика текста, книги, статьи, раскрывающая содержание. </a:t>
            </a:r>
          </a:p>
          <a:p>
            <a:pPr>
              <a:buNone/>
            </a:pPr>
            <a:r>
              <a:rPr lang="ru-RU" dirty="0" smtClean="0"/>
              <a:t>Фиксируются основные проблемы, затронутые в тексте, мнения, оценки, выводы автора.</a:t>
            </a:r>
          </a:p>
          <a:p>
            <a:pPr>
              <a:buNone/>
            </a:pPr>
            <a:r>
              <a:rPr lang="ru-RU" dirty="0" smtClean="0"/>
              <a:t>Компоненты содержания:</a:t>
            </a:r>
          </a:p>
          <a:p>
            <a:r>
              <a:rPr lang="ru-RU" dirty="0" smtClean="0"/>
              <a:t>основные проблемы, затронутые автором, его выводы и предложения;</a:t>
            </a:r>
          </a:p>
          <a:p>
            <a:r>
              <a:rPr lang="ru-RU" dirty="0" smtClean="0"/>
              <a:t>значимость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572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6. Подготовка отзывов.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/>
              <a:t>1 вариант </a:t>
            </a:r>
            <a:r>
              <a:rPr lang="ru-RU" dirty="0" smtClean="0"/>
              <a:t>– конкретный источник определяет для студента преподаватель; </a:t>
            </a:r>
          </a:p>
          <a:p>
            <a:pPr>
              <a:buNone/>
            </a:pPr>
            <a:r>
              <a:rPr lang="ru-RU" b="1" dirty="0" smtClean="0"/>
              <a:t>2 вариант </a:t>
            </a:r>
            <a:r>
              <a:rPr lang="ru-RU" dirty="0" smtClean="0"/>
              <a:t>– конкретный источник студент выбирает самостоятельно из предложенного преподавателем списка; </a:t>
            </a:r>
          </a:p>
          <a:p>
            <a:pPr>
              <a:buNone/>
            </a:pPr>
            <a:r>
              <a:rPr lang="ru-RU" b="1" dirty="0" smtClean="0"/>
              <a:t>3 вариант </a:t>
            </a:r>
            <a:r>
              <a:rPr lang="ru-RU" dirty="0" smtClean="0"/>
              <a:t>– конкретный источник студент выбирает самостоятельно с учетом определенной темы.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Отзыв</a:t>
            </a:r>
            <a:r>
              <a:rPr lang="ru-RU" b="1" dirty="0" smtClean="0">
                <a:solidFill>
                  <a:srgbClr val="002060"/>
                </a:solidFill>
              </a:rPr>
              <a:t> – критическое суждение, мнение, содержащее оценку чего-либо.</a:t>
            </a:r>
          </a:p>
          <a:p>
            <a:pPr>
              <a:buNone/>
            </a:pPr>
            <a:r>
              <a:rPr lang="ru-RU" b="1" i="1" dirty="0" smtClean="0"/>
              <a:t>Компоненты содержания:</a:t>
            </a:r>
          </a:p>
          <a:p>
            <a:r>
              <a:rPr lang="ru-RU" dirty="0" smtClean="0"/>
              <a:t>заключение о соответствии работы заявленной теме;</a:t>
            </a:r>
          </a:p>
          <a:p>
            <a:r>
              <a:rPr lang="ru-RU" dirty="0" smtClean="0"/>
              <a:t>оценка качества выполнения исследования;</a:t>
            </a:r>
          </a:p>
          <a:p>
            <a:r>
              <a:rPr lang="ru-RU" dirty="0" smtClean="0"/>
              <a:t>оценка полноты разработки поставленных вопросов, теоретической и практической значимости работы;</a:t>
            </a:r>
          </a:p>
          <a:p>
            <a:r>
              <a:rPr lang="ru-RU" dirty="0" smtClean="0"/>
              <a:t>заключение.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7. Рецензирование текстов, в том числе – рецензирование творческих работ однокурсников, например, рефератов, курсовых работ, эссе.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/>
              <a:t>1 вариант </a:t>
            </a:r>
            <a:r>
              <a:rPr lang="ru-RU" dirty="0" smtClean="0"/>
              <a:t>– конкретный источник определяет для студента преподаватель; </a:t>
            </a:r>
          </a:p>
          <a:p>
            <a:pPr>
              <a:buNone/>
            </a:pPr>
            <a:r>
              <a:rPr lang="ru-RU" b="1" dirty="0" smtClean="0"/>
              <a:t>2 вариант </a:t>
            </a:r>
            <a:r>
              <a:rPr lang="ru-RU" dirty="0" smtClean="0"/>
              <a:t>– конкретный источник студент выбирает самостоятельно из предложенного преподавателем списка; </a:t>
            </a:r>
          </a:p>
          <a:p>
            <a:pPr>
              <a:buNone/>
            </a:pPr>
            <a:r>
              <a:rPr lang="ru-RU" b="1" dirty="0" smtClean="0"/>
              <a:t>3 вариант </a:t>
            </a:r>
            <a:r>
              <a:rPr lang="ru-RU" dirty="0" smtClean="0"/>
              <a:t>– конкретный источник студент выбирает самостоятельно с учетом определенной темы.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Рецензия </a:t>
            </a:r>
            <a:r>
              <a:rPr lang="ru-RU" i="1" dirty="0" smtClean="0"/>
              <a:t>– </a:t>
            </a:r>
            <a:r>
              <a:rPr lang="ru-RU" dirty="0" smtClean="0"/>
              <a:t>критический отзыв о каком-нибудь сочинении, предполагающее краткое объективное воспроизведение взглядов автора и научно-обоснованное оценочное отношение к ведущим идеям рецензируемого источника.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i="1" dirty="0" smtClean="0"/>
              <a:t>8</a:t>
            </a:r>
            <a:r>
              <a:rPr lang="ru-RU" b="1" dirty="0" smtClean="0"/>
              <a:t>. Разработка презентации по конкретной теме или проблеме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9. Привлечение студентов к научно-исследовательской работе.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10. Разработка проектов индивидуально или в творческих группах.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11. Составление библиографического списка по конкретной теме, проблеме.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16832"/>
            <a:ext cx="8281292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4000" b="1" dirty="0" smtClean="0"/>
              <a:t>Нетрадиционные</a:t>
            </a:r>
            <a:br>
              <a:rPr lang="ru-RU" sz="4000" b="1" dirty="0" smtClean="0"/>
            </a:br>
            <a:r>
              <a:rPr lang="ru-RU" sz="4000" b="1" dirty="0" smtClean="0"/>
              <a:t>технологии и приемы организации </a:t>
            </a:r>
            <a:br>
              <a:rPr lang="ru-RU" sz="4000" b="1" dirty="0" smtClean="0"/>
            </a:br>
            <a:r>
              <a:rPr lang="ru-RU" sz="4000" b="1" dirty="0" smtClean="0"/>
              <a:t>самостоятельной работы</a:t>
            </a:r>
            <a:br>
              <a:rPr lang="ru-RU" sz="4000" b="1" dirty="0" smtClean="0"/>
            </a:br>
            <a:r>
              <a:rPr lang="ru-RU" sz="4000" b="1" dirty="0" smtClean="0"/>
              <a:t>студентов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226190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714202"/>
          </a:xfrm>
        </p:spPr>
        <p:txBody>
          <a:bodyPr lIns="92075" tIns="46038" rIns="92075" bIns="46038" anchor="b">
            <a:noAutofit/>
          </a:bodyPr>
          <a:lstStyle/>
          <a:p>
            <a:pPr eaLnBrk="1" hangingPunct="1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Организационные формы внеаудиторной учебно-познавательной деятельности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916832"/>
            <a:ext cx="7700963" cy="4271963"/>
          </a:xfrm>
        </p:spPr>
        <p:txBody>
          <a:bodyPr lIns="92075" tIns="46038" rIns="92075" bIns="46038"/>
          <a:lstStyle/>
          <a:p>
            <a:pPr eaLnBrk="1" hangingPunct="1"/>
            <a:r>
              <a:rPr lang="ru-RU" dirty="0" smtClean="0"/>
              <a:t>Профильная лаборатория</a:t>
            </a:r>
          </a:p>
          <a:p>
            <a:pPr eaLnBrk="1" hangingPunct="1"/>
            <a:r>
              <a:rPr lang="ru-RU" dirty="0" smtClean="0"/>
              <a:t>Образовательный туризм</a:t>
            </a:r>
          </a:p>
          <a:p>
            <a:pPr eaLnBrk="1" hangingPunct="1"/>
            <a:r>
              <a:rPr lang="ru-RU" dirty="0" smtClean="0"/>
              <a:t>Тематический клуб</a:t>
            </a:r>
          </a:p>
          <a:p>
            <a:pPr eaLnBrk="1" hangingPunct="1"/>
            <a:r>
              <a:rPr lang="ru-RU" dirty="0" smtClean="0"/>
              <a:t>Индивидуальный образовательный проект</a:t>
            </a:r>
          </a:p>
          <a:p>
            <a:pPr eaLnBrk="1" hangingPunct="1"/>
            <a:r>
              <a:rPr lang="ru-RU" dirty="0" smtClean="0"/>
              <a:t>Социальные проекты</a:t>
            </a:r>
          </a:p>
          <a:p>
            <a:pPr eaLnBrk="1" hangingPunct="1"/>
            <a:r>
              <a:rPr lang="ru-RU" dirty="0" smtClean="0"/>
              <a:t>И т.д.</a:t>
            </a:r>
          </a:p>
        </p:txBody>
      </p:sp>
    </p:spTree>
    <p:extLst>
      <p:ext uri="{BB962C8B-B14F-4D97-AF65-F5344CB8AC3E}">
        <p14:creationId xmlns="" xmlns:p14="http://schemas.microsoft.com/office/powerpoint/2010/main" val="41841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Freeform 3"/>
          <p:cNvSpPr>
            <a:spLocks noEditPoints="1"/>
          </p:cNvSpPr>
          <p:nvPr/>
        </p:nvSpPr>
        <p:spPr bwMode="gray">
          <a:xfrm flipH="1">
            <a:off x="5508625" y="2636838"/>
            <a:ext cx="3168650" cy="2895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3251" name="Group 4"/>
          <p:cNvGrpSpPr>
            <a:grpSpLocks/>
          </p:cNvGrpSpPr>
          <p:nvPr/>
        </p:nvGrpSpPr>
        <p:grpSpPr bwMode="auto">
          <a:xfrm>
            <a:off x="0" y="981075"/>
            <a:ext cx="6084888" cy="5688013"/>
            <a:chOff x="528" y="1084"/>
            <a:chExt cx="2590" cy="2468"/>
          </a:xfrm>
        </p:grpSpPr>
        <p:sp>
          <p:nvSpPr>
            <p:cNvPr id="223237" name="AutoShape 5"/>
            <p:cNvSpPr>
              <a:spLocks noChangeArrowheads="1"/>
            </p:cNvSpPr>
            <p:nvPr/>
          </p:nvSpPr>
          <p:spPr bwMode="gray">
            <a:xfrm rot="5432887">
              <a:off x="2183" y="1830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ru-RU">
                  <a:solidFill>
                    <a:srgbClr val="FFFFFF"/>
                  </a:solidFill>
                </a:rPr>
                <a:t>Разработать</a:t>
              </a:r>
            </a:p>
            <a:p>
              <a:pPr algn="ctr">
                <a:defRPr/>
              </a:pPr>
              <a:r>
                <a:rPr lang="ru-RU">
                  <a:solidFill>
                    <a:srgbClr val="FFFFFF"/>
                  </a:solidFill>
                </a:rPr>
                <a:t>анкету и </a:t>
              </a:r>
              <a:endParaRPr lang="en-US">
                <a:solidFill>
                  <a:srgbClr val="FFFFFF"/>
                </a:solidFill>
              </a:endParaRPr>
            </a:p>
            <a:p>
              <a:pPr algn="ctr">
                <a:defRPr/>
              </a:pPr>
              <a:r>
                <a:rPr lang="ru-RU">
                  <a:solidFill>
                    <a:srgbClr val="FFFFFF"/>
                  </a:solidFill>
                </a:rPr>
                <a:t>провести</a:t>
              </a:r>
            </a:p>
            <a:p>
              <a:pPr algn="ctr">
                <a:defRPr/>
              </a:pPr>
              <a:r>
                <a:rPr lang="ru-RU">
                  <a:solidFill>
                    <a:srgbClr val="FFFFFF"/>
                  </a:solidFill>
                </a:rPr>
                <a:t> анкетирование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3238" name="AutoShape 6"/>
            <p:cNvSpPr>
              <a:spLocks noChangeArrowheads="1"/>
            </p:cNvSpPr>
            <p:nvPr/>
          </p:nvSpPr>
          <p:spPr bwMode="gray">
            <a:xfrm rot="5432887">
              <a:off x="1735" y="111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Составить </a:t>
              </a:r>
            </a:p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библиографию,</a:t>
              </a:r>
            </a:p>
            <a:p>
              <a:pPr algn="ctr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Обзор </a:t>
              </a:r>
            </a:p>
            <a:p>
              <a:pPr algn="ctr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сайтов</a:t>
              </a:r>
              <a:endParaRPr lang="en-US" sz="2000" b="1" dirty="0">
                <a:solidFill>
                  <a:schemeClr val="bg1"/>
                </a:solidFill>
              </a:endParaRPr>
            </a:p>
            <a:p>
              <a:pPr algn="ctr" eaLnBrk="0" hangingPunct="0">
                <a:defRPr/>
              </a:pP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3239" name="AutoShape 7"/>
            <p:cNvSpPr>
              <a:spLocks noChangeArrowheads="1"/>
            </p:cNvSpPr>
            <p:nvPr/>
          </p:nvSpPr>
          <p:spPr bwMode="gray">
            <a:xfrm rot="5432887">
              <a:off x="1783" y="258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ru-RU" sz="2000" b="1">
                  <a:solidFill>
                    <a:srgbClr val="FFFFFF"/>
                  </a:solidFill>
                </a:rPr>
                <a:t>Обработать </a:t>
              </a:r>
            </a:p>
            <a:p>
              <a:pPr algn="ctr">
                <a:defRPr/>
              </a:pPr>
              <a:r>
                <a:rPr lang="ru-RU" sz="2000" b="1">
                  <a:solidFill>
                    <a:srgbClr val="FFFFFF"/>
                  </a:solidFill>
                </a:rPr>
                <a:t>результаты</a:t>
              </a:r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53257" name="AutoShape 8"/>
            <p:cNvSpPr>
              <a:spLocks noChangeArrowheads="1"/>
            </p:cNvSpPr>
            <p:nvPr/>
          </p:nvSpPr>
          <p:spPr bwMode="gray">
            <a:xfrm rot="5400000">
              <a:off x="1337" y="1858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solidFill>
              <a:srgbClr val="00FFFF">
                <a:alpha val="52940"/>
              </a:srgbClr>
            </a:solidFill>
            <a:ln w="9525">
              <a:miter lim="800000"/>
              <a:headEnd/>
              <a:tailEnd/>
            </a:ln>
            <a:scene3d>
              <a:camera prst="legacyObliqueTopLeft">
                <a:rot lat="21299996" lon="20999996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sz="2400" b="1">
                  <a:solidFill>
                    <a:srgbClr val="1D528D"/>
                  </a:solidFill>
                </a:rPr>
                <a:t>ЗАДАНИЕ</a:t>
              </a:r>
              <a:endParaRPr lang="en-US" sz="2400" b="1">
                <a:solidFill>
                  <a:srgbClr val="1D528D"/>
                </a:solidFill>
              </a:endParaRPr>
            </a:p>
          </p:txBody>
        </p:sp>
        <p:sp>
          <p:nvSpPr>
            <p:cNvPr id="223241" name="AutoShape 9"/>
            <p:cNvSpPr>
              <a:spLocks noChangeArrowheads="1"/>
            </p:cNvSpPr>
            <p:nvPr/>
          </p:nvSpPr>
          <p:spPr bwMode="gray">
            <a:xfrm rot="5432887">
              <a:off x="907" y="1150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Составить </a:t>
              </a:r>
            </a:p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словарь </a:t>
              </a:r>
            </a:p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основных </a:t>
              </a:r>
            </a:p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понятий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23242" name="AutoShape 10"/>
            <p:cNvSpPr>
              <a:spLocks noChangeArrowheads="1"/>
            </p:cNvSpPr>
            <p:nvPr/>
          </p:nvSpPr>
          <p:spPr bwMode="gray">
            <a:xfrm rot="5432887">
              <a:off x="939" y="2617"/>
              <a:ext cx="962" cy="907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ru-RU" sz="2000" b="1">
                  <a:solidFill>
                    <a:srgbClr val="FFFFFF"/>
                  </a:solidFill>
                </a:rPr>
                <a:t>Подготовить </a:t>
              </a:r>
            </a:p>
            <a:p>
              <a:pPr algn="ctr" eaLnBrk="0" hangingPunct="0">
                <a:defRPr/>
              </a:pPr>
              <a:r>
                <a:rPr lang="ru-RU" sz="2000" b="1">
                  <a:solidFill>
                    <a:srgbClr val="FFFFFF"/>
                  </a:solidFill>
                </a:rPr>
                <a:t>презентацию</a:t>
              </a:r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223243" name="AutoShape 11"/>
            <p:cNvSpPr>
              <a:spLocks noChangeArrowheads="1"/>
            </p:cNvSpPr>
            <p:nvPr/>
          </p:nvSpPr>
          <p:spPr bwMode="gray">
            <a:xfrm rot="5432887">
              <a:off x="501" y="1899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 eaLnBrk="0" hangingPunct="0">
                <a:defRPr/>
              </a:pPr>
              <a:r>
                <a:rPr lang="ru-RU" b="1">
                  <a:solidFill>
                    <a:srgbClr val="FFFFFF"/>
                  </a:solidFill>
                </a:rPr>
                <a:t>Выступить </a:t>
              </a:r>
            </a:p>
            <a:p>
              <a:pPr algn="ctr" eaLnBrk="0" hangingPunct="0">
                <a:defRPr/>
              </a:pPr>
              <a:r>
                <a:rPr lang="ru-RU" b="1">
                  <a:solidFill>
                    <a:srgbClr val="FFFFFF"/>
                  </a:solidFill>
                </a:rPr>
                <a:t>на конференции</a:t>
              </a:r>
              <a:endParaRPr lang="en-US" b="1">
                <a:solidFill>
                  <a:srgbClr val="FFFFFF"/>
                </a:solidFill>
              </a:endParaRPr>
            </a:p>
          </p:txBody>
        </p:sp>
      </p:grpSp>
      <p:sp>
        <p:nvSpPr>
          <p:cNvPr id="53252" name="Text Box 12"/>
          <p:cNvSpPr txBox="1">
            <a:spLocks noChangeArrowheads="1"/>
          </p:cNvSpPr>
          <p:nvPr/>
        </p:nvSpPr>
        <p:spPr bwMode="auto">
          <a:xfrm>
            <a:off x="5362575" y="2093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b="0"/>
          </a:p>
        </p:txBody>
      </p:sp>
      <p:sp>
        <p:nvSpPr>
          <p:cNvPr id="53253" name="Rectangle 13"/>
          <p:cNvSpPr>
            <a:spLocks noChangeArrowheads="1"/>
          </p:cNvSpPr>
          <p:nvPr/>
        </p:nvSpPr>
        <p:spPr bwMode="auto">
          <a:xfrm>
            <a:off x="5284730" y="2133600"/>
            <a:ext cx="36624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>
                <a:solidFill>
                  <a:schemeClr val="tx2"/>
                </a:solidFill>
              </a:rPr>
              <a:t>Комплексное задание</a:t>
            </a:r>
            <a:endParaRPr lang="en-US" sz="28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97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36838"/>
            <a:ext cx="7918450" cy="2447925"/>
          </a:xfrm>
        </p:spPr>
        <p:txBody>
          <a:bodyPr/>
          <a:lstStyle/>
          <a:p>
            <a:pPr eaLnBrk="1" hangingPunct="1"/>
            <a:r>
              <a:rPr lang="ru-RU" sz="3600" b="1" i="0" dirty="0" smtClean="0"/>
              <a:t>Вперед мы уже шли. </a:t>
            </a:r>
            <a:r>
              <a:rPr lang="en-US" sz="3600" b="1" i="0" dirty="0" smtClean="0"/>
              <a:t/>
            </a:r>
            <a:br>
              <a:rPr lang="en-US" sz="3600" b="1" i="0" dirty="0" smtClean="0"/>
            </a:br>
            <a:r>
              <a:rPr lang="ru-RU" sz="3600" b="1" i="0" dirty="0" smtClean="0"/>
              <a:t>Теперь давайте пойдем в сторону здравого смысла.</a:t>
            </a:r>
            <a:br>
              <a:rPr lang="ru-RU" sz="3600" b="1" i="0" dirty="0" smtClean="0"/>
            </a:br>
            <a:endParaRPr lang="ru-RU" sz="3600" b="1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2" y="5157788"/>
            <a:ext cx="6553075" cy="719484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b="1" i="1" dirty="0" smtClean="0">
                <a:solidFill>
                  <a:srgbClr val="C00000"/>
                </a:solidFill>
              </a:rPr>
              <a:t>Анатолий Рас</a:t>
            </a:r>
          </a:p>
        </p:txBody>
      </p:sp>
    </p:spTree>
    <p:extLst>
      <p:ext uri="{BB962C8B-B14F-4D97-AF65-F5344CB8AC3E}">
        <p14:creationId xmlns="" xmlns:p14="http://schemas.microsoft.com/office/powerpoint/2010/main" val="1639858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844675"/>
            <a:ext cx="8424167" cy="33131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ТРЕБОВАНИЯ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К МЕТОДИЧЕСКИМ РЕКОМЕНДАЦИЯМ ПО САМОСТОЯТЕЛЬНОЙ РАБОТЕ СТУДЕНТОВ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34940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Пути дальнейшего совершенствования </a:t>
            </a:r>
            <a:r>
              <a:rPr lang="en-US" b="1" dirty="0" smtClean="0">
                <a:solidFill>
                  <a:srgbClr val="7030A0"/>
                </a:solidFill>
              </a:rPr>
              <a:t>CPC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создание комплекса учебных и учебно-методических пособий для выполнения СРС; </a:t>
            </a:r>
          </a:p>
          <a:p>
            <a:r>
              <a:rPr lang="ru-RU" dirty="0" smtClean="0"/>
              <a:t>разработка системы интегрированных </a:t>
            </a:r>
            <a:r>
              <a:rPr lang="ru-RU" dirty="0" err="1" smtClean="0"/>
              <a:t>межкафедральных</a:t>
            </a:r>
            <a:r>
              <a:rPr lang="ru-RU" dirty="0" smtClean="0"/>
              <a:t> заданий; </a:t>
            </a:r>
          </a:p>
          <a:p>
            <a:r>
              <a:rPr lang="ru-RU" dirty="0" smtClean="0"/>
              <a:t>ориентация лекционных курсов на самостоятельную работу; </a:t>
            </a:r>
          </a:p>
          <a:p>
            <a:r>
              <a:rPr lang="ru-RU" dirty="0" smtClean="0"/>
              <a:t>коллегиальные отношения преподавателей и студентов; </a:t>
            </a:r>
          </a:p>
          <a:p>
            <a:r>
              <a:rPr lang="ru-RU" dirty="0" smtClean="0"/>
              <a:t>разработка заданий, предполагающих нестандартные решения; </a:t>
            </a:r>
          </a:p>
          <a:p>
            <a:r>
              <a:rPr lang="ru-RU" dirty="0" smtClean="0"/>
              <a:t>проведение форм лекционных занятий типа лекции-беседы, лекции-дискуссии, где докладчиками и содокладчиками выступают сами студенты, а преподаватель выполняет роль ведущего. </a:t>
            </a:r>
          </a:p>
          <a:p>
            <a:r>
              <a:rPr lang="ru-RU" dirty="0" smtClean="0"/>
              <a:t>Такие занятия предполагают предварительную самостоятельную проработку каждой конкретной темы выступающими студентами по учебным пособиям, консультации с преподавателем и использование дополнительной литературы.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1. Общие требования: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85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/>
              <a:t>Позволяют отразить профессионально - деятельностную значимость предлагаемых рекомендаций с точки зрения основных тенденций, целей и направлений совершенствования самостоятельной работы </a:t>
            </a:r>
          </a:p>
        </p:txBody>
      </p:sp>
    </p:spTree>
    <p:extLst>
      <p:ext uri="{BB962C8B-B14F-4D97-AF65-F5344CB8AC3E}">
        <p14:creationId xmlns="" xmlns:p14="http://schemas.microsoft.com/office/powerpoint/2010/main" val="28306765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1. Общие требования: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3638550"/>
          </a:xfrm>
        </p:spPr>
        <p:txBody>
          <a:bodyPr/>
          <a:lstStyle/>
          <a:p>
            <a:r>
              <a:rPr lang="ru-RU" b="1" i="1" dirty="0">
                <a:solidFill>
                  <a:srgbClr val="FFFFFF"/>
                </a:solidFill>
              </a:rPr>
              <a:t>Актуальность рекомендаций;</a:t>
            </a:r>
          </a:p>
          <a:p>
            <a:r>
              <a:rPr lang="ru-RU" b="1" i="1" dirty="0">
                <a:solidFill>
                  <a:srgbClr val="FFFFFF"/>
                </a:solidFill>
              </a:rPr>
              <a:t>Новизна (оригинальность) </a:t>
            </a:r>
            <a:r>
              <a:rPr lang="ru-RU" b="1" i="1" dirty="0" smtClean="0">
                <a:solidFill>
                  <a:srgbClr val="FFFFFF"/>
                </a:solidFill>
              </a:rPr>
              <a:t>идеи;</a:t>
            </a:r>
          </a:p>
          <a:p>
            <a:r>
              <a:rPr lang="ru-RU" b="1" i="1" dirty="0" smtClean="0"/>
              <a:t>Системность (для отдельного занятия или целого курса);</a:t>
            </a:r>
          </a:p>
          <a:p>
            <a:r>
              <a:rPr lang="ru-RU" b="1" i="1" dirty="0" smtClean="0"/>
              <a:t>Эффективность </a:t>
            </a:r>
            <a:r>
              <a:rPr lang="ru-RU" b="1" i="1" dirty="0"/>
              <a:t>реализации.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491727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2. Специальные требования: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85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/>
              <a:t>Позволяют отразить компетентность автора идеи и содержательность методических рекомендаций с точки зрения полноты, соответствия нормативным и понятийным требованиям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625503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2. Специальные требования: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marL="495300" indent="-495300">
              <a:buFont typeface="Wingdings" pitchFamily="2" charset="2"/>
              <a:buAutoNum type="arabicPeriod"/>
            </a:pPr>
            <a:r>
              <a:rPr lang="ru-RU" sz="2900" b="1" i="1"/>
              <a:t>Полнота структуры методических рекомендаций: </a:t>
            </a:r>
          </a:p>
          <a:p>
            <a:pPr marL="495300" indent="-495300"/>
            <a:r>
              <a:rPr lang="ru-RU" sz="2600"/>
              <a:t>предполагаемая аудитория (курс, факультет, дисциплина); </a:t>
            </a:r>
          </a:p>
          <a:p>
            <a:pPr marL="495300" indent="-495300"/>
            <a:r>
              <a:rPr lang="ru-RU" sz="2600"/>
              <a:t>цели самостоятельной работы; </a:t>
            </a:r>
          </a:p>
          <a:p>
            <a:pPr marL="495300" indent="-495300"/>
            <a:r>
              <a:rPr lang="ru-RU" sz="2600"/>
              <a:t>основные формы самостоятельной работы;</a:t>
            </a:r>
          </a:p>
          <a:p>
            <a:pPr marL="495300" indent="-495300"/>
            <a:r>
              <a:rPr lang="ru-RU" sz="2600"/>
              <a:t>средства, необходимые для выполнения самостоятельной работы (литература, дидактические материалы, видео- или аудиоматериалы и др.); </a:t>
            </a:r>
          </a:p>
        </p:txBody>
      </p:sp>
    </p:spTree>
    <p:extLst>
      <p:ext uri="{BB962C8B-B14F-4D97-AF65-F5344CB8AC3E}">
        <p14:creationId xmlns="" xmlns:p14="http://schemas.microsoft.com/office/powerpoint/2010/main" val="2777133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CCFF"/>
                </a:solidFill>
              </a:rPr>
              <a:t>2. Специальные требования: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300" b="1" i="1"/>
              <a:t>Полнота структуры методических рекомендаций: </a:t>
            </a:r>
          </a:p>
          <a:p>
            <a:pPr marL="495300" indent="-495300">
              <a:lnSpc>
                <a:spcPct val="90000"/>
              </a:lnSpc>
            </a:pPr>
            <a:r>
              <a:rPr lang="ru-RU"/>
              <a:t>психологические и педагогические приемы достижения цели; </a:t>
            </a:r>
          </a:p>
          <a:p>
            <a:pPr marL="495300" indent="-495300">
              <a:lnSpc>
                <a:spcPct val="90000"/>
              </a:lnSpc>
            </a:pPr>
            <a:r>
              <a:rPr lang="ru-RU"/>
              <a:t>описание планируемых результатов самостоятельной работы и критерии их оценивания; </a:t>
            </a:r>
          </a:p>
          <a:p>
            <a:pPr marL="495300" indent="-495300">
              <a:lnSpc>
                <a:spcPct val="90000"/>
              </a:lnSpc>
            </a:pPr>
            <a:r>
              <a:rPr lang="ru-RU"/>
              <a:t>задания и рекомендации по их выполнению.</a:t>
            </a:r>
          </a:p>
        </p:txBody>
      </p:sp>
    </p:spTree>
    <p:extLst>
      <p:ext uri="{BB962C8B-B14F-4D97-AF65-F5344CB8AC3E}">
        <p14:creationId xmlns="" xmlns:p14="http://schemas.microsoft.com/office/powerpoint/2010/main" val="3492527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2. Специальные требования:</a:t>
            </a:r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0" y="3068638"/>
            <a:ext cx="4572000" cy="26646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200" dirty="0">
                <a:latin typeface="Times New Roman" pitchFamily="18" charset="0"/>
              </a:rPr>
              <a:t>2) </a:t>
            </a:r>
            <a:r>
              <a:rPr lang="ru-RU" sz="3200" b="1" i="1" dirty="0">
                <a:latin typeface="Times New Roman" pitchFamily="18" charset="0"/>
              </a:rPr>
              <a:t>степень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200" b="1" i="1" dirty="0">
                <a:latin typeface="Times New Roman" pitchFamily="18" charset="0"/>
              </a:rPr>
              <a:t>проработанности</a:t>
            </a:r>
            <a:r>
              <a:rPr lang="ru-RU" sz="3200" b="1" dirty="0">
                <a:latin typeface="Times New Roman" pitchFamily="18" charset="0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200" b="1" dirty="0">
                <a:latin typeface="Times New Roman" pitchFamily="18" charset="0"/>
              </a:rPr>
              <a:t>структурных элементов; </a:t>
            </a:r>
          </a:p>
          <a:p>
            <a:pPr algn="ctr"/>
            <a:endParaRPr kumimoji="1" lang="ru-RU" sz="3200" dirty="0">
              <a:latin typeface="Times New Roman" pitchFamily="18" charset="0"/>
            </a:endParaRPr>
          </a:p>
        </p:txBody>
      </p:sp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4399380" y="1665387"/>
            <a:ext cx="4744620" cy="27355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200" b="1">
                <a:latin typeface="Times New Roman" pitchFamily="18" charset="0"/>
              </a:rPr>
              <a:t>3) </a:t>
            </a:r>
            <a:r>
              <a:rPr lang="ru-RU" sz="3200" b="1" i="1">
                <a:latin typeface="Times New Roman" pitchFamily="18" charset="0"/>
              </a:rPr>
              <a:t>согласованность</a:t>
            </a:r>
            <a:r>
              <a:rPr lang="ru-RU" sz="3200" b="1">
                <a:latin typeface="Times New Roman" pitchFamily="18" charset="0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200" b="1">
                <a:latin typeface="Times New Roman" pitchFamily="18" charset="0"/>
              </a:rPr>
              <a:t>структурных частей</a:t>
            </a:r>
          </a:p>
          <a:p>
            <a:pPr algn="ctr"/>
            <a:endParaRPr kumimoji="1" lang="ru-RU" sz="3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83227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3. Практические требования: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85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/>
              <a:t>Позволяют отразить степень обоснованности методических рекомендаций с точки зрения возможности их воплощения и жизнеспособности </a:t>
            </a:r>
          </a:p>
        </p:txBody>
      </p:sp>
    </p:spTree>
    <p:extLst>
      <p:ext uri="{BB962C8B-B14F-4D97-AF65-F5344CB8AC3E}">
        <p14:creationId xmlns="" xmlns:p14="http://schemas.microsoft.com/office/powerpoint/2010/main" val="22108090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3. Практические требования: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/>
              <a:t>реалистичность рекомендаций</a:t>
            </a:r>
            <a:r>
              <a:rPr lang="ru-RU"/>
              <a:t> (соответствие целей и задач реальной образовательной ситуации, уровень обеспеченности методических рекомендаций разного рода ресурсами)</a:t>
            </a:r>
            <a:r>
              <a:rPr lang="ru-RU" i="1"/>
              <a:t>;</a:t>
            </a:r>
            <a:r>
              <a:rPr lang="ru-RU"/>
              <a:t> </a:t>
            </a:r>
          </a:p>
          <a:p>
            <a:r>
              <a:rPr lang="ru-RU" i="1"/>
              <a:t>управляемость </a:t>
            </a:r>
            <a:r>
              <a:rPr lang="ru-RU"/>
              <a:t>(наличие плана и способов действий по реализации методических рекомендаций).</a:t>
            </a:r>
          </a:p>
        </p:txBody>
      </p:sp>
    </p:spTree>
    <p:extLst>
      <p:ext uri="{BB962C8B-B14F-4D97-AF65-F5344CB8AC3E}">
        <p14:creationId xmlns="" xmlns:p14="http://schemas.microsoft.com/office/powerpoint/2010/main" val="31342353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4632" cy="218767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/>
              <a:t>ТИПЫ СРС ДЛЯ СТУДЕНТОВ КАЗНМУ ПО </a:t>
            </a:r>
            <a:r>
              <a:rPr lang="ru-RU" b="1" dirty="0" smtClean="0"/>
              <a:t>КУРСАМ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53917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Четыре уровня самостоятельной продуктивной деятельности обучающихся, соответствующие их учебным возможностям: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257800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b="1" u="sng" dirty="0" smtClean="0"/>
              <a:t>Копирующие действия </a:t>
            </a:r>
            <a:r>
              <a:rPr lang="ru-RU" b="1" dirty="0" smtClean="0"/>
              <a:t>студентов  по заданному образцу.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u="sng" dirty="0" smtClean="0"/>
              <a:t>Репродуктивная деятельность </a:t>
            </a:r>
            <a:r>
              <a:rPr lang="ru-RU" b="1" dirty="0" smtClean="0"/>
              <a:t>по воспроизведению информации о различных свойствах изучаемого объекта, в основном не выходящая за пределы памяти.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u="sng" dirty="0" smtClean="0"/>
              <a:t>Продуктивная деятельность самостоятельного применения </a:t>
            </a:r>
            <a:r>
              <a:rPr lang="ru-RU" b="1" dirty="0" smtClean="0"/>
              <a:t>приобретенных знаний для решения задач, выходящих за пределы известного образца, требующая способности к индуктивным и дедуктивным методам.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u="sng" dirty="0" smtClean="0"/>
              <a:t>Самостоятельная деятельность по переносу знаний </a:t>
            </a:r>
            <a:r>
              <a:rPr lang="ru-RU" b="1" dirty="0" smtClean="0"/>
              <a:t>при решении задач в совершенно новых ситуациях, условиях по составлению новых программ принятия решений, выработка гипотетического аналогового мышления.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569076" cy="973138"/>
          </a:xfrm>
        </p:spPr>
        <p:txBody>
          <a:bodyPr/>
          <a:lstStyle/>
          <a:p>
            <a:r>
              <a:rPr lang="ru-RU" sz="5400" b="1">
                <a:solidFill>
                  <a:srgbClr val="C00000"/>
                </a:solidFill>
              </a:rPr>
              <a:t>Самостоятельность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755650" y="1773238"/>
            <a:ext cx="2808288" cy="3600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atin typeface="Comic Sans MS" pitchFamily="66" charset="0"/>
              </a:rPr>
              <a:t>Одно 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Comic Sans MS" pitchFamily="66" charset="0"/>
              </a:rPr>
              <a:t>из ведущих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Comic Sans MS" pitchFamily="66" charset="0"/>
              </a:rPr>
              <a:t> качеств 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Comic Sans MS" pitchFamily="66" charset="0"/>
              </a:rPr>
              <a:t>личности</a:t>
            </a:r>
          </a:p>
          <a:p>
            <a:pPr algn="ctr"/>
            <a:endParaRPr lang="ru-RU" dirty="0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787900" y="1773238"/>
            <a:ext cx="3024188" cy="35290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atin typeface="Comic Sans MS" pitchFamily="66" charset="0"/>
              </a:rPr>
              <a:t>Один 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Comic Sans MS" pitchFamily="66" charset="0"/>
              </a:rPr>
              <a:t>из ведущих 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Comic Sans MS" pitchFamily="66" charset="0"/>
              </a:rPr>
              <a:t>принципов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Comic Sans MS" pitchFamily="66" charset="0"/>
              </a:rPr>
              <a:t> обучения</a:t>
            </a:r>
          </a:p>
          <a:p>
            <a:pPr algn="ctr"/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171016" name="AutoShape 8"/>
          <p:cNvSpPr>
            <a:spLocks noChangeArrowheads="1"/>
          </p:cNvSpPr>
          <p:nvPr/>
        </p:nvSpPr>
        <p:spPr bwMode="auto">
          <a:xfrm>
            <a:off x="1835150" y="1125538"/>
            <a:ext cx="720725" cy="6477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71017" name="AutoShape 9"/>
          <p:cNvSpPr>
            <a:spLocks noChangeArrowheads="1"/>
          </p:cNvSpPr>
          <p:nvPr/>
        </p:nvSpPr>
        <p:spPr bwMode="auto">
          <a:xfrm>
            <a:off x="5724525" y="1125538"/>
            <a:ext cx="720725" cy="6477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9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Оценка самостоятельной работы осуществляется с учетом уровневой дифференциации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686800" cy="542121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Первый уровень </a:t>
            </a:r>
            <a:r>
              <a:rPr lang="ru-RU" dirty="0" smtClean="0"/>
              <a:t>– дословное и преобразующее воспроизводство информации (репродуктивные умения).</a:t>
            </a:r>
            <a:endParaRPr lang="ru-RU" sz="2000" dirty="0" smtClean="0"/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Второй уровень  </a:t>
            </a:r>
            <a:r>
              <a:rPr lang="ru-RU" dirty="0" smtClean="0"/>
              <a:t>- самостоятельная работу по образцу (логические умения).</a:t>
            </a:r>
            <a:endParaRPr lang="ru-RU" sz="2000" dirty="0" smtClean="0"/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Третий уровень </a:t>
            </a:r>
            <a:r>
              <a:rPr lang="ru-RU" dirty="0" smtClean="0"/>
              <a:t>– реконструктивно-самостоятельные работы (умения систематизации и анализа). </a:t>
            </a:r>
            <a:endParaRPr lang="ru-RU" sz="2000" dirty="0" smtClean="0"/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Четвертый уровень </a:t>
            </a:r>
            <a:r>
              <a:rPr lang="ru-RU" dirty="0" smtClean="0"/>
              <a:t>– эвристические самостоятельные работы (поисковые, частично исследовательские умения).</a:t>
            </a:r>
            <a:endParaRPr lang="ru-RU" sz="2000" dirty="0" smtClean="0"/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Пятый уровень </a:t>
            </a:r>
            <a:r>
              <a:rPr lang="ru-RU" dirty="0" smtClean="0"/>
              <a:t>– творческие (исследовательские) самостоятельные работы (саморазвитие, проектирование и преобразование своих действий).</a:t>
            </a:r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88578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70823972"/>
              </p:ext>
            </p:extLst>
          </p:nvPr>
        </p:nvGraphicFramePr>
        <p:xfrm>
          <a:off x="1" y="260648"/>
          <a:ext cx="9143999" cy="597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99"/>
                <a:gridCol w="4063441"/>
                <a:gridCol w="410895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 СРС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 контроля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курс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Выполнение контрольных заданий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Зарисовка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Составление схем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Решение задач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Поиск ответа на поставленные вопросы для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полготовки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семинарским/ лабораторным/практическим занятиям или для сдачи раздела тем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Создание глоссария по терминологии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Письменного выполнения задания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Правильности схем и рисков и умение студента их правильно объяснить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Опрос по вопросам подготовки к семинарским/лабораторным/практическим занятиям или при сдаче раздела темы путем устного контроля или тестирования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Проверка смыслового знания термина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курс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Написание реферата по литературным источникам на заданную тему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Составление учебных таблиц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Создание наглядных пособий для занятий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Создание глоссария терминологии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Публичная защита реферата путем изложения своего мнения о собранных литературных источниках по заданной теме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Проверка правильности составления учебных таблиц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Защита наглядного пособия путем изложения учебного материала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эти виды деятельности необходимо рецензировать у курирующего преподавателя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Проверка смыслового знания термина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548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134203"/>
              </p:ext>
            </p:extLst>
          </p:nvPr>
        </p:nvGraphicFramePr>
        <p:xfrm>
          <a:off x="0" y="116632"/>
          <a:ext cx="9036496" cy="651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82"/>
                <a:gridCol w="2942570"/>
                <a:gridCol w="4896544"/>
              </a:tblGrid>
              <a:tr h="48015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6036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курс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Написание реферата с собственноручным набором материала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Написание эссе на заданную тему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Поиск литературы для будущего научного проекта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Изучение нормативных документов, регламентирующих деятельность больниц, поликлиник, стационаров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Создание глоссария терминологии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Публичная защита реферата и грамотное изложение результатов, полученных во время обработки материала и умение отвечать на поставленные вопросы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Защита эссе, грамотное изложение своих мыслей по заданной теме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Умение анализировать литературные источники и определять тенденции научных изысканий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Сдача тестов или устных/письменных зачетов или экзаменов по знанию нормативных актов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Проверка смыслового знания термина    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76301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3833991"/>
              </p:ext>
            </p:extLst>
          </p:nvPr>
        </p:nvGraphicFramePr>
        <p:xfrm>
          <a:off x="0" y="188640"/>
          <a:ext cx="9036496" cy="6479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314"/>
                <a:gridCol w="3021638"/>
                <a:gridCol w="4896544"/>
              </a:tblGrid>
              <a:tr h="48608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5467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курс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Участие в научном проекте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Создание учебного фильма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Организация и подготовка доклада по заданной теме для круглого стола или конференции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Изучение нормативных документов, регламентирующих деятельность медицинских работников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Аналитическая записка о деятельности  подразделения практического здравоохранения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Отчет об участии в научном проекте и личный вклад студента.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личном вкладе студента в научный проект должен дать рецензию руководитель проекта или курирующий преподаватель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Публичная защита учебного фильма и грамотное изложение материала в нем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Публичная защита материала доклада на заседании круглого стола или конференции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должна рецензироваться у заведующего кафедрой или руководителя НИРС-УИРС.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Сдача тестов или устных/письменных зачетов или экзаменов по знанию нормативных актов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Защита аналитической записки студентом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Аналитическую записку необходимо рецензировать у главного врача подразделения практического здравоохранения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681578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5801639"/>
              </p:ext>
            </p:extLst>
          </p:nvPr>
        </p:nvGraphicFramePr>
        <p:xfrm>
          <a:off x="251520" y="188640"/>
          <a:ext cx="8686801" cy="635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054"/>
                <a:gridCol w="2085314"/>
                <a:gridCol w="5374433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курс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Участие в научном проекте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Введение планового или стандартизированного больного под руководством преподавателя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Отчет об участии в научном проекте и личный вклад студента.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личном вкладе студента в научный проект должен дать рецензию руководитель проекта или курирующий преподаватель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Мини клиническая конференция, на которой студенты представляли бы историю болезни, методы диагностики, результаты диагностики, путь постановки диагноза больного, методику в его лечении и тенденции к процессе выздоровления, а также анализ ошибок. Также студенты должны быть теоретически подготовлены для ответов на поставленные вопросы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курирующий преподаватель или практикующий врач должны дать рецензию на работу студента и его характеристику.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618478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Оценка за самостоятельную работу с указанием баллов  заносится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«Учебный журнал» </a:t>
            </a:r>
            <a:r>
              <a:rPr lang="ru-RU" dirty="0" smtClean="0"/>
              <a:t>(корректирующий, констатирующий итоговый уровень)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 отражается у студента в его «</a:t>
            </a:r>
            <a:r>
              <a:rPr lang="ru-RU" dirty="0" err="1" smtClean="0"/>
              <a:t>Портфолио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57759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686800" cy="5831034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endParaRPr lang="ru-RU" sz="1800" b="1" dirty="0" smtClean="0"/>
          </a:p>
          <a:p>
            <a:r>
              <a:rPr lang="ru-RU" b="1" dirty="0" smtClean="0"/>
              <a:t>Студент может самостоятельно контролировать полученные знания и навыки, пользуясь тестами и вопросами для самоконтроля и т.д.</a:t>
            </a:r>
            <a:endParaRPr lang="ru-RU" sz="2000" b="1" dirty="0" smtClean="0"/>
          </a:p>
          <a:p>
            <a:r>
              <a:rPr lang="ru-RU" b="1" dirty="0" smtClean="0"/>
              <a:t> Результаты самостоятельной работы студента должны контролироваться преподавателем. </a:t>
            </a:r>
          </a:p>
          <a:p>
            <a:r>
              <a:rPr lang="ru-RU" b="1" dirty="0" smtClean="0"/>
              <a:t>Эти результаты должны оцениваться и учитываться в ходе итоговой аттестации студента по изучаемой дисциплине.  </a:t>
            </a:r>
          </a:p>
          <a:p>
            <a:r>
              <a:rPr lang="ru-RU" b="1" dirty="0" smtClean="0"/>
              <a:t>Наиболее приемлемой формой оценки результатов работы студента по изучаемой дисциплине является бальная.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917727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8683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Основные формы самостоятельной учебной работы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750776" cy="557216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работа над конспектом лекции; </a:t>
            </a:r>
          </a:p>
          <a:p>
            <a:r>
              <a:rPr lang="ru-RU" b="1" dirty="0" smtClean="0"/>
              <a:t>подготовка к практическому занятию: производится, как правило, с использованием методических пособий; </a:t>
            </a:r>
          </a:p>
          <a:p>
            <a:r>
              <a:rPr lang="ru-RU" b="1" dirty="0" smtClean="0"/>
              <a:t>подготовка к семинарскому занятию производится по правилам выполнения задания практической работы, обычно по определенному вопросу и более или менее узкому кругу литературы;</a:t>
            </a:r>
          </a:p>
          <a:p>
            <a:r>
              <a:rPr lang="ru-RU" b="1" dirty="0" smtClean="0"/>
              <a:t>доработка конспекта лекции с применением учебника, методической литературы, дополнительной литературы: этот вид самостоятельной работы студентов особенно важен в том случае,  когда изучаемый предмет содержит много неоднозначно трактуемых вопросов, проблем;</a:t>
            </a:r>
          </a:p>
          <a:p>
            <a:r>
              <a:rPr lang="ru-RU" b="1" dirty="0" smtClean="0"/>
              <a:t>подбор, изучение, анализ и конспектирование рекомендованной литературы;</a:t>
            </a:r>
          </a:p>
          <a:p>
            <a:r>
              <a:rPr lang="ru-RU" b="1" dirty="0" smtClean="0"/>
              <a:t>консультации по сложным, не понятным вопросам лекции, семинаров, зачетов; </a:t>
            </a:r>
          </a:p>
          <a:p>
            <a:r>
              <a:rPr lang="ru-RU" b="1" dirty="0" smtClean="0"/>
              <a:t>подготовка к зачету: данная форма самостоятельной работы может быть весьма разнообразной по своей сути, т.к. сам зачет бывает различным;</a:t>
            </a:r>
          </a:p>
          <a:p>
            <a:r>
              <a:rPr lang="ru-RU" b="1" dirty="0" smtClean="0"/>
              <a:t>подготовка к экзамену: один из самых ответственных видов самостоятельной работы и в то же время возможность сэкономить большое кол-во времени в период сессии, если эту подготовку начинать заблаговременно;</a:t>
            </a:r>
          </a:p>
          <a:p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выполнение  междисциплинарного </a:t>
            </a:r>
            <a:r>
              <a:rPr lang="ru-RU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учебно</a:t>
            </a:r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исследовательского проекта;</a:t>
            </a:r>
          </a:p>
          <a:p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выполнение </a:t>
            </a:r>
            <a:r>
              <a:rPr lang="ru-RU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внутридисциплинарной</a:t>
            </a:r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объединяющей модули, самостоятельной работы.</a:t>
            </a:r>
          </a:p>
          <a:p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57966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68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Для успешного выполнения самостоятельной работы должны быть созданы определенные условия: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мотива</a:t>
            </a:r>
            <a:r>
              <a:rPr lang="kk-KZ" dirty="0" smtClean="0"/>
              <a:t>рованность</a:t>
            </a:r>
            <a:r>
              <a:rPr lang="ru-RU" dirty="0" smtClean="0"/>
              <a:t> задания; </a:t>
            </a:r>
          </a:p>
          <a:p>
            <a:pPr lvl="0"/>
            <a:r>
              <a:rPr lang="ru-RU" dirty="0" smtClean="0"/>
              <a:t>четкая постановка задач;  </a:t>
            </a:r>
          </a:p>
          <a:p>
            <a:pPr lvl="0"/>
            <a:r>
              <a:rPr lang="ru-RU" dirty="0" smtClean="0"/>
              <a:t>алгоритм, </a:t>
            </a:r>
          </a:p>
          <a:p>
            <a:pPr lvl="0"/>
            <a:r>
              <a:rPr lang="ru-RU" dirty="0" smtClean="0"/>
              <a:t>метод выполнения работы; </a:t>
            </a:r>
          </a:p>
          <a:p>
            <a:pPr lvl="0"/>
            <a:r>
              <a:rPr lang="ru-RU" dirty="0" smtClean="0"/>
              <a:t>четкое определение преподавателем форм отчетности, </a:t>
            </a:r>
          </a:p>
          <a:p>
            <a:pPr lvl="0"/>
            <a:r>
              <a:rPr lang="ru-RU" dirty="0" smtClean="0"/>
              <a:t>сроки выполнения; </a:t>
            </a:r>
          </a:p>
          <a:p>
            <a:pPr lvl="0"/>
            <a:r>
              <a:rPr lang="ru-RU" dirty="0" smtClean="0"/>
              <a:t>критерии оценки, </a:t>
            </a:r>
          </a:p>
          <a:p>
            <a:pPr lvl="0"/>
            <a:r>
              <a:rPr lang="ru-RU" dirty="0" smtClean="0"/>
              <a:t>отчетности и  виды и формы 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50301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Процесс организации СРС включает в себя следующие этапы: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Подготовительный</a:t>
            </a:r>
            <a:r>
              <a:rPr lang="ru-RU" dirty="0" smtClean="0"/>
              <a:t> (определение целей,  составление программы, подготовка методического обеспечения, оборудования);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Основной </a:t>
            </a:r>
            <a:r>
              <a:rPr lang="ru-RU" dirty="0" smtClean="0"/>
              <a:t>(реализация программы, использование приемов поиска информации, усвоения, переработки, применения, передачи знаний, фиксирование результатов, самоорганизация процесса работы);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Заключительный</a:t>
            </a:r>
            <a:r>
              <a:rPr lang="ru-RU" dirty="0" smtClean="0"/>
              <a:t> (оценка значимости и анализ результатов, их систематизация, оценка эффективности программы и приемов работы, выводы о направлениях оптимизации труда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144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4831" y="205582"/>
            <a:ext cx="8034337" cy="3313112"/>
          </a:xfr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b="1" i="0" dirty="0" smtClean="0">
                <a:solidFill>
                  <a:srgbClr val="FF0000"/>
                </a:solidFill>
              </a:rPr>
              <a:t/>
            </a:r>
            <a:br>
              <a:rPr lang="ru-RU" b="1" i="0" dirty="0" smtClean="0">
                <a:solidFill>
                  <a:srgbClr val="FF0000"/>
                </a:solidFill>
              </a:rPr>
            </a:br>
            <a:r>
              <a:rPr lang="ru-RU" b="1" i="0" dirty="0" smtClean="0">
                <a:solidFill>
                  <a:srgbClr val="FF0000"/>
                </a:solidFill>
                <a:latin typeface="Book Antiqua" pitchFamily="18" charset="0"/>
              </a:rPr>
              <a:t>Деятельность ППС </a:t>
            </a:r>
            <a:br>
              <a:rPr lang="ru-RU" b="1" i="0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b="1" i="0" dirty="0" smtClean="0">
                <a:solidFill>
                  <a:srgbClr val="FF0000"/>
                </a:solidFill>
                <a:latin typeface="Book Antiqua" pitchFamily="18" charset="0"/>
              </a:rPr>
              <a:t>при организации самостоятельной работы обучающегося</a:t>
            </a:r>
            <a:endParaRPr lang="en-US" b="1" i="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34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Организация СРО с использованием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дистанционной формы </a:t>
            </a:r>
            <a:r>
              <a:rPr lang="ru-RU" dirty="0" smtClean="0"/>
              <a:t>обучения осуществляется на основании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«Правила организации обучения  по  дистанционной форме в  организациях   образования, дающих высшее профессиональное, дополнительное профессиональное образование Республики Казахстан»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утвержденные приказом и.о. министра образования № 404 от 19 июля 2006г.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45553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Условия применения дистанционного обучения для организации СРО в образовательном процессе: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материально-технических условий для реализации информационно-коммуникационных и дистанционных  технологий  обучения;</a:t>
            </a:r>
          </a:p>
          <a:p>
            <a:pPr lvl="0"/>
            <a:r>
              <a:rPr lang="ru-RU" dirty="0" err="1" smtClean="0"/>
              <a:t>контента</a:t>
            </a:r>
            <a:r>
              <a:rPr lang="ru-RU" dirty="0" smtClean="0"/>
              <a:t> (содержания) образовательных программ по специальностям на электронных носителях;</a:t>
            </a:r>
          </a:p>
          <a:p>
            <a:pPr lvl="0"/>
            <a:r>
              <a:rPr lang="ru-RU" dirty="0" smtClean="0"/>
              <a:t>кадрового состава, подготовленного к виртуальному взаимодействию субъектов образовательного процесса. </a:t>
            </a:r>
          </a:p>
        </p:txBody>
      </p:sp>
    </p:spTree>
    <p:extLst>
      <p:ext uri="{BB962C8B-B14F-4D97-AF65-F5344CB8AC3E}">
        <p14:creationId xmlns="" xmlns:p14="http://schemas.microsoft.com/office/powerpoint/2010/main" val="7541757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Основные технологи используемы в образовательном процессе медицинского вуза: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329642" cy="4187960"/>
          </a:xfrm>
        </p:spPr>
        <p:txBody>
          <a:bodyPr/>
          <a:lstStyle/>
          <a:p>
            <a:r>
              <a:rPr lang="ru-RU" dirty="0" smtClean="0"/>
              <a:t> дистанционное обучение на основе  </a:t>
            </a:r>
            <a:r>
              <a:rPr lang="ru-RU" dirty="0" err="1" smtClean="0"/>
              <a:t>кейс-технологий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дистанционное обучение на основе </a:t>
            </a:r>
            <a:r>
              <a:rPr lang="ru-RU" dirty="0" err="1" smtClean="0"/>
              <a:t>ТВ-технологий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25687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Субъектами  формы   дистанционного  обучения   являются обучающиеся и работники КазНМУ им.С.Д. </a:t>
            </a:r>
            <a:r>
              <a:rPr lang="ru-RU" dirty="0" err="1" smtClean="0"/>
              <a:t>Асфендиярова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5362" name="Picture 2" descr="C:\Users\Avrora\Desktop\СРС на Августовские чтения авг 2012\men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91507"/>
            <a:ext cx="4535611" cy="25903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934771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Необходимым условием организации учебного процесса при дистанционной форме обучения является наличие в </a:t>
            </a:r>
            <a:r>
              <a:rPr lang="ru-RU" sz="2400" b="1" dirty="0" err="1" smtClean="0">
                <a:solidFill>
                  <a:srgbClr val="C00000"/>
                </a:solidFill>
              </a:rPr>
              <a:t>КазНМУ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8715404" cy="514353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 smtClean="0"/>
              <a:t>образовательного  </a:t>
            </a:r>
            <a:r>
              <a:rPr lang="ru-RU" b="1" dirty="0" err="1" smtClean="0"/>
              <a:t>Интернет-портала</a:t>
            </a:r>
            <a:r>
              <a:rPr lang="ru-RU" b="1" dirty="0" smtClean="0"/>
              <a:t> со страницами, содержащими учебно-методическую и учебно-административную информацию для обучающихся;</a:t>
            </a:r>
          </a:p>
          <a:p>
            <a:pPr lvl="0"/>
            <a:r>
              <a:rPr lang="ru-RU" b="1" dirty="0" smtClean="0"/>
              <a:t>оборудования, имеющего выход в телекоммуникационную сеть (Интернет, спутниковое телевидение);</a:t>
            </a:r>
          </a:p>
          <a:p>
            <a:pPr lvl="0"/>
            <a:r>
              <a:rPr lang="ru-RU" b="1" dirty="0" smtClean="0"/>
              <a:t>различных терминалов: </a:t>
            </a:r>
            <a:r>
              <a:rPr lang="ru-RU" b="1" dirty="0" err="1" smtClean="0"/>
              <a:t>мультимедийных</a:t>
            </a:r>
            <a:r>
              <a:rPr lang="ru-RU" b="1" dirty="0" smtClean="0"/>
              <a:t> классов, электронных читальных залов;</a:t>
            </a:r>
          </a:p>
          <a:p>
            <a:pPr lvl="0"/>
            <a:r>
              <a:rPr lang="ru-RU" b="1" dirty="0" smtClean="0"/>
              <a:t>учебного </a:t>
            </a:r>
            <a:r>
              <a:rPr lang="ru-RU" b="1" dirty="0" err="1" smtClean="0"/>
              <a:t>контента</a:t>
            </a:r>
            <a:r>
              <a:rPr lang="ru-RU" b="1" dirty="0" smtClean="0"/>
              <a:t>  (собственного и/или приобретенного) на </a:t>
            </a:r>
            <a:r>
              <a:rPr lang="en-US" b="1" dirty="0" smtClean="0"/>
              <a:t>CD</a:t>
            </a:r>
            <a:r>
              <a:rPr lang="ru-RU" b="1" dirty="0" smtClean="0"/>
              <a:t>, </a:t>
            </a:r>
            <a:r>
              <a:rPr lang="en-US" b="1" dirty="0" smtClean="0"/>
              <a:t>DVD</a:t>
            </a:r>
            <a:r>
              <a:rPr lang="ru-RU" b="1" dirty="0" smtClean="0"/>
              <a:t> дисках;</a:t>
            </a:r>
          </a:p>
          <a:p>
            <a:pPr lvl="0"/>
            <a:r>
              <a:rPr lang="ru-RU" b="1" dirty="0" smtClean="0"/>
              <a:t>сетевого учебного мультимедиа </a:t>
            </a:r>
            <a:r>
              <a:rPr lang="ru-RU" b="1" dirty="0" err="1" smtClean="0"/>
              <a:t>контента</a:t>
            </a:r>
            <a:r>
              <a:rPr lang="ru-RU" b="1" dirty="0" smtClean="0"/>
              <a:t> (собственного и/или приобретенного);</a:t>
            </a:r>
          </a:p>
          <a:p>
            <a:pPr lvl="0"/>
            <a:r>
              <a:rPr lang="ru-RU" b="1" dirty="0" smtClean="0"/>
              <a:t>тестирующих комплексов;</a:t>
            </a:r>
          </a:p>
          <a:p>
            <a:pPr lvl="0"/>
            <a:r>
              <a:rPr lang="ru-RU" b="1" dirty="0" smtClean="0"/>
              <a:t>профессорско-преподавательского, учебно-вспомогательного и технического персонала, прошедшего соответствующую подготовку;</a:t>
            </a:r>
          </a:p>
          <a:p>
            <a:pPr lvl="0"/>
            <a:r>
              <a:rPr lang="ru-RU" b="1" dirty="0" smtClean="0"/>
              <a:t>мультимедиа лабораторий для создания собственного </a:t>
            </a:r>
            <a:r>
              <a:rPr lang="ru-RU" b="1" dirty="0" err="1" smtClean="0"/>
              <a:t>контента</a:t>
            </a:r>
            <a:r>
              <a:rPr lang="ru-RU" b="1" dirty="0" smtClean="0"/>
              <a:t> (локального и сетевого);</a:t>
            </a:r>
          </a:p>
          <a:p>
            <a:pPr lvl="0" hangingPunct="0"/>
            <a:r>
              <a:rPr lang="ru-RU" b="1" dirty="0" smtClean="0"/>
              <a:t>сетевых тестирующих комплексов;</a:t>
            </a:r>
          </a:p>
          <a:p>
            <a:pPr lvl="0"/>
            <a:r>
              <a:rPr lang="ru-RU" b="1" dirty="0" smtClean="0"/>
              <a:t>сетевых систем управления обучением (</a:t>
            </a:r>
            <a:r>
              <a:rPr lang="en-US" b="1" dirty="0" smtClean="0"/>
              <a:t>Learning Management Systems</a:t>
            </a:r>
            <a:r>
              <a:rPr lang="ru-RU" b="1" dirty="0" smtClean="0"/>
              <a:t> - </a:t>
            </a:r>
            <a:r>
              <a:rPr lang="en-US" b="1" dirty="0" smtClean="0"/>
              <a:t>LMS</a:t>
            </a:r>
            <a:r>
              <a:rPr lang="ru-RU" b="1" dirty="0" smtClean="0"/>
              <a:t>); </a:t>
            </a:r>
          </a:p>
          <a:p>
            <a:pPr lvl="0"/>
            <a:r>
              <a:rPr lang="ru-RU" b="1" dirty="0" smtClean="0"/>
              <a:t>систем управления учебным </a:t>
            </a:r>
            <a:r>
              <a:rPr lang="ru-RU" b="1" dirty="0" err="1" smtClean="0"/>
              <a:t>контентом</a:t>
            </a:r>
            <a:r>
              <a:rPr lang="en-US" b="1" dirty="0" smtClean="0"/>
              <a:t> (Learning Content  Management Systems - LCMS).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441041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7970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Система консультаций при реализации СРО с применением технологий дистанционного обучения может предусматривать консультации в нескольких видах: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988840"/>
            <a:ext cx="8784976" cy="448511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очные индивидуальные (в отдельных случаях по инициативе обучающего);</a:t>
            </a:r>
          </a:p>
          <a:p>
            <a:pPr lvl="0"/>
            <a:r>
              <a:rPr lang="ru-RU" dirty="0" smtClean="0"/>
              <a:t>дистанционные индивидуальные (рецензии на контрольные и аттестационные работы, по телефону, через </a:t>
            </a: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mail</a:t>
            </a:r>
            <a:r>
              <a:rPr lang="ru-RU" dirty="0" smtClean="0"/>
              <a:t>, чат, форум);</a:t>
            </a:r>
          </a:p>
          <a:p>
            <a:pPr lvl="0"/>
            <a:r>
              <a:rPr lang="ru-RU" dirty="0" smtClean="0"/>
              <a:t>дистанционные групповые (через чат, рубрику </a:t>
            </a:r>
            <a:r>
              <a:rPr lang="en-US" dirty="0" smtClean="0"/>
              <a:t>FAQ</a:t>
            </a:r>
            <a:r>
              <a:rPr lang="ru-RU" dirty="0" smtClean="0"/>
              <a:t> - часто задаваемых вопросов на Web-сайте, в виде телеконференций).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92929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846640" cy="218767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/>
              <a:t>ХАРАКТЕРИСТИКА НЕКОТОРЫХ ВИДОВ СРС И ТРЕБОВАНИЯ К </a:t>
            </a:r>
            <a:r>
              <a:rPr lang="ru-RU" b="1" dirty="0" smtClean="0"/>
              <a:t>НИМ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99987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Реферат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145435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это </a:t>
            </a:r>
            <a:r>
              <a:rPr lang="ru-RU" sz="1600" b="1" dirty="0"/>
              <a:t>письменная аналитическая работа по одному из актуальных вопросов теории или практики государственного строительства, организации государственной службы, новой государственной кадровой политики, экономической стратегии и тактики, функционирования институтов власти и управления, политики государства в определенных сферах жизни общества и т. п. </a:t>
            </a:r>
          </a:p>
          <a:p>
            <a:r>
              <a:rPr lang="ru-RU" sz="1600" b="1" dirty="0"/>
              <a:t> В содержании реферата теоретический материал должен составлять 30 %, практический материал, имеющий прикладной характер (на основе местного опыта, отражающего специфику региона или отрасли) – 70 %. </a:t>
            </a:r>
          </a:p>
          <a:p>
            <a:r>
              <a:rPr lang="ru-RU" sz="1600" b="1" dirty="0"/>
              <a:t>Реферат в переводе с латинского означает «пусть он доложит». Поэтому, по сути, это обобщенная запись идей (концепций, точек зрения ученых, а также общественных деятелей) на основе самостоятельного анализа различных или рекомендованных источников и предложение авторских (оригинальных) выводов. </a:t>
            </a:r>
          </a:p>
          <a:p>
            <a:r>
              <a:rPr lang="ru-RU" sz="1600" b="1" dirty="0"/>
              <a:t> Чтобы изложить свое собственное мнение по определенной проблеме, требуется: во-первых, хорошо знать материал, а во-вторых, быть готовым умело передать его содержание в письменной форме, сделать логичные выводы. </a:t>
            </a:r>
          </a:p>
          <a:p>
            <a:r>
              <a:rPr lang="ru-RU" sz="1600" b="1" dirty="0"/>
              <a:t> В реферате должны присутствовать характерные поисковые признаки: раскрытие содержания основных концепций, цитирование мнений некоторых специалистов по данной проблеме. При написании текста реферата документированные фрагменты сопровождаются комментариями. </a:t>
            </a:r>
          </a:p>
          <a:p>
            <a:r>
              <a:rPr lang="ru-RU" sz="1600" b="1" dirty="0"/>
              <a:t> Реферат носит исследовательский характер и содержит результаты творческого поиска автора. В заключении подводятся главные итоги авторского исследования в соответствии с выдвинутой целью и задачами реферата, делаются обобщенные выводы или даются практические рекомендации по разрешению исследуемой проблемы в рамках государства, региона, отрасли или сферы управления. 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="" xmlns:p14="http://schemas.microsoft.com/office/powerpoint/2010/main" val="19471618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Эссе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835772" cy="561662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от </a:t>
            </a:r>
            <a:r>
              <a:rPr lang="ru-RU" b="1" dirty="0"/>
              <a:t>французского "</a:t>
            </a:r>
            <a:r>
              <a:rPr lang="ru-RU" b="1" dirty="0" err="1"/>
              <a:t>essai</a:t>
            </a:r>
            <a:r>
              <a:rPr lang="ru-RU" b="1" dirty="0"/>
              <a:t>", англ. "</a:t>
            </a:r>
            <a:r>
              <a:rPr lang="ru-RU" b="1" dirty="0" err="1"/>
              <a:t>essay</a:t>
            </a:r>
            <a:r>
              <a:rPr lang="ru-RU" b="1" dirty="0"/>
              <a:t>", "</a:t>
            </a:r>
            <a:r>
              <a:rPr lang="ru-RU" b="1" dirty="0" err="1"/>
              <a:t>assay</a:t>
            </a:r>
            <a:r>
              <a:rPr lang="ru-RU" b="1" dirty="0"/>
              <a:t>" - попытка, проба, очерк; от латинского "</a:t>
            </a:r>
            <a:r>
              <a:rPr lang="ru-RU" b="1" dirty="0" err="1"/>
              <a:t>exagium</a:t>
            </a:r>
            <a:r>
              <a:rPr lang="ru-RU" b="1" dirty="0"/>
              <a:t>" – взвешивание. </a:t>
            </a:r>
            <a:endParaRPr lang="ru-RU" b="1" dirty="0" smtClean="0"/>
          </a:p>
          <a:p>
            <a:r>
              <a:rPr lang="ru-RU" b="1" dirty="0" smtClean="0"/>
              <a:t>Это </a:t>
            </a:r>
            <a:r>
              <a:rPr lang="ru-RU" b="1" dirty="0"/>
              <a:t>рассуждение небольшого объема, свободная трактовка какой-либо проблемы, аргументированный интеллектуальный поиск. </a:t>
            </a:r>
            <a:endParaRPr lang="ru-RU" b="1" dirty="0" smtClean="0"/>
          </a:p>
          <a:p>
            <a:r>
              <a:rPr lang="ru-RU" b="1" dirty="0" smtClean="0"/>
              <a:t>Эссе </a:t>
            </a:r>
            <a:r>
              <a:rPr lang="ru-RU" b="1" dirty="0"/>
              <a:t>выражает индивидуальные впечатления и соображения по конкретному поводу или вопросу и заведомо не претендует на определяющую или исчерпывающую трактовку предмета. </a:t>
            </a:r>
            <a:endParaRPr lang="ru-RU" b="1" dirty="0" smtClean="0"/>
          </a:p>
          <a:p>
            <a:r>
              <a:rPr lang="ru-RU" b="1" dirty="0" smtClean="0"/>
              <a:t>Как </a:t>
            </a:r>
            <a:r>
              <a:rPr lang="ru-RU" b="1" dirty="0"/>
              <a:t>правило, эссе предполагает новое, субъективно окрашенное слово о чем-либо и может иметь философский, историко-биографический, публицистический, литературно-критический, научно-популярный, беллетристический характер. </a:t>
            </a:r>
          </a:p>
          <a:p>
            <a:pPr marL="0" indent="0">
              <a:buNone/>
            </a:pP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3023536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5721499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Эссе – это самостоятельная письменная работа на предложенную тему. </a:t>
            </a:r>
            <a:endParaRPr lang="ru-RU" dirty="0" smtClean="0"/>
          </a:p>
          <a:p>
            <a:r>
              <a:rPr lang="ru-RU" u="sng" dirty="0" smtClean="0">
                <a:solidFill>
                  <a:srgbClr val="C00000"/>
                </a:solidFill>
              </a:rPr>
              <a:t>Цель </a:t>
            </a:r>
            <a:r>
              <a:rPr lang="ru-RU" u="sng" dirty="0">
                <a:solidFill>
                  <a:srgbClr val="C00000"/>
                </a:solidFill>
              </a:rPr>
              <a:t>эссе </a:t>
            </a:r>
            <a:r>
              <a:rPr lang="ru-RU" dirty="0"/>
              <a:t>состоит в развитии навыков самостоятельного творческого мышления и письменного изложения собственных мыслей. </a:t>
            </a:r>
            <a:endParaRPr lang="ru-RU" dirty="0" smtClean="0"/>
          </a:p>
          <a:p>
            <a:r>
              <a:rPr lang="ru-RU" dirty="0" smtClean="0"/>
              <a:t>Написание </a:t>
            </a:r>
            <a:r>
              <a:rPr lang="ru-RU" dirty="0"/>
              <a:t>эссе позволяет автору научиться четко и грамотно формулировать мысли, структурировать информацию, использовать основные категории анализа, выделять причинно-следственные связи, иллюстрировать понятия соответствующими примерами, аргументировать свои выводы; овладеть научным стилем речи.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712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Деканат факультета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91264" cy="511286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4000" b="1" dirty="0" smtClean="0"/>
              <a:t>определяет правильность установленных кафедрой требований и условий выполнения заданий; 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dirty="0" smtClean="0"/>
              <a:t>контролирует деятельность кафедр факультета по организации самостоятельной   работы студентов.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7783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424936" cy="579350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Эссе </a:t>
            </a:r>
            <a:r>
              <a:rPr lang="ru-RU" b="1" dirty="0"/>
              <a:t>должно содержать: четкое изложение сути поставленной проблемы, включать самостоятельно проведенный анализ этой проблемы с использованием концепций и аналитического инструментария, выводы, обобщающие авторскую позицию по поставленной проблеме.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зависимости от специфики различных тематик формы эссе могут значительно дифференцироваться.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некоторых случаях это может быть анализ имеющихся статистических данных по изучаемой проблеме, анализ материалов из средств массовой информации и использованием изучаемых моделей, подробный разбор предложенной задачи с развернутыми мнениями, подбор и детальный анализ примеров, иллюстрирующих проблему и т.д. </a:t>
            </a:r>
          </a:p>
          <a:p>
            <a:r>
              <a:rPr lang="ru-RU" b="1" dirty="0"/>
              <a:t> Построение эссе – это ответ на вопрос или раскрытие темы, которое основано на классической системе доказательств. Старайтесь выражаться ясно и точно, фразы и формулировки эссе должны быть отшлифованы и отточены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эссе, как и во всех работах должна прослеживаться внутренняя логика.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413383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C00000"/>
                </a:solidFill>
              </a:rPr>
              <a:t>Структура эссе</a:t>
            </a:r>
            <a:r>
              <a:rPr lang="ru-RU" b="1" i="1" u="sng" dirty="0" smtClean="0">
                <a:solidFill>
                  <a:srgbClr val="C00000"/>
                </a:solidFill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 Титульный лист (заполняется по единой форме, см. приложение 1); 2. Введение – суть и обоснование выбора данной темы, состоит из ряда компонентов, связанных логически и стилистически. </a:t>
            </a:r>
          </a:p>
          <a:p>
            <a:r>
              <a:rPr lang="ru-RU" b="1" dirty="0"/>
              <a:t> На этом этапе очень важно правильно сформулировать вопрос, на который вы собираетесь найти ответ в ходе своего исследования, а далее нужна последовательность аргументов, подтверждающих ответ. </a:t>
            </a:r>
          </a:p>
          <a:p>
            <a:r>
              <a:rPr lang="ru-RU" b="1" dirty="0"/>
              <a:t> При работе над введением могут помочь ответы на следующие вопросы: «Надо ли давать определения терминам, прозвучавшим в теме эссе?», «Почему тема, которую я раскрываю, является важной в настоящий момент?», «Какие понятия будут вовлечены в мои рассуждения по теме?», «Могу ли я разделить тему на несколько более мелких </a:t>
            </a:r>
            <a:r>
              <a:rPr lang="ru-RU" b="1" dirty="0" err="1"/>
              <a:t>подтем</a:t>
            </a:r>
            <a:r>
              <a:rPr lang="ru-RU" b="1" dirty="0"/>
              <a:t>?». </a:t>
            </a:r>
          </a:p>
          <a:p>
            <a:r>
              <a:rPr lang="ru-RU" b="1" dirty="0"/>
              <a:t>3. Основная часть – теоретические и практические основы выбранной проблемы и изложение основного вопроса. Данная часть предполагает развитие аргументации и анализа, а также обоснование их, исходя из имеющихся данных, других аргументов и позиций по этому вопросу. В этом заключается основное содержание эссе. Поэтому важное значение имеют подзаголовки, на основе которых осуществляется структурирование аргументации; именно здесь необходимо обосновать (логически, используя данные или строгие рассуждения) предлагаемую аргументацию/анализ. Там, где это необходимо, в качестве аналитического инструмента можно использовать графики, диаграммы и таблицы, а также собственный опыт. </a:t>
            </a:r>
          </a:p>
          <a:p>
            <a:r>
              <a:rPr lang="ru-RU" b="1" dirty="0"/>
              <a:t>4. Заключение – обобщения и аргументированные выводы по теме с указанием области ее применения и т.д. Подытоживает эссе или еще раз вносит пояснения, подкрепляет смысл и значение изложенного в основной части. Методы, рекомендуемые для составления заключения: повторение, иллюстрация, цитата, впечатляющее утверждение. Заключение может содержать такой очень важный, дополняющий эссе элемент, как указание на применение (импликацию) исследования, не исключая взаимосвязи с другими проблемами. Заключение должно содержать ответ на вопрос: «Что можно сказать о проблеме, поставленной в начале эссе?». В эссе оценивается отношение к исследуемой проблеме, умение ее аргументировать, самостоятельность и оригинальность мышления.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545964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Аналитическая записка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20933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самостоятельно выполненная творческая работа, в содержании которой прослеживается тщательно проведенный анализ по актуальным вопросам деятельности государственного органа либо структурного подразделения или развития региона, отрасли, сферы управления. </a:t>
            </a:r>
            <a:endParaRPr lang="ru-RU" b="1" dirty="0" smtClean="0"/>
          </a:p>
          <a:p>
            <a:r>
              <a:rPr lang="ru-RU" b="1" dirty="0" smtClean="0"/>
              <a:t>Студент </a:t>
            </a:r>
            <a:r>
              <a:rPr lang="ru-RU" b="1" dirty="0"/>
              <a:t>самостоятельно выбирает название аналитической записки.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содержании аналитической записки рекомендуется приводить ссылки на программные документы, принятые Правительством Республики Казахстан, и ежегодные Послания Президента Республики Казахстан. </a:t>
            </a:r>
          </a:p>
          <a:p>
            <a:endParaRPr lang="ru-RU" b="1" dirty="0"/>
          </a:p>
        </p:txBody>
      </p:sp>
      <p:pic>
        <p:nvPicPr>
          <p:cNvPr id="10242" name="Picture 2" descr="C:\Users\Avrora\Desktop\СРС на Августовские чтения авг 2012\library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101"/>
            <a:ext cx="2123728" cy="16989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09853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275040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Аналитическая записка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8983296" cy="442535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  </a:t>
            </a:r>
            <a:r>
              <a:rPr lang="ru-RU" b="1" dirty="0"/>
              <a:t>При проведении анализа излагаются проблемные вопросы, если есть необходимость можно отразить мнения специалистов и экспертов, состояние на момент проведения анализа, попытки его разрешения и новое разрешение проблемы. </a:t>
            </a:r>
            <a:endParaRPr lang="ru-RU" b="1" dirty="0" smtClean="0"/>
          </a:p>
          <a:p>
            <a:r>
              <a:rPr lang="ru-RU" b="1" dirty="0" smtClean="0"/>
              <a:t>Автор </a:t>
            </a:r>
            <a:r>
              <a:rPr lang="ru-RU" b="1" dirty="0"/>
              <a:t>излагает свою точку зрения с позиции специалиста</a:t>
            </a:r>
            <a:r>
              <a:rPr lang="ru-RU" b="1" dirty="0" smtClean="0"/>
              <a:t>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Аналитическая </a:t>
            </a:r>
            <a:r>
              <a:rPr lang="ru-RU" b="1" dirty="0">
                <a:solidFill>
                  <a:srgbClr val="C00000"/>
                </a:solidFill>
              </a:rPr>
              <a:t>записка дает возможность оценить умение слушателей дать объективную оценку ситуации, стратегически и конструктивно подойти к решению данной проблемы. </a:t>
            </a:r>
          </a:p>
          <a:p>
            <a:r>
              <a:rPr lang="ru-RU" b="1" dirty="0"/>
              <a:t> В заключении </a:t>
            </a:r>
            <a:r>
              <a:rPr lang="ru-RU" b="1" dirty="0" smtClean="0"/>
              <a:t>студент </a:t>
            </a:r>
            <a:r>
              <a:rPr lang="ru-RU" b="1" dirty="0"/>
              <a:t>должен отразить конкретные предложения, меры и рекомендации по решению анализируемой проблемы.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6435868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734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u="sng" dirty="0" smtClean="0"/>
              <a:t>Требования </a:t>
            </a:r>
            <a:r>
              <a:rPr lang="ru-RU" b="1" i="1" u="sng" dirty="0"/>
              <a:t>к выполнению самостоятельной работы студента: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І. Структура и объем самостоятельной работы студента </a:t>
            </a:r>
          </a:p>
          <a:p>
            <a:pPr marL="0" indent="0">
              <a:buNone/>
            </a:pPr>
            <a:r>
              <a:rPr lang="ru-RU" b="1" dirty="0"/>
              <a:t>1.1.  Самостоятельная работа студента (СРС) должна содержать следующие структурные элементы: </a:t>
            </a:r>
          </a:p>
          <a:p>
            <a:pPr marL="0" indent="0">
              <a:buNone/>
            </a:pPr>
            <a:r>
              <a:rPr lang="ru-RU" b="1" dirty="0"/>
              <a:t> 1) титульный лист (первая страница аналитической записки, реферата)  </a:t>
            </a:r>
          </a:p>
          <a:p>
            <a:pPr marL="0" indent="0">
              <a:buNone/>
            </a:pPr>
            <a:r>
              <a:rPr lang="ru-RU" b="1" dirty="0"/>
              <a:t> 2) содержание; </a:t>
            </a:r>
          </a:p>
          <a:p>
            <a:pPr marL="0" indent="0">
              <a:buNone/>
            </a:pPr>
            <a:r>
              <a:rPr lang="ru-RU" b="1" dirty="0"/>
              <a:t> 3) введение (цель, задачи); </a:t>
            </a:r>
          </a:p>
          <a:p>
            <a:pPr marL="0" indent="0">
              <a:buNone/>
            </a:pPr>
            <a:r>
              <a:rPr lang="ru-RU" b="1" dirty="0"/>
              <a:t> 4) основная часть (может состоять из глав, этапов); </a:t>
            </a:r>
          </a:p>
          <a:p>
            <a:pPr marL="0" indent="0">
              <a:buNone/>
            </a:pPr>
            <a:r>
              <a:rPr lang="ru-RU" b="1" dirty="0"/>
              <a:t> 5) заключение (должно содержать выводы, предложения, рекомендации по содержательной части выполненной работы, проведенному анализу, проблемной ситуации, ожидаемые результаты); </a:t>
            </a:r>
          </a:p>
          <a:p>
            <a:pPr marL="0" indent="0">
              <a:buNone/>
            </a:pPr>
            <a:r>
              <a:rPr lang="ru-RU" b="1" dirty="0"/>
              <a:t> 6) список использованных источников; </a:t>
            </a:r>
          </a:p>
          <a:p>
            <a:pPr marL="0" indent="0">
              <a:buNone/>
            </a:pPr>
            <a:r>
              <a:rPr lang="ru-RU" b="1" dirty="0"/>
              <a:t> 7) перечень сокращений, символов и условных обозначений (при необходимости); </a:t>
            </a:r>
          </a:p>
          <a:p>
            <a:pPr marL="0" indent="0">
              <a:buNone/>
            </a:pPr>
            <a:r>
              <a:rPr lang="ru-RU" b="1" dirty="0"/>
              <a:t> 8) приложения, слайды (при необходимости). </a:t>
            </a:r>
          </a:p>
          <a:p>
            <a:pPr marL="0" indent="0">
              <a:buNone/>
            </a:pPr>
            <a:r>
              <a:rPr lang="ru-RU" b="1" dirty="0"/>
              <a:t> 1.2. Объем самостоятельной письменной работы должен составлять 10 – 15 страниц печатного текста. 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4019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Аналитическая записка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5506051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0776" y="274638"/>
            <a:ext cx="6236023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Правила оформления самостоятельной работы </a:t>
            </a:r>
            <a:r>
              <a:rPr lang="ru-RU" b="1" dirty="0" smtClean="0">
                <a:solidFill>
                  <a:srgbClr val="C00000"/>
                </a:solidFill>
              </a:rPr>
              <a:t>студента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 Самостоятельная </a:t>
            </a:r>
            <a:r>
              <a:rPr lang="ru-RU" dirty="0"/>
              <a:t>письменная работа должна быть распечатана на компьютере на одной стороне листа формата А4. </a:t>
            </a:r>
            <a:endParaRPr lang="ru-RU" dirty="0" smtClean="0"/>
          </a:p>
          <a:p>
            <a:r>
              <a:rPr lang="ru-RU" dirty="0" smtClean="0"/>
              <a:t>Шрифт </a:t>
            </a:r>
            <a:r>
              <a:rPr lang="ru-RU" dirty="0"/>
              <a:t>- </a:t>
            </a:r>
            <a:r>
              <a:rPr lang="ru-RU" dirty="0" err="1"/>
              <a:t>Times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Roman</a:t>
            </a:r>
            <a:r>
              <a:rPr lang="ru-RU" dirty="0"/>
              <a:t>, размер шрифта – 14 </a:t>
            </a:r>
            <a:r>
              <a:rPr lang="ru-RU" dirty="0" err="1"/>
              <a:t>пт</a:t>
            </a:r>
            <a:r>
              <a:rPr lang="ru-RU" dirty="0"/>
              <a:t>, междустрочный интервал – одинарный, красная строка – 1 см. </a:t>
            </a:r>
            <a:endParaRPr lang="ru-RU" dirty="0" smtClean="0"/>
          </a:p>
          <a:p>
            <a:r>
              <a:rPr lang="ru-RU" dirty="0" smtClean="0"/>
              <a:t>Форматирование </a:t>
            </a:r>
            <a:r>
              <a:rPr lang="ru-RU" dirty="0"/>
              <a:t>выравниванием по ширине страницы. Поля: левое – 3 см, правое – 1 см, верхнее – 2 см, нижнее – 2 см.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396811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Исходя из обобщенной практики подготовки письменных работ, рекомендуется соблюдать следующую логическую последовательность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осмысление </a:t>
            </a:r>
            <a:r>
              <a:rPr lang="ru-RU" dirty="0"/>
              <a:t>избранной темы (проблемы) для освещения в письменной работе и формирование соответствующего замысла; </a:t>
            </a:r>
          </a:p>
          <a:p>
            <a:r>
              <a:rPr lang="ru-RU" dirty="0" smtClean="0"/>
              <a:t>поиск </a:t>
            </a:r>
            <a:r>
              <a:rPr lang="ru-RU" dirty="0"/>
              <a:t>информационных и литературных источников; </a:t>
            </a:r>
          </a:p>
          <a:p>
            <a:r>
              <a:rPr lang="ru-RU" dirty="0" smtClean="0"/>
              <a:t>систематизация </a:t>
            </a:r>
            <a:r>
              <a:rPr lang="ru-RU" dirty="0"/>
              <a:t>материалов и разработка плана написания работы; </a:t>
            </a:r>
          </a:p>
          <a:p>
            <a:r>
              <a:rPr lang="ru-RU" dirty="0" smtClean="0"/>
              <a:t>написание </a:t>
            </a:r>
            <a:r>
              <a:rPr lang="ru-RU" dirty="0"/>
              <a:t>содержательной части работы; </a:t>
            </a:r>
          </a:p>
          <a:p>
            <a:r>
              <a:rPr lang="ru-RU" dirty="0" smtClean="0"/>
              <a:t> </a:t>
            </a:r>
            <a:r>
              <a:rPr lang="ru-RU" dirty="0"/>
              <a:t>техническое оформление.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738643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Студенткам рекомендуется придерживаться следующих параметров выполнения содержательной части СРС: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3533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) в работе формулируется актуальность темы, цели и задачи, теоретическая и практическая значимость; </a:t>
            </a:r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) в содержании работы теоретический материал должен составлять 30 %, практический материал, имеющий прикладной характер – 70 %. </a:t>
            </a:r>
          </a:p>
          <a:p>
            <a:pPr marL="0" indent="0">
              <a:buNone/>
            </a:pPr>
            <a:r>
              <a:rPr lang="ru-RU" b="1" dirty="0" smtClean="0"/>
              <a:t>3</a:t>
            </a:r>
            <a:r>
              <a:rPr lang="ru-RU" b="1" dirty="0"/>
              <a:t>) в работе необходимо отразить свое видение разрешения проблемной ситуации, провести анализ, всесторонне осветить все проблемные вопросы и возможные пути их решения, развития и совершенствования в виде рекомендаций; </a:t>
            </a:r>
          </a:p>
          <a:p>
            <a:pPr marL="0" indent="0">
              <a:buNone/>
            </a:pPr>
            <a:r>
              <a:rPr lang="ru-RU" b="1" dirty="0" smtClean="0"/>
              <a:t>4</a:t>
            </a:r>
            <a:r>
              <a:rPr lang="ru-RU" b="1" dirty="0"/>
              <a:t>) в работе должна быть соблюдена логическая последовательность и взаимосвязь частей работы; </a:t>
            </a:r>
          </a:p>
          <a:p>
            <a:pPr marL="0" indent="0">
              <a:buNone/>
            </a:pPr>
            <a:r>
              <a:rPr lang="ru-RU" b="1" dirty="0" smtClean="0"/>
              <a:t>5</a:t>
            </a:r>
            <a:r>
              <a:rPr lang="ru-RU" b="1" dirty="0"/>
              <a:t>) работа должна быть эстетически оформлена, без грамматических и стилистических ошибок.  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15644051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1628800"/>
            <a:ext cx="8713093" cy="312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4400" b="1" i="1" dirty="0" smtClean="0"/>
              <a:t>«Самостоятельные мысли </a:t>
            </a:r>
            <a:br>
              <a:rPr lang="ru-RU" sz="4400" b="1" i="1" dirty="0" smtClean="0"/>
            </a:br>
            <a:r>
              <a:rPr lang="ru-RU" sz="4400" b="1" i="1" dirty="0" smtClean="0"/>
              <a:t>вытекают из самостоятельно приобретенных знаний»</a:t>
            </a:r>
            <a:br>
              <a:rPr lang="ru-RU" sz="4400" b="1" i="1" dirty="0" smtClean="0"/>
            </a:br>
            <a:r>
              <a:rPr lang="ru-RU" sz="4400" b="1" i="1" dirty="0" smtClean="0"/>
              <a:t>                                   </a:t>
            </a:r>
            <a:r>
              <a:rPr lang="ru-RU" sz="4400" b="1" i="1" dirty="0" err="1" smtClean="0"/>
              <a:t>К.Д.Ушинский</a:t>
            </a:r>
            <a:endParaRPr lang="ru-RU" sz="44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32663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0"/>
            <a:ext cx="8352160" cy="1484784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i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Комитет  образовательных программ: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28725"/>
            <a:ext cx="8435975" cy="5295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/>
              <a:t>согласовывает виды самостоятельной работы в рамках различных учебных курсов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/>
              <a:t>устанавливает связь материала со смежными дисциплинами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/>
              <a:t>устраняет дублирование учебного материала;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8279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4000" b="1" i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Кафедра: </a:t>
            </a:r>
            <a:r>
              <a:rPr lang="ru-RU" sz="2400" b="0" i="0" dirty="0" smtClean="0"/>
              <a:t/>
            </a:r>
            <a:br>
              <a:rPr lang="ru-RU" sz="2400" b="0" i="0" dirty="0" smtClean="0"/>
            </a:br>
            <a:endParaRPr lang="ru-RU" sz="2400" b="0" i="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095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определяет основные направления, содержание, формы и методы подготовки студентов к самостоятельному получению знаний;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определяет конкретное содержание материала, подлежащее самостоятельному изучению по каждой дисциплине в соответствии с учебным планом;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определяет способ изложения его в методической литературе;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определяет бюджет времени студентов;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разрабатывает элективные курсы по научной организации труда студентов, основам научного исследования;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включает вопросы организации самостоятельной работы студентов в содержание пропедевтических курсов; </a:t>
            </a:r>
          </a:p>
        </p:txBody>
      </p:sp>
    </p:spTree>
    <p:extLst>
      <p:ext uri="{BB962C8B-B14F-4D97-AF65-F5344CB8AC3E}">
        <p14:creationId xmlns="" xmlns:p14="http://schemas.microsoft.com/office/powerpoint/2010/main" val="30243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4886</Words>
  <Application>Microsoft Office PowerPoint</Application>
  <PresentationFormat>Экран (4:3)</PresentationFormat>
  <Paragraphs>509</Paragraphs>
  <Slides>78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78</vt:i4>
      </vt:variant>
    </vt:vector>
  </HeadingPairs>
  <TitlesOfParts>
    <vt:vector size="79" baseType="lpstr">
      <vt:lpstr>Тема Office</vt:lpstr>
      <vt:lpstr>Организация и проведения СРС и СРСП в КазНМУ 2 часть</vt:lpstr>
      <vt:lpstr>Слайд 2</vt:lpstr>
      <vt:lpstr>Слайд 3</vt:lpstr>
      <vt:lpstr>Пути дальнейшего совершенствования CPC</vt:lpstr>
      <vt:lpstr>Самостоятельность </vt:lpstr>
      <vt:lpstr> Деятельность ППС  при организации самостоятельной работы обучающегося</vt:lpstr>
      <vt:lpstr>Деканат факультета</vt:lpstr>
      <vt:lpstr>Комитет  образовательных программ:</vt:lpstr>
      <vt:lpstr>Кафедра:  </vt:lpstr>
      <vt:lpstr>Кафедра:</vt:lpstr>
      <vt:lpstr>Преподаватель:</vt:lpstr>
      <vt:lpstr>Преподаватель:</vt:lpstr>
      <vt:lpstr>Миссия преподавателя при организации самостоятельной деятельности</vt:lpstr>
      <vt:lpstr>Подготовительный этап </vt:lpstr>
      <vt:lpstr>При разработке заданий для С/Р студентов следует учитывать:</vt:lpstr>
      <vt:lpstr>Примерные нормы времени для реализации с/р</vt:lpstr>
      <vt:lpstr>Примерные нормы времени для реализации с/р</vt:lpstr>
      <vt:lpstr>Примерные нормы времени для реализации с/р</vt:lpstr>
      <vt:lpstr>Самостоятельная работа студента с преподавателем</vt:lpstr>
      <vt:lpstr>Этап целеполагания</vt:lpstr>
      <vt:lpstr>Слайд 21</vt:lpstr>
      <vt:lpstr>СРСП</vt:lpstr>
      <vt:lpstr>СРСП   НА  АУДИТОРНЫХ ЗАНЯТИЙ</vt:lpstr>
      <vt:lpstr>СРСП   НА  АУДИТОРНЫХ ЗАНЯТИЙ</vt:lpstr>
      <vt:lpstr>СРСП   НА  АУДИТОРНЫХ ЗАНЯТИЙ</vt:lpstr>
      <vt:lpstr>Слайд 26</vt:lpstr>
      <vt:lpstr>Слайд 27</vt:lpstr>
      <vt:lpstr>САМОСТОЯТЕЛЬНАЯ РАБОТА СТУДЕНТОВ  ПОД КОНТРОЛЕМ ПРЕПОДАВАТЕЛЯ  В ФОРМЕ ПЛАНОВЫХ КОНСУЛЬТАЦИЙ,  ТВОРЧЕСКИХ КОНТАКТОВ  </vt:lpstr>
      <vt:lpstr>СРСП</vt:lpstr>
      <vt:lpstr>Слайд 30</vt:lpstr>
      <vt:lpstr>Слайд 31</vt:lpstr>
      <vt:lpstr>Слайд 32</vt:lpstr>
      <vt:lpstr>Слайд 33</vt:lpstr>
      <vt:lpstr>Слайд 34</vt:lpstr>
      <vt:lpstr>Нетрадиционные технологии и приемы организации  самостоятельной работы студентов</vt:lpstr>
      <vt:lpstr>Организационные формы внеаудиторной учебно-познавательной деятельности</vt:lpstr>
      <vt:lpstr>Слайд 37</vt:lpstr>
      <vt:lpstr>Вперед мы уже шли.  Теперь давайте пойдем в сторону здравого смысла. </vt:lpstr>
      <vt:lpstr>ТРЕБОВАНИЯ  К МЕТОДИЧЕСКИМ РЕКОМЕНДАЦИЯМ ПО САМОСТОЯТЕЛЬНОЙ РАБОТЕ СТУДЕНТОВ</vt:lpstr>
      <vt:lpstr>1. Общие требования:</vt:lpstr>
      <vt:lpstr>1. Общие требования:</vt:lpstr>
      <vt:lpstr>2. Специальные требования:</vt:lpstr>
      <vt:lpstr>2. Специальные требования:</vt:lpstr>
      <vt:lpstr>2. Специальные требования:</vt:lpstr>
      <vt:lpstr>2. Специальные требования:</vt:lpstr>
      <vt:lpstr>3. Практические требования:</vt:lpstr>
      <vt:lpstr>3. Практические требования:</vt:lpstr>
      <vt:lpstr>ТИПЫ СРС ДЛЯ СТУДЕНТОВ КАЗНМУ ПО КУРСАМ</vt:lpstr>
      <vt:lpstr>Четыре уровня самостоятельной продуктивной деятельности обучающихся, соответствующие их учебным возможностям:</vt:lpstr>
      <vt:lpstr>Оценка самостоятельной работы осуществляется с учетом уровневой дифференциации</vt:lpstr>
      <vt:lpstr>Слайд 51</vt:lpstr>
      <vt:lpstr>Слайд 52</vt:lpstr>
      <vt:lpstr>Слайд 53</vt:lpstr>
      <vt:lpstr>Слайд 54</vt:lpstr>
      <vt:lpstr>Слайд 55</vt:lpstr>
      <vt:lpstr>Слайд 56</vt:lpstr>
      <vt:lpstr>Основные формы самостоятельной учебной работы:  </vt:lpstr>
      <vt:lpstr>Для успешного выполнения самостоятельной работы должны быть созданы определенные условия:</vt:lpstr>
      <vt:lpstr>Процесс организации СРС включает в себя следующие этапы:</vt:lpstr>
      <vt:lpstr>Слайд 60</vt:lpstr>
      <vt:lpstr>Условия применения дистанционного обучения для организации СРО в образовательном процессе: </vt:lpstr>
      <vt:lpstr>Основные технологи используемы в образовательном процессе медицинского вуза: </vt:lpstr>
      <vt:lpstr>Слайд 63</vt:lpstr>
      <vt:lpstr>Необходимым условием организации учебного процесса при дистанционной форме обучения является наличие в КазНМУ:</vt:lpstr>
      <vt:lpstr>Система консультаций при реализации СРО с применением технологий дистанционного обучения может предусматривать консультации в нескольких видах: </vt:lpstr>
      <vt:lpstr>ХАРАКТЕРИСТИКА НЕКОТОРЫХ ВИДОВ СРС И ТРЕБОВАНИЯ К НИМ</vt:lpstr>
      <vt:lpstr>Реферат </vt:lpstr>
      <vt:lpstr>Эссе </vt:lpstr>
      <vt:lpstr>Слайд 69</vt:lpstr>
      <vt:lpstr>Слайд 70</vt:lpstr>
      <vt:lpstr>Структура эссе:</vt:lpstr>
      <vt:lpstr>Аналитическая записка </vt:lpstr>
      <vt:lpstr>Аналитическая записка </vt:lpstr>
      <vt:lpstr>Аналитическая записка </vt:lpstr>
      <vt:lpstr>Правила оформления самостоятельной работы студента</vt:lpstr>
      <vt:lpstr>Исходя из обобщенной практики подготовки письменных работ, рекомендуется соблюдать следующую логическую последовательность</vt:lpstr>
      <vt:lpstr>Студенткам рекомендуется придерживаться следующих параметров выполнения содержательной части СРС: </vt:lpstr>
      <vt:lpstr>Слайд 78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152</cp:revision>
  <dcterms:created xsi:type="dcterms:W3CDTF">2012-08-21T07:33:11Z</dcterms:created>
  <dcterms:modified xsi:type="dcterms:W3CDTF">2012-09-13T09:51:54Z</dcterms:modified>
</cp:coreProperties>
</file>