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4" r:id="rId3"/>
    <p:sldId id="257" r:id="rId4"/>
    <p:sldId id="258" r:id="rId5"/>
    <p:sldId id="259" r:id="rId6"/>
    <p:sldId id="260" r:id="rId7"/>
    <p:sldId id="262" r:id="rId8"/>
    <p:sldId id="263" r:id="rId9"/>
    <p:sldId id="261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2237E-37FA-4FAC-80AA-CB5E6FC9AAD7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0797D-17EE-4C88-ACC9-3EA7BA4EA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4F2B0C-F712-4BCA-9732-2E6D0284D3E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 defTabSz="883330">
              <a:defRPr/>
            </a:pPr>
            <a:fld id="{B131C48A-C7E2-4BF2-8ED5-07D88CC82650}" type="datetime1">
              <a:rPr lang="da-DK" smtClean="0"/>
              <a:pPr defTabSz="883330">
                <a:defRPr/>
              </a:pPr>
              <a:t>29-10-2012</a:t>
            </a:fld>
            <a:endParaRPr lang="da-DK" dirty="0" smtClean="0"/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883330">
              <a:defRPr/>
            </a:pPr>
            <a:fld id="{CBB106A5-A8B1-4348-95E4-1DE2FE3CB1F3}" type="slidenum">
              <a:rPr lang="da-DK" smtClean="0"/>
              <a:pPr defTabSz="883330">
                <a:defRPr/>
              </a:pPr>
              <a:t>8</a:t>
            </a:fld>
            <a:endParaRPr lang="da-DK" dirty="0" smtClean="0"/>
          </a:p>
        </p:txBody>
      </p:sp>
      <p:sp>
        <p:nvSpPr>
          <p:cNvPr id="1126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6424-9DFA-430B-908D-AD376CA61C89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A2B728-B64E-4C61-9065-93F8FE283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6424-9DFA-430B-908D-AD376CA61C89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B728-B64E-4C61-9065-93F8FE283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6424-9DFA-430B-908D-AD376CA61C89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B728-B64E-4C61-9065-93F8FE283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6424-9DFA-430B-908D-AD376CA61C89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A2B728-B64E-4C61-9065-93F8FE283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6424-9DFA-430B-908D-AD376CA61C89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B728-B64E-4C61-9065-93F8FE2839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6424-9DFA-430B-908D-AD376CA61C89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B728-B64E-4C61-9065-93F8FE283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6424-9DFA-430B-908D-AD376CA61C89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BA2B728-B64E-4C61-9065-93F8FE2839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6424-9DFA-430B-908D-AD376CA61C89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B728-B64E-4C61-9065-93F8FE283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6424-9DFA-430B-908D-AD376CA61C89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B728-B64E-4C61-9065-93F8FE283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6424-9DFA-430B-908D-AD376CA61C89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B728-B64E-4C61-9065-93F8FE283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6424-9DFA-430B-908D-AD376CA61C89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B728-B64E-4C61-9065-93F8FE2839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966424-9DFA-430B-908D-AD376CA61C89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A2B728-B64E-4C61-9065-93F8FE2839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____Microsoft_Office_Word_97_-_20031.doc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Қазақстан Республикасы Денсаулық сақтау министрлігі</a:t>
            </a:r>
          </a:p>
          <a:p>
            <a:pPr algn="ctr"/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С.Ж.Асфендияров </a:t>
            </a:r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атындағы Қазақ ұлттық медицина университеті” шаруашылық жүргізу құқындағы республикалық мемлекеттік кәсіпорын</a:t>
            </a:r>
          </a:p>
          <a:p>
            <a:pPr algn="ctr"/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Институциональдық өзін-өзі бағалау есебі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15140" y="6273225"/>
            <a:ext cx="24288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Юсупов Р.Р.</a:t>
            </a: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9600" b="1" dirty="0" err="1" smtClean="0">
                <a:solidFill>
                  <a:schemeClr val="tx1"/>
                </a:solidFill>
              </a:rPr>
              <a:t>Көңіл бөлгендеріңізге рахмет</a:t>
            </a:r>
            <a:r>
              <a:rPr lang="ru-RU" sz="9600" b="1" dirty="0" smtClean="0">
                <a:solidFill>
                  <a:schemeClr val="tx1"/>
                </a:solidFill>
              </a:rPr>
              <a:t>!</a:t>
            </a:r>
            <a:endParaRPr lang="ru-RU" sz="96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14290"/>
          <a:ext cx="1214446" cy="145558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214446"/>
              </a:tblGrid>
              <a:tr h="145558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   </a:t>
                      </a:r>
                      <a:r>
                        <a:rPr lang="kk-KZ" b="1" dirty="0" smtClean="0"/>
                        <a:t>кезең</a:t>
                      </a:r>
                    </a:p>
                    <a:p>
                      <a:r>
                        <a:rPr lang="kk-KZ" sz="1600" b="1" dirty="0" smtClean="0"/>
                        <a:t>ЖОО-ны аккредитацияға</a:t>
                      </a:r>
                      <a:r>
                        <a:rPr lang="kk-KZ" sz="1600" b="1" baseline="0" dirty="0" smtClean="0"/>
                        <a:t> даярлау</a:t>
                      </a:r>
                      <a:endParaRPr lang="ru-RU" sz="16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43063" y="428625"/>
          <a:ext cx="1214445" cy="1158240"/>
        </p:xfrm>
        <a:graphic>
          <a:graphicData uri="http://schemas.openxmlformats.org/drawingml/2006/table">
            <a:tbl>
              <a:tblPr/>
              <a:tblGrid>
                <a:gridCol w="1214445"/>
              </a:tblGrid>
              <a:tr h="1000131"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chemeClr val="tx1"/>
                          </a:solidFill>
                        </a:rPr>
                        <a:t>Жоо-ның аккредитацияға тапсырыс беруі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143250" y="539750"/>
          <a:ext cx="1214446" cy="944880"/>
        </p:xfrm>
        <a:graphic>
          <a:graphicData uri="http://schemas.openxmlformats.org/drawingml/2006/table">
            <a:tbl>
              <a:tblPr/>
              <a:tblGrid>
                <a:gridCol w="1214446"/>
              </a:tblGrid>
              <a:tr h="700086"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chemeClr val="tx1"/>
                          </a:solidFill>
                        </a:rPr>
                        <a:t>Жоо-лар  және </a:t>
                      </a:r>
                      <a:r>
                        <a:rPr lang="kk-KZ" sz="1400" b="1" dirty="0" smtClean="0">
                          <a:solidFill>
                            <a:srgbClr val="FF0000"/>
                          </a:solidFill>
                        </a:rPr>
                        <a:t>НААР </a:t>
                      </a:r>
                      <a:r>
                        <a:rPr lang="kk-KZ" sz="1400" b="1" dirty="0" smtClean="0">
                          <a:solidFill>
                            <a:schemeClr val="tx1"/>
                          </a:solidFill>
                        </a:rPr>
                        <a:t>арасындағы келісім-шарт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43438" y="285728"/>
          <a:ext cx="4286280" cy="142876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286280"/>
              </a:tblGrid>
              <a:tr h="1428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/>
                        <a:t>Институциональдық</a:t>
                      </a:r>
                      <a:r>
                        <a:rPr lang="kk-KZ" sz="1400" b="1" baseline="0" dirty="0" smtClean="0"/>
                        <a:t> аккредитация стандарттарының негізінде  ӨЗІН-ӨЗІ БАҒАЛАУ</a:t>
                      </a:r>
                      <a:endParaRPr lang="kk-KZ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baseline="0" dirty="0" smtClean="0"/>
                        <a:t>ЖОО-ны алдын-ала зерттеу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baseline="0" dirty="0" smtClean="0"/>
                        <a:t>ЕСЕП ДАЯРЛАУ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baseline="0" dirty="0" smtClean="0"/>
                        <a:t>НАА ЖОО-ларына КЕҢЕС БЕРУ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2071678"/>
          <a:ext cx="1214446" cy="14325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214446"/>
              </a:tblGrid>
              <a:tr h="1260764">
                <a:tc>
                  <a:txBody>
                    <a:bodyPr/>
                    <a:lstStyle/>
                    <a:p>
                      <a:r>
                        <a:rPr lang="kk-KZ" b="1" dirty="0" smtClean="0"/>
                        <a:t>2 </a:t>
                      </a:r>
                      <a:r>
                        <a:rPr lang="en-US" b="1" dirty="0" smtClean="0"/>
                        <a:t>  </a:t>
                      </a:r>
                      <a:r>
                        <a:rPr lang="kk-KZ" b="1" dirty="0" smtClean="0"/>
                        <a:t>кезең</a:t>
                      </a:r>
                    </a:p>
                    <a:p>
                      <a:r>
                        <a:rPr lang="kk-KZ" sz="1400" b="1" dirty="0" smtClean="0"/>
                        <a:t>Жоо-ға сыртқы сараптама комиссиясының келуі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14500" y="2057400"/>
          <a:ext cx="1643074" cy="1371600"/>
        </p:xfrm>
        <a:graphic>
          <a:graphicData uri="http://schemas.openxmlformats.org/drawingml/2006/table">
            <a:tbl>
              <a:tblPr/>
              <a:tblGrid>
                <a:gridCol w="1643074"/>
              </a:tblGrid>
              <a:tr h="1357322"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chemeClr val="tx1"/>
                          </a:solidFill>
                        </a:rPr>
                        <a:t>Сараптама</a:t>
                      </a:r>
                      <a:r>
                        <a:rPr lang="kk-KZ" sz="1400" b="1" baseline="0" dirty="0" smtClean="0">
                          <a:solidFill>
                            <a:schemeClr val="tx1"/>
                          </a:solidFill>
                        </a:rPr>
                        <a:t> комиссиясының жоо-ның өзін-өзі бағалау бойынша есебін алдын-ала зерттеу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786182" y="2000240"/>
          <a:ext cx="2928958" cy="1643074"/>
        </p:xfrm>
        <a:graphic>
          <a:graphicData uri="http://schemas.openxmlformats.org/drawingml/2006/table">
            <a:tbl>
              <a:tblPr>
                <a:tableStyleId>{E269D01E-BC32-4049-B463-5C60D7B0CCD2}</a:tableStyleId>
              </a:tblPr>
              <a:tblGrid>
                <a:gridCol w="2928958"/>
              </a:tblGrid>
              <a:tr h="1643074"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chemeClr val="tx1"/>
                          </a:solidFill>
                        </a:rPr>
                        <a:t>Өзін-өзі бағалау есебін үйрену аккредитация стандартына сәйкес</a:t>
                      </a:r>
                      <a:r>
                        <a:rPr lang="kk-KZ" sz="1400" b="1" baseline="0" dirty="0" smtClean="0">
                          <a:solidFill>
                            <a:schemeClr val="tx1"/>
                          </a:solidFill>
                        </a:rPr>
                        <a:t> өткізіледі, визуалдық  ресурстармен көрсетілген, әкімшілікпен кездесу, ПОҚ, студенттермен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7143750" y="2357438"/>
          <a:ext cx="1736996" cy="1158240"/>
        </p:xfrm>
        <a:graphic>
          <a:graphicData uri="http://schemas.openxmlformats.org/drawingml/2006/table">
            <a:tbl>
              <a:tblPr/>
              <a:tblGrid>
                <a:gridCol w="1736996"/>
              </a:tblGrid>
              <a:tr h="1050788"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chemeClr val="tx1"/>
                          </a:solidFill>
                        </a:rPr>
                        <a:t>Сараптама комиссиясы мүшелерінің</a:t>
                      </a:r>
                      <a:r>
                        <a:rPr lang="kk-KZ" sz="1400" b="1" baseline="0" dirty="0" smtClean="0">
                          <a:solidFill>
                            <a:schemeClr val="tx1"/>
                          </a:solidFill>
                        </a:rPr>
                        <a:t> және төрағасының НААР-ға жазбаша есебі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14282" y="3643314"/>
          <a:ext cx="2214578" cy="114776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14578"/>
              </a:tblGrid>
              <a:tr h="1147762">
                <a:tc>
                  <a:txBody>
                    <a:bodyPr/>
                    <a:lstStyle/>
                    <a:p>
                      <a:r>
                        <a:rPr lang="kk-KZ" b="1" dirty="0" smtClean="0"/>
                        <a:t>3 </a:t>
                      </a:r>
                      <a:r>
                        <a:rPr lang="en-US" b="1" dirty="0" smtClean="0"/>
                        <a:t>  </a:t>
                      </a:r>
                      <a:r>
                        <a:rPr lang="kk-KZ" b="1" dirty="0" smtClean="0"/>
                        <a:t>кезең</a:t>
                      </a:r>
                    </a:p>
                    <a:p>
                      <a:r>
                        <a:rPr lang="kk-KZ" sz="1400" b="1" dirty="0" smtClean="0"/>
                        <a:t>Аккредитациялық кеңестің аккредитация</a:t>
                      </a:r>
                      <a:r>
                        <a:rPr lang="kk-KZ" sz="1400" b="1" baseline="0" dirty="0" smtClean="0"/>
                        <a:t> туралы шешім қабылдауы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14875" y="4000503"/>
          <a:ext cx="2071702" cy="928691"/>
        </p:xfrm>
        <a:graphic>
          <a:graphicData uri="http://schemas.openxmlformats.org/drawingml/2006/table">
            <a:tbl>
              <a:tblPr/>
              <a:tblGrid>
                <a:gridCol w="2071702"/>
              </a:tblGrid>
              <a:tr h="928691"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rgbClr val="FFFF00"/>
                          </a:solidFill>
                        </a:rPr>
                        <a:t>ВЭК есебі бойынша НААР үсыныстары</a:t>
                      </a:r>
                      <a:endParaRPr lang="ru-RU" sz="1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7143750" y="3929063"/>
          <a:ext cx="1785951" cy="1219199"/>
        </p:xfrm>
        <a:graphic>
          <a:graphicData uri="http://schemas.openxmlformats.org/drawingml/2006/table">
            <a:tbl>
              <a:tblPr/>
              <a:tblGrid>
                <a:gridCol w="1785951"/>
              </a:tblGrid>
              <a:tr h="1219199"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FFFF00"/>
                          </a:solidFill>
                        </a:rPr>
                        <a:t>НААР  </a:t>
                      </a:r>
                      <a:r>
                        <a:rPr lang="kk-KZ" sz="1400" b="1" dirty="0" smtClean="0">
                          <a:solidFill>
                            <a:srgbClr val="FFFF00"/>
                          </a:solidFill>
                        </a:rPr>
                        <a:t>есепті  және сарапшылардың ұсыныстарын</a:t>
                      </a:r>
                      <a:r>
                        <a:rPr lang="kk-KZ" sz="14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kk-KZ" sz="1400" b="1" dirty="0" smtClean="0">
                          <a:solidFill>
                            <a:srgbClr val="FFFF00"/>
                          </a:solidFill>
                        </a:rPr>
                        <a:t>талдайды </a:t>
                      </a:r>
                      <a:endParaRPr lang="ru-RU" sz="1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0" y="5214938"/>
          <a:ext cx="2143140" cy="1643074"/>
        </p:xfrm>
        <a:graphic>
          <a:graphicData uri="http://schemas.openxmlformats.org/drawingml/2006/table">
            <a:tbl>
              <a:tblPr/>
              <a:tblGrid>
                <a:gridCol w="2143140"/>
              </a:tblGrid>
              <a:tr h="1643074"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chemeClr val="bg1"/>
                          </a:solidFill>
                        </a:rPr>
                        <a:t>В</a:t>
                      </a:r>
                      <a:r>
                        <a:rPr lang="kk-KZ" sz="1400" b="1" baseline="0" dirty="0" smtClean="0">
                          <a:solidFill>
                            <a:schemeClr val="bg1"/>
                          </a:solidFill>
                        </a:rPr>
                        <a:t> случае положительного решения публикация краткого отчета об аккредетации вуза в СМИ и на ВЕБ-сайте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571750" y="5214938"/>
          <a:ext cx="1998083" cy="1459945"/>
        </p:xfrm>
        <a:graphic>
          <a:graphicData uri="http://schemas.openxmlformats.org/drawingml/2006/table">
            <a:tbl>
              <a:tblPr/>
              <a:tblGrid>
                <a:gridCol w="1998083"/>
              </a:tblGrid>
              <a:tr h="1459945">
                <a:tc>
                  <a:txBody>
                    <a:bodyPr/>
                    <a:lstStyle/>
                    <a:p>
                      <a:pPr algn="ctr"/>
                      <a:endParaRPr lang="kk-KZ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kk-KZ" sz="1400" b="1" dirty="0" smtClean="0">
                          <a:solidFill>
                            <a:schemeClr val="bg1"/>
                          </a:solidFill>
                        </a:rPr>
                        <a:t>Келесі әрекеттер:</a:t>
                      </a:r>
                      <a:endParaRPr lang="kk-KZ" sz="14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kk-KZ" sz="1400" b="1" baseline="0" dirty="0" smtClean="0">
                          <a:solidFill>
                            <a:schemeClr val="bg1"/>
                          </a:solidFill>
                        </a:rPr>
                        <a:t>ескертулерді жою, жоо қызметін жақсарту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4714876" y="5357826"/>
          <a:ext cx="4429124" cy="113650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429124"/>
              </a:tblGrid>
              <a:tr h="1136504"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Халықаралық стандарттарға сәйкес Қазақстандағы институциональдық аккредитацияның</a:t>
                      </a:r>
                      <a:r>
                        <a:rPr lang="kk-KZ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ұлттық моделі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1285852" y="1643050"/>
          <a:ext cx="2272146" cy="44767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72146"/>
              </a:tblGrid>
              <a:tr h="447676"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/>
                        <a:t>СЫРТҚЫ БАҒАЛАУ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Таблица 31"/>
          <p:cNvGraphicFramePr>
            <a:graphicFrameLocks noGrp="1"/>
          </p:cNvGraphicFramePr>
          <p:nvPr/>
        </p:nvGraphicFramePr>
        <p:xfrm>
          <a:off x="2798763" y="3989388"/>
          <a:ext cx="1559068" cy="867651"/>
        </p:xfrm>
        <a:graphic>
          <a:graphicData uri="http://schemas.openxmlformats.org/drawingml/2006/table">
            <a:tbl>
              <a:tblPr/>
              <a:tblGrid>
                <a:gridCol w="1559068"/>
              </a:tblGrid>
              <a:tr h="867651"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FFFF00"/>
                          </a:solidFill>
                        </a:rPr>
                        <a:t>Аккредита</a:t>
                      </a:r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-</a:t>
                      </a:r>
                      <a:r>
                        <a:rPr lang="kk-KZ" b="1" dirty="0" smtClean="0">
                          <a:solidFill>
                            <a:srgbClr val="FFFF00"/>
                          </a:solidFill>
                        </a:rPr>
                        <a:t>циялық кеңес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4" name="Прямая со стрелкой 33"/>
          <p:cNvCxnSpPr/>
          <p:nvPr/>
        </p:nvCxnSpPr>
        <p:spPr>
          <a:xfrm>
            <a:off x="1428750" y="857250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2928938" y="857250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4357688" y="857250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428750" y="2643188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3357563" y="2643188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6715125" y="2786063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5400000">
            <a:off x="822325" y="1963738"/>
            <a:ext cx="214313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rot="5400000">
            <a:off x="6215856" y="1713707"/>
            <a:ext cx="14287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3" name="Соединительная линия уступом 82"/>
          <p:cNvCxnSpPr/>
          <p:nvPr/>
        </p:nvCxnSpPr>
        <p:spPr>
          <a:xfrm rot="10800000" flipV="1">
            <a:off x="928688" y="1785938"/>
            <a:ext cx="5357812" cy="1428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rot="5400000">
            <a:off x="7823994" y="3607594"/>
            <a:ext cx="355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 rot="10800000">
            <a:off x="6786563" y="4429125"/>
            <a:ext cx="35718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 rot="10800000">
            <a:off x="4357688" y="4357688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 rot="10800000">
            <a:off x="2428875" y="4357688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>
            <a:off x="1428750" y="4857750"/>
            <a:ext cx="2143125" cy="2143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 rot="10800000" flipV="1">
            <a:off x="928688" y="4857750"/>
            <a:ext cx="571500" cy="2143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857211"/>
          <a:ext cx="8715436" cy="6000789"/>
        </p:xfrm>
        <a:graphic>
          <a:graphicData uri="http://schemas.openxmlformats.org/drawingml/2006/table">
            <a:tbl>
              <a:tblPr/>
              <a:tblGrid>
                <a:gridCol w="8715436"/>
              </a:tblGrid>
              <a:tr h="468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Институциональдық өзін-өзі бағалау ішкі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комиссиясы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мүшелерінің тізімі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Шартты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қысқартулар және белгілер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Кіріспе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 Стандарт «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Мақсаты және міндеті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 Стандарт «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Білім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беру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бағдарламалары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3 Стандарт  «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Студенттерді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бағалау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4 Стандарт «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Студенттер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5 Стандарт  «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Оқытушы-профессорлар</a:t>
                      </a:r>
                      <a:r>
                        <a:rPr lang="ru-RU" sz="20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 құрамы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6 Стандарт «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Білім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беру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курстары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7 Стандарт «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Білім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беру 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бағдарламаларын бағалау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8 Стандарт «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Әкімшілік және басқару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 Стандарт «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Үздіксіз жақсару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Calibri"/>
                          <a:ea typeface="Times New Roman"/>
                          <a:cs typeface="Times New Roman"/>
                        </a:rPr>
                        <a:t>Қорытынды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64" marR="611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142853"/>
            <a:ext cx="8715436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 smtClean="0">
                <a:latin typeface="Times New Roman"/>
                <a:ea typeface="Times New Roman"/>
                <a:cs typeface="Times New Roman"/>
              </a:rPr>
              <a:t>Өзін-өзі бағалау есебінің құрылымы</a:t>
            </a:r>
            <a:endParaRPr lang="ru-RU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Autofit/>
          </a:bodyPr>
          <a:lstStyle/>
          <a:p>
            <a:pPr lvl="0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Мирзабеков О.М.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1500" dirty="0" smtClean="0">
                <a:latin typeface="Times New Roman" pitchFamily="18" charset="0"/>
                <a:cs typeface="Times New Roman" pitchFamily="18" charset="0"/>
              </a:rPr>
              <a:t>клиникалық жұмыс және жалпы сұрақтар бойынша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проректор, комиссия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төрағасы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Бегасилова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Ж. – юрист,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хатшы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Юсупов Р.Р. –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«Өмір ғылымдары»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ОД директоры,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ҚазҰМУ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аккредитация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жауапты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өкілі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Тулебаев К.А. –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оқу-әдістемелік жқмыс бойынша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проректор;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Каракушикова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А.С. –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ғылыми жұмыс және инновациялық жобалар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проректор;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Айнабекова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П.Д. –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эканомикалық сұрақтар бойынша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проректор;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Дуйсекеев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А.Д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.–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дипломнан кейінгі оқыту және халықаралық серіктестік проректоры;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Шарманов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Т.Ш. – академик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тамақтану кафедрасының профессоры, С.Ж.Асфендияров атындағы ҚазҰМУ жақтаушы Кеңесінің төрағасы;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Ракишев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А.Р. – академик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қалыпты анатомия кафедрасының профессоры;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Табаева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А.А.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стратегия, басқару және даму департаментінің директоры;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Куанышбекова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Р.Т.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Алматы қаласының денсаулық сақтау департаментінің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директоры;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Дурумбетов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Е.Е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– Алматы қаласы бойынша Қазақстан Республикасының Денсаулық сақтау Министрлігінің мемлекеттік санитар-эпидемиологиялық  Комитет департаментінің директоры;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Тажиев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Е.Б.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ішкі аурулар клиникасының директоры, Алматы филиалының бітірушілер ассоциациясының төрағасы;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Ушбаев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К.У.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«Фармация Компаниясы» президенті;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Букенов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К.А.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«Республика» Республикалық зейнетақы қорының директоры, попечитель кеңесінің төрағасы;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Шокибаева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А.Г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– студенттердің ата-аналар төрағасы;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Ерменбаев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err="1" smtClean="0">
                <a:latin typeface="Times New Roman" pitchFamily="18" charset="0"/>
                <a:cs typeface="Times New Roman" pitchFamily="18" charset="0"/>
              </a:rPr>
              <a:t>Дидар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– УСҮ төрағасы;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Кунанбаев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err="1" smtClean="0">
                <a:latin typeface="Times New Roman" pitchFamily="18" charset="0"/>
                <a:cs typeface="Times New Roman" pitchFamily="18" charset="0"/>
              </a:rPr>
              <a:t>Куаныш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– ЖЖК төрағасы.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Институциональдық өзін-өзі бағалау ішкі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комиссиясының құрамы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3600" dirty="0" err="1" smtClean="0"/>
              <a:t>Бердалин</a:t>
            </a:r>
            <a:r>
              <a:rPr lang="ru-RU" sz="3600" dirty="0" smtClean="0"/>
              <a:t> А.Е. – </a:t>
            </a:r>
            <a:r>
              <a:rPr lang="ru-RU" sz="3600" dirty="0" err="1" smtClean="0"/>
              <a:t>стратегиялық жоспарлау</a:t>
            </a:r>
            <a:r>
              <a:rPr lang="ru-RU" sz="3600" dirty="0" smtClean="0"/>
              <a:t> </a:t>
            </a:r>
            <a:r>
              <a:rPr lang="ru-RU" sz="3600" dirty="0" err="1" smtClean="0"/>
              <a:t>бөлімінің бастығы, </a:t>
            </a:r>
            <a:r>
              <a:rPr lang="ru-RU" sz="3600" b="1" dirty="0" smtClean="0"/>
              <a:t>«Миссия </a:t>
            </a:r>
            <a:r>
              <a:rPr lang="ru-RU" sz="3600" b="1" dirty="0" err="1" smtClean="0"/>
              <a:t>және мақсат</a:t>
            </a:r>
            <a:r>
              <a:rPr lang="ru-RU" sz="3600" b="1" dirty="0" smtClean="0"/>
              <a:t>» стандарты </a:t>
            </a:r>
            <a:r>
              <a:rPr lang="ru-RU" sz="3600" dirty="0" err="1" smtClean="0"/>
              <a:t>бойынша</a:t>
            </a:r>
            <a:r>
              <a:rPr lang="ru-RU" sz="3600" dirty="0" smtClean="0"/>
              <a:t> комиссия </a:t>
            </a:r>
            <a:r>
              <a:rPr lang="ru-RU" sz="3600" dirty="0" err="1" smtClean="0"/>
              <a:t>құрамының жетекшісі</a:t>
            </a:r>
            <a:r>
              <a:rPr lang="ru-RU" sz="3600" b="1" dirty="0" smtClean="0"/>
              <a:t>;</a:t>
            </a:r>
            <a:endParaRPr lang="ru-RU" sz="3600" dirty="0" smtClean="0"/>
          </a:p>
          <a:p>
            <a:pPr lvl="0"/>
            <a:r>
              <a:rPr lang="ru-RU" sz="3600" dirty="0" err="1" smtClean="0"/>
              <a:t>Славко</a:t>
            </a:r>
            <a:r>
              <a:rPr lang="ru-RU" sz="3600" dirty="0" smtClean="0"/>
              <a:t> </a:t>
            </a:r>
            <a:r>
              <a:rPr lang="ru-RU" sz="3600" dirty="0" smtClean="0"/>
              <a:t>Е.А. </a:t>
            </a:r>
            <a:r>
              <a:rPr lang="ru-RU" sz="3600" dirty="0" smtClean="0"/>
              <a:t>– </a:t>
            </a:r>
            <a:r>
              <a:rPr lang="ru-RU" sz="3600" dirty="0" err="1" smtClean="0"/>
              <a:t>оқу-әдістемелік жқмыс бөлімінің бастығы, </a:t>
            </a:r>
            <a:r>
              <a:rPr lang="ru-RU" sz="3600" b="1" dirty="0" smtClean="0"/>
              <a:t>«</a:t>
            </a:r>
            <a:r>
              <a:rPr lang="ru-RU" sz="3600" b="1" dirty="0" err="1" smtClean="0"/>
              <a:t>Білім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бағдарламалары» </a:t>
            </a:r>
            <a:r>
              <a:rPr lang="ru-RU" sz="3600" b="1" dirty="0" smtClean="0"/>
              <a:t>стандарты</a:t>
            </a:r>
            <a:r>
              <a:rPr lang="ru-RU" sz="3600" dirty="0" smtClean="0"/>
              <a:t> </a:t>
            </a:r>
            <a:r>
              <a:rPr lang="ru-RU" sz="3600" dirty="0" err="1" smtClean="0"/>
              <a:t>бойынша</a:t>
            </a:r>
            <a:r>
              <a:rPr lang="ru-RU" sz="3600" dirty="0" smtClean="0"/>
              <a:t> комиссия </a:t>
            </a:r>
            <a:r>
              <a:rPr lang="ru-RU" sz="3600" dirty="0" err="1" smtClean="0"/>
              <a:t>құрамының жетекшісі</a:t>
            </a:r>
            <a:r>
              <a:rPr lang="ru-RU" sz="3600" b="1" dirty="0" smtClean="0"/>
              <a:t>;</a:t>
            </a:r>
            <a:endParaRPr lang="ru-RU" sz="3600" dirty="0" smtClean="0"/>
          </a:p>
          <a:p>
            <a:pPr lvl="0"/>
            <a:r>
              <a:rPr lang="ru-RU" sz="3600" dirty="0" err="1" smtClean="0"/>
              <a:t>Джумашева</a:t>
            </a:r>
            <a:r>
              <a:rPr lang="ru-RU" sz="3600" dirty="0" smtClean="0"/>
              <a:t> Р.Т. – </a:t>
            </a:r>
            <a:r>
              <a:rPr lang="ru-RU" sz="3600" dirty="0" smtClean="0"/>
              <a:t>«</a:t>
            </a:r>
            <a:r>
              <a:rPr lang="ru-RU" sz="3600" dirty="0" err="1" smtClean="0"/>
              <a:t>Жалпы</a:t>
            </a:r>
            <a:r>
              <a:rPr lang="ru-RU" sz="3600" dirty="0" smtClean="0"/>
              <a:t> медицина» </a:t>
            </a:r>
            <a:r>
              <a:rPr lang="ru-RU" sz="3600" dirty="0" err="1" smtClean="0"/>
              <a:t>факультетінің </a:t>
            </a:r>
            <a:r>
              <a:rPr lang="ru-RU" sz="3600" dirty="0" smtClean="0"/>
              <a:t>деканы, «</a:t>
            </a:r>
            <a:r>
              <a:rPr lang="ru-RU" sz="3600" b="1" dirty="0" err="1" smtClean="0"/>
              <a:t>Студенттер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бағасы» </a:t>
            </a:r>
            <a:r>
              <a:rPr lang="ru-RU" sz="3600" b="1" dirty="0" smtClean="0"/>
              <a:t>стандарты </a:t>
            </a:r>
            <a:r>
              <a:rPr lang="ru-RU" sz="3600" dirty="0" err="1" smtClean="0"/>
              <a:t>бойынша</a:t>
            </a:r>
            <a:r>
              <a:rPr lang="ru-RU" sz="3600" dirty="0" smtClean="0"/>
              <a:t> комиссия </a:t>
            </a:r>
            <a:r>
              <a:rPr lang="ru-RU" sz="3600" dirty="0" err="1" smtClean="0"/>
              <a:t>құрамының жетекшісі</a:t>
            </a:r>
            <a:r>
              <a:rPr lang="ru-RU" sz="3600" b="1" dirty="0" smtClean="0"/>
              <a:t>;</a:t>
            </a:r>
            <a:endParaRPr lang="ru-RU" sz="3600" dirty="0" smtClean="0"/>
          </a:p>
          <a:p>
            <a:pPr lvl="0"/>
            <a:r>
              <a:rPr lang="ru-RU" sz="3600" dirty="0" smtClean="0"/>
              <a:t>Султанова М.Т. – </a:t>
            </a:r>
            <a:r>
              <a:rPr lang="ru-RU" sz="3600" dirty="0" err="1" smtClean="0"/>
              <a:t>студенттердің ілеуметтік-мәдениет </a:t>
            </a:r>
            <a:r>
              <a:rPr lang="ru-RU" sz="3600" dirty="0" smtClean="0"/>
              <a:t>даму компетенция </a:t>
            </a:r>
            <a:r>
              <a:rPr lang="ru-RU" sz="3600" dirty="0" err="1" smtClean="0"/>
              <a:t>басқармасының бастығы </a:t>
            </a:r>
            <a:r>
              <a:rPr lang="ru-RU" sz="3600" b="1" dirty="0" smtClean="0"/>
              <a:t>«</a:t>
            </a:r>
            <a:r>
              <a:rPr lang="ru-RU" sz="3600" b="1" dirty="0" err="1" smtClean="0"/>
              <a:t>Студенттер</a:t>
            </a:r>
            <a:r>
              <a:rPr lang="ru-RU" sz="3600" b="1" dirty="0" smtClean="0"/>
              <a:t>» стандарты </a:t>
            </a:r>
            <a:r>
              <a:rPr lang="ru-RU" sz="3600" dirty="0" err="1" smtClean="0"/>
              <a:t>бойынша</a:t>
            </a:r>
            <a:r>
              <a:rPr lang="ru-RU" sz="3600" dirty="0" smtClean="0"/>
              <a:t> комиссия </a:t>
            </a:r>
            <a:r>
              <a:rPr lang="ru-RU" sz="3600" dirty="0" err="1" smtClean="0"/>
              <a:t>құрамының жетекшісі</a:t>
            </a:r>
            <a:r>
              <a:rPr lang="ru-RU" sz="3600" b="1" dirty="0" smtClean="0"/>
              <a:t>;</a:t>
            </a:r>
            <a:endParaRPr lang="ru-RU" sz="3600" dirty="0" smtClean="0"/>
          </a:p>
          <a:p>
            <a:pPr lvl="0"/>
            <a:r>
              <a:rPr lang="ru-RU" sz="3600" dirty="0" err="1" smtClean="0"/>
              <a:t>Карибаева</a:t>
            </a:r>
            <a:r>
              <a:rPr lang="ru-RU" sz="3600" dirty="0" smtClean="0"/>
              <a:t> А.К. – начальник Управления развития человеческих ресурсов, руководитель подкомиссии </a:t>
            </a:r>
            <a:r>
              <a:rPr lang="ru-RU" sz="3600" b="1" dirty="0" smtClean="0"/>
              <a:t>по стандарту «ППС»;</a:t>
            </a:r>
            <a:endParaRPr lang="ru-RU" sz="3600" dirty="0" smtClean="0"/>
          </a:p>
          <a:p>
            <a:pPr lvl="0"/>
            <a:r>
              <a:rPr lang="ru-RU" sz="3600" dirty="0" err="1" smtClean="0"/>
              <a:t>Бопанова</a:t>
            </a:r>
            <a:r>
              <a:rPr lang="ru-RU" sz="3600" dirty="0" smtClean="0"/>
              <a:t> А.О.</a:t>
            </a:r>
            <a:r>
              <a:rPr lang="ru-RU" sz="3600" b="1" dirty="0" smtClean="0"/>
              <a:t> –</a:t>
            </a:r>
            <a:r>
              <a:rPr lang="ru-RU" sz="3600" dirty="0" smtClean="0"/>
              <a:t> </a:t>
            </a:r>
            <a:r>
              <a:rPr lang="ru-RU" sz="3600" dirty="0" err="1" smtClean="0"/>
              <a:t>жоспарлау</a:t>
            </a:r>
            <a:r>
              <a:rPr lang="ru-RU" sz="3600" dirty="0" smtClean="0"/>
              <a:t> </a:t>
            </a:r>
            <a:r>
              <a:rPr lang="ru-RU" sz="3600" dirty="0" err="1" smtClean="0"/>
              <a:t>және оқу үрдісін қадағалау бөлімінің бастығы, </a:t>
            </a:r>
            <a:r>
              <a:rPr lang="ru-RU" sz="3600" b="1" dirty="0" smtClean="0"/>
              <a:t>«</a:t>
            </a:r>
            <a:r>
              <a:rPr lang="ru-RU" sz="3600" b="1" dirty="0" err="1" smtClean="0"/>
              <a:t>Білім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ресурстары</a:t>
            </a:r>
            <a:r>
              <a:rPr lang="ru-RU" sz="3600" b="1" dirty="0" smtClean="0"/>
              <a:t>» стандарты </a:t>
            </a:r>
            <a:r>
              <a:rPr lang="ru-RU" sz="3600" dirty="0" err="1" smtClean="0"/>
              <a:t>бойынша</a:t>
            </a:r>
            <a:r>
              <a:rPr lang="ru-RU" sz="3600" dirty="0" smtClean="0"/>
              <a:t> комиссия </a:t>
            </a:r>
            <a:r>
              <a:rPr lang="ru-RU" sz="3600" dirty="0" err="1" smtClean="0"/>
              <a:t>құрамының жетекшісі</a:t>
            </a:r>
            <a:r>
              <a:rPr lang="ru-RU" sz="3600" dirty="0" smtClean="0"/>
              <a:t>;</a:t>
            </a:r>
            <a:endParaRPr lang="ru-RU" sz="3600" dirty="0" smtClean="0"/>
          </a:p>
          <a:p>
            <a:pPr lvl="0"/>
            <a:r>
              <a:rPr lang="ru-RU" sz="3600" dirty="0" err="1" smtClean="0"/>
              <a:t>Абирова</a:t>
            </a:r>
            <a:r>
              <a:rPr lang="ru-RU" sz="3600" dirty="0" smtClean="0"/>
              <a:t> М.А. – </a:t>
            </a:r>
            <a:r>
              <a:rPr lang="ru-RU" sz="3600" dirty="0" smtClean="0"/>
              <a:t>ОӘЖД директоры, </a:t>
            </a:r>
            <a:r>
              <a:rPr lang="ru-RU" sz="3600" b="1" dirty="0" smtClean="0"/>
              <a:t>«</a:t>
            </a:r>
            <a:r>
              <a:rPr lang="ru-RU" sz="3600" b="1" dirty="0" err="1" smtClean="0"/>
              <a:t>Білім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бағдарламаларының бағасы» </a:t>
            </a:r>
            <a:r>
              <a:rPr lang="ru-RU" sz="3600" b="1" dirty="0" smtClean="0"/>
              <a:t>стандарты</a:t>
            </a:r>
            <a:r>
              <a:rPr lang="ru-RU" sz="3600" dirty="0" smtClean="0"/>
              <a:t> </a:t>
            </a:r>
            <a:r>
              <a:rPr lang="ru-RU" sz="3600" dirty="0" err="1" smtClean="0"/>
              <a:t>бойынша</a:t>
            </a:r>
            <a:r>
              <a:rPr lang="ru-RU" sz="3600" dirty="0" smtClean="0"/>
              <a:t> комиссия </a:t>
            </a:r>
            <a:r>
              <a:rPr lang="ru-RU" sz="3600" dirty="0" err="1" smtClean="0"/>
              <a:t>құрамының жетекшісі</a:t>
            </a:r>
            <a:r>
              <a:rPr lang="ru-RU" sz="3600" b="1" dirty="0" smtClean="0"/>
              <a:t>;</a:t>
            </a:r>
            <a:endParaRPr lang="ru-RU" sz="3600" dirty="0" smtClean="0"/>
          </a:p>
          <a:p>
            <a:pPr lvl="0"/>
            <a:r>
              <a:rPr lang="ru-RU" sz="3600" dirty="0" err="1" smtClean="0"/>
              <a:t>Куракбаев</a:t>
            </a:r>
            <a:r>
              <a:rPr lang="ru-RU" sz="3600" dirty="0" smtClean="0"/>
              <a:t> К.К. – </a:t>
            </a:r>
            <a:r>
              <a:rPr lang="ru-RU" sz="3600" dirty="0" err="1" smtClean="0"/>
              <a:t>әкімшілік-кадрлық жұмыс департаментінің </a:t>
            </a:r>
            <a:r>
              <a:rPr lang="ru-RU" sz="3600" dirty="0" smtClean="0"/>
              <a:t>директоры, </a:t>
            </a:r>
            <a:r>
              <a:rPr lang="ru-RU" sz="3600" b="1" dirty="0" err="1" smtClean="0"/>
              <a:t>«Басқару және әкімшілік» </a:t>
            </a:r>
            <a:r>
              <a:rPr lang="ru-RU" sz="3600" b="1" dirty="0" smtClean="0"/>
              <a:t>стандарты</a:t>
            </a:r>
            <a:r>
              <a:rPr lang="ru-RU" sz="3600" dirty="0" smtClean="0"/>
              <a:t> </a:t>
            </a:r>
            <a:r>
              <a:rPr lang="ru-RU" sz="3600" dirty="0" err="1" smtClean="0"/>
              <a:t>бойынша</a:t>
            </a:r>
            <a:r>
              <a:rPr lang="ru-RU" sz="3600" dirty="0" smtClean="0"/>
              <a:t> комиссия </a:t>
            </a:r>
            <a:r>
              <a:rPr lang="ru-RU" sz="3600" dirty="0" err="1" smtClean="0"/>
              <a:t>құрамының жетекшісі</a:t>
            </a:r>
            <a:r>
              <a:rPr lang="ru-RU" sz="3600" b="1" dirty="0" smtClean="0"/>
              <a:t>;</a:t>
            </a:r>
            <a:endParaRPr lang="ru-RU" sz="3600" dirty="0" smtClean="0"/>
          </a:p>
          <a:p>
            <a:pPr lvl="0"/>
            <a:r>
              <a:rPr lang="ru-RU" sz="3600" dirty="0" smtClean="0"/>
              <a:t>Нуралиева У.А. – </a:t>
            </a:r>
            <a:r>
              <a:rPr lang="ru-RU" sz="3600" dirty="0" smtClean="0"/>
              <a:t>СМЖ </a:t>
            </a:r>
            <a:r>
              <a:rPr lang="ru-RU" sz="3600" dirty="0" err="1" smtClean="0"/>
              <a:t>бөлімінің бастығы</a:t>
            </a:r>
            <a:r>
              <a:rPr lang="ru-RU" sz="3600" dirty="0" smtClean="0"/>
              <a:t>, </a:t>
            </a:r>
            <a:r>
              <a:rPr lang="ru-RU" sz="3600" b="1" dirty="0" smtClean="0"/>
              <a:t>«</a:t>
            </a:r>
            <a:r>
              <a:rPr lang="ru-RU" sz="3600" b="1" dirty="0" err="1" smtClean="0"/>
              <a:t>Үздіксіз жақсару</a:t>
            </a:r>
            <a:r>
              <a:rPr lang="ru-RU" sz="3600" b="1" dirty="0" smtClean="0"/>
              <a:t>» стандарты </a:t>
            </a:r>
            <a:r>
              <a:rPr lang="ru-RU" sz="3600" dirty="0" err="1" smtClean="0"/>
              <a:t>бойынша</a:t>
            </a:r>
            <a:r>
              <a:rPr lang="ru-RU" sz="3600" dirty="0" smtClean="0"/>
              <a:t> комиссия </a:t>
            </a:r>
            <a:r>
              <a:rPr lang="ru-RU" sz="3600" dirty="0" err="1" smtClean="0"/>
              <a:t>құрамының жетекшісі</a:t>
            </a:r>
            <a:r>
              <a:rPr lang="ru-RU" sz="3600" dirty="0" smtClean="0"/>
              <a:t>;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Аккредитация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стандарттарының бағыттары бойынша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жұмыс тобының құрамы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114298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/>
                <a:ea typeface="Times New Roman"/>
                <a:cs typeface="Times New Roman"/>
              </a:rPr>
              <a:t>КІРІСПЕ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4525963"/>
          </a:xfrm>
        </p:spPr>
        <p:txBody>
          <a:bodyPr>
            <a:normAutofit/>
          </a:bodyPr>
          <a:lstStyle/>
          <a:p>
            <a:pPr lvl="0"/>
            <a:r>
              <a:rPr lang="ru-RU" b="1" dirty="0" err="1" smtClean="0"/>
              <a:t>С.Ж.Асфендияров</a:t>
            </a:r>
            <a:r>
              <a:rPr lang="ru-RU" b="1" dirty="0" smtClean="0"/>
              <a:t> </a:t>
            </a:r>
            <a:r>
              <a:rPr lang="ru-RU" b="1" dirty="0" err="1" smtClean="0"/>
              <a:t>атындағы ҚазҰМУ миссиясы</a:t>
            </a:r>
            <a:endParaRPr lang="ru-RU" dirty="0" smtClean="0"/>
          </a:p>
          <a:p>
            <a:pPr lvl="0"/>
            <a:r>
              <a:rPr lang="kk-KZ" b="1" dirty="0" smtClean="0"/>
              <a:t>С.Ж.Асфендияров атындағы ҚазҰМУ ұйымдастыру құрылымы және басқару құрылымы</a:t>
            </a:r>
            <a:endParaRPr lang="ru-RU" dirty="0" smtClean="0"/>
          </a:p>
          <a:p>
            <a:pPr lvl="0"/>
            <a:r>
              <a:rPr lang="kk-KZ" b="1" dirty="0" smtClean="0"/>
              <a:t>С.Ж.Асфендияров атындағы ҚазҰМУ даму тарихы</a:t>
            </a:r>
            <a:endParaRPr lang="ru-RU" dirty="0" smtClean="0"/>
          </a:p>
          <a:p>
            <a:r>
              <a:rPr lang="ru-RU" b="1" dirty="0" err="1" smtClean="0"/>
              <a:t>ҚазҰМУ </a:t>
            </a:r>
            <a:r>
              <a:rPr lang="ru-RU" b="1" dirty="0" smtClean="0"/>
              <a:t>2007-2012 </a:t>
            </a:r>
            <a:r>
              <a:rPr lang="ru-RU" b="1" dirty="0" err="1" smtClean="0"/>
              <a:t>жылдар</a:t>
            </a:r>
            <a:r>
              <a:rPr lang="ru-RU" b="1" dirty="0" smtClean="0"/>
              <a:t> </a:t>
            </a:r>
            <a:r>
              <a:rPr lang="ru-RU" b="1" dirty="0" err="1" smtClean="0"/>
              <a:t>аралығындағы негізгі</a:t>
            </a:r>
            <a:r>
              <a:rPr lang="ru-RU" b="1" dirty="0" smtClean="0"/>
              <a:t> </a:t>
            </a:r>
            <a:r>
              <a:rPr lang="ru-RU" b="1" dirty="0" err="1" smtClean="0"/>
              <a:t>жетістіктері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2"/>
          <p:cNvSpPr txBox="1">
            <a:spLocks noChangeArrowheads="1"/>
          </p:cNvSpPr>
          <p:nvPr/>
        </p:nvSpPr>
        <p:spPr bwMode="auto">
          <a:xfrm>
            <a:off x="533400" y="2286000"/>
            <a:ext cx="7543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endParaRPr lang="en-GB" sz="2400">
              <a:solidFill>
                <a:srgbClr val="003399"/>
              </a:solidFill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0" y="1428750"/>
          <a:ext cx="3048000" cy="3352800"/>
        </p:xfrm>
        <a:graphic>
          <a:graphicData uri="http://schemas.openxmlformats.org/presentationml/2006/ole">
            <p:oleObj spid="_x0000_s28674" name="Photo Editor-billede" r:id="rId3" imgW="8802329" imgH="12298492" progId="">
              <p:embed/>
            </p:oleObj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2928926" y="2500306"/>
          <a:ext cx="3262313" cy="3587750"/>
        </p:xfrm>
        <a:graphic>
          <a:graphicData uri="http://schemas.openxmlformats.org/presentationml/2006/ole">
            <p:oleObj spid="_x0000_s28675" name="Photo Editor-billede" r:id="rId4" imgW="8802329" imgH="12298492" progId="">
              <p:embed/>
            </p:oleObj>
          </a:graphicData>
        </a:graphic>
      </p:graphicFrame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6096000" y="3505200"/>
          <a:ext cx="3048000" cy="3352800"/>
        </p:xfrm>
        <a:graphic>
          <a:graphicData uri="http://schemas.openxmlformats.org/presentationml/2006/ole">
            <p:oleObj spid="_x0000_s28676" name="Photo Editor-billede" r:id="rId5" imgW="8802329" imgH="12298492" progId="">
              <p:embed/>
            </p:oleObj>
          </a:graphicData>
        </a:graphic>
      </p:graphicFrame>
      <p:sp>
        <p:nvSpPr>
          <p:cNvPr id="5127" name="Rectangle 6"/>
          <p:cNvSpPr>
            <a:spLocks noGrp="1" noChangeArrowheads="1"/>
          </p:cNvSpPr>
          <p:nvPr>
            <p:ph type="title"/>
          </p:nvPr>
        </p:nvSpPr>
        <p:spPr>
          <a:xfrm>
            <a:off x="142875" y="214313"/>
            <a:ext cx="7286645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600" dirty="0" smtClean="0">
                <a:solidFill>
                  <a:srgbClr val="FF0000"/>
                </a:solidFill>
                <a:effectLst/>
              </a:rPr>
              <a:t>ЖАҺАНДЫҚ </a:t>
            </a:r>
            <a:r>
              <a:rPr lang="ru-RU" sz="3600" dirty="0" smtClean="0">
                <a:solidFill>
                  <a:schemeClr val="tx1"/>
                </a:solidFill>
                <a:effectLst/>
              </a:rPr>
              <a:t>ВФМО</a:t>
            </a:r>
            <a:r>
              <a:rPr lang="ru-RU" sz="3600" dirty="0" smtClean="0">
                <a:solidFill>
                  <a:srgbClr val="FF0000"/>
                </a:solidFill>
                <a:effectLst/>
              </a:rPr>
              <a:t> ҮШТІК СТАНДАРТЫ</a:t>
            </a:r>
            <a:endParaRPr lang="en-GB" sz="3600" dirty="0" smtClean="0">
              <a:solidFill>
                <a:srgbClr val="0000CC"/>
              </a:solidFill>
              <a:effectLst/>
            </a:endParaRPr>
          </a:p>
        </p:txBody>
      </p:sp>
      <p:graphicFrame>
        <p:nvGraphicFramePr>
          <p:cNvPr id="1029" name="Object 7"/>
          <p:cNvGraphicFramePr>
            <a:graphicFrameLocks noChangeAspect="1"/>
          </p:cNvGraphicFramePr>
          <p:nvPr/>
        </p:nvGraphicFramePr>
        <p:xfrm>
          <a:off x="7072331" y="0"/>
          <a:ext cx="2071670" cy="1868333"/>
        </p:xfrm>
        <a:graphic>
          <a:graphicData uri="http://schemas.openxmlformats.org/presentationml/2006/ole">
            <p:oleObj spid="_x0000_s28677" name="Dokument" r:id="rId6" imgW="1343520" imgH="1082520" progId="Word.Document.8">
              <p:embed/>
            </p:oleObj>
          </a:graphicData>
        </a:graphic>
      </p:graphicFrame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251325" y="1303338"/>
            <a:ext cx="184150" cy="214312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a-DK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937125" y="1303338"/>
            <a:ext cx="184150" cy="214312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a-DK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0" y="6143644"/>
            <a:ext cx="5786446" cy="646331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Аккредитация </a:t>
            </a:r>
            <a:r>
              <a:rPr lang="ru-RU" sz="3600" b="1" dirty="0" err="1" smtClean="0">
                <a:solidFill>
                  <a:srgbClr val="FF0000"/>
                </a:solidFill>
              </a:rPr>
              <a:t>негізі</a:t>
            </a:r>
            <a:endParaRPr lang="da-DK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44" name="Group 52"/>
          <p:cNvGraphicFramePr>
            <a:graphicFrameLocks noGrp="1"/>
          </p:cNvGraphicFramePr>
          <p:nvPr/>
        </p:nvGraphicFramePr>
        <p:xfrm>
          <a:off x="357158" y="714356"/>
          <a:ext cx="8501062" cy="5966796"/>
        </p:xfrm>
        <a:graphic>
          <a:graphicData uri="http://schemas.openxmlformats.org/drawingml/2006/table">
            <a:tbl>
              <a:tblPr/>
              <a:tblGrid>
                <a:gridCol w="2817812"/>
                <a:gridCol w="2857500"/>
                <a:gridCol w="2825750"/>
              </a:tblGrid>
              <a:tr h="8982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Базалық медициналық білім</a:t>
                      </a:r>
                      <a:r>
                        <a:rPr kumimoji="1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беру</a:t>
                      </a:r>
                      <a:endParaRPr kumimoji="1" lang="da-DK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Дипломнан</a:t>
                      </a:r>
                      <a:r>
                        <a:rPr kumimoji="1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ru-RU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кейінгі</a:t>
                      </a:r>
                      <a:r>
                        <a:rPr kumimoji="1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ru-RU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медициналық </a:t>
                      </a:r>
                      <a:r>
                        <a:rPr kumimoji="1" lang="ru-RU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білім</a:t>
                      </a:r>
                      <a:r>
                        <a:rPr kumimoji="1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беру</a:t>
                      </a:r>
                      <a:endParaRPr kumimoji="1" lang="da-DK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Үздіксіз кәсіби білім</a:t>
                      </a:r>
                      <a:r>
                        <a:rPr kumimoji="1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беру</a:t>
                      </a:r>
                      <a:endParaRPr kumimoji="1" lang="da-DK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5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kumimoji="1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Мақсаты мен міндеті</a:t>
                      </a:r>
                      <a:endParaRPr kumimoji="1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kumimoji="1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Миссия </a:t>
                      </a:r>
                      <a:r>
                        <a:rPr kumimoji="1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 соңғы шешімдері</a:t>
                      </a:r>
                      <a:endParaRPr kumimoji="1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kumimoji="1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Миссия </a:t>
                      </a:r>
                      <a:r>
                        <a:rPr kumimoji="1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 соңғы шешімдері</a:t>
                      </a:r>
                      <a:endParaRPr kumimoji="1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2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kumimoji="1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Білім беру бағдарламалары</a:t>
                      </a:r>
                      <a:endParaRPr kumimoji="1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kumimoji="1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Дайындық п</a:t>
                      </a:r>
                      <a:r>
                        <a:rPr kumimoji="1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роцесі</a:t>
                      </a:r>
                      <a:endParaRPr kumimoji="1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kumimoji="1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Оқыту әдістері</a:t>
                      </a:r>
                      <a:endParaRPr kumimoji="1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5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kumimoji="1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Студенттерді бағалау</a:t>
                      </a:r>
                      <a:endParaRPr kumimoji="1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kumimoji="1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Стажерлар бағасы</a:t>
                      </a:r>
                      <a:endParaRPr kumimoji="1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kumimoji="1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Жоспарлау және құжаттау</a:t>
                      </a:r>
                      <a:endParaRPr kumimoji="1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6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kumimoji="1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Студенттер</a:t>
                      </a:r>
                      <a:endParaRPr kumimoji="1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kumimoji="1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Стажерлар</a:t>
                      </a:r>
                      <a:endParaRPr kumimoji="1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kumimoji="1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Дәрігер</a:t>
                      </a:r>
                      <a:endParaRPr kumimoji="1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2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kumimoji="1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Академиялық штат/оқытушы-профессорлар </a:t>
                      </a:r>
                      <a:r>
                        <a:rPr kumimoji="1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құрамы</a:t>
                      </a:r>
                      <a:endParaRPr kumimoji="1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kumimoji="1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Штатты топтау</a:t>
                      </a:r>
                      <a:endParaRPr kumimoji="1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kumimoji="1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НПР п</a:t>
                      </a:r>
                      <a:r>
                        <a:rPr kumimoji="1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ровайдерлері</a:t>
                      </a:r>
                      <a:endParaRPr kumimoji="1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  <a:r>
                        <a:rPr kumimoji="1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Білім ресурстары</a:t>
                      </a:r>
                      <a:endParaRPr kumimoji="1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  <a:r>
                        <a:rPr kumimoji="1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Дайындық өткізу орны және білім ресурстары</a:t>
                      </a:r>
                      <a:endParaRPr kumimoji="1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  <a:r>
                        <a:rPr kumimoji="1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Білім контексті және ресурстары</a:t>
                      </a:r>
                      <a:endParaRPr kumimoji="1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5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  <a:r>
                        <a:rPr kumimoji="1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Бағдарламалар бағасы</a:t>
                      </a:r>
                      <a:endParaRPr kumimoji="1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  <a:r>
                        <a:rPr kumimoji="1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Дайындық процесінің бағасы</a:t>
                      </a:r>
                      <a:endParaRPr kumimoji="1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  <a:r>
                        <a:rPr kumimoji="1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Әдістер бағасы және компетенттілігі</a:t>
                      </a:r>
                      <a:endParaRPr kumimoji="1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</a:t>
                      </a:r>
                      <a:r>
                        <a:rPr kumimoji="1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Басқару және әкімшілік</a:t>
                      </a:r>
                      <a:endParaRPr kumimoji="1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</a:t>
                      </a:r>
                      <a:r>
                        <a:rPr kumimoji="1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Басқару және әкімшілік</a:t>
                      </a:r>
                      <a:endParaRPr kumimoji="1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</a:t>
                      </a:r>
                      <a:r>
                        <a:rPr kumimoji="1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Мекеме</a:t>
                      </a:r>
                      <a:endParaRPr kumimoji="1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6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</a:t>
                      </a:r>
                      <a:r>
                        <a:rPr kumimoji="1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Үздіксіз жақсару</a:t>
                      </a:r>
                      <a:endParaRPr kumimoji="1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</a:t>
                      </a:r>
                      <a:r>
                        <a:rPr kumimoji="1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Үздіксіз жақсару</a:t>
                      </a:r>
                      <a:endParaRPr kumimoji="1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</a:t>
                      </a:r>
                      <a:r>
                        <a:rPr kumimoji="1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Үздіксіз жақсару</a:t>
                      </a:r>
                      <a:endParaRPr kumimoji="1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52" name="Text Box 50"/>
          <p:cNvSpPr txBox="1">
            <a:spLocks noChangeArrowheads="1"/>
          </p:cNvSpPr>
          <p:nvPr/>
        </p:nvSpPr>
        <p:spPr bwMode="auto">
          <a:xfrm>
            <a:off x="785812" y="214313"/>
            <a:ext cx="7786715" cy="46166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ВФМО </a:t>
            </a:r>
            <a:r>
              <a:rPr lang="ru-RU" sz="2400" dirty="0" err="1" smtClean="0">
                <a:solidFill>
                  <a:srgbClr val="FF0000"/>
                </a:solidFill>
                <a:latin typeface="Arial Black" pitchFamily="34" charset="0"/>
              </a:rPr>
              <a:t>стандарттарының үштігі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: </a:t>
            </a:r>
            <a:r>
              <a:rPr lang="ru-RU" sz="2400" dirty="0" err="1" smtClean="0">
                <a:solidFill>
                  <a:srgbClr val="FF0000"/>
                </a:solidFill>
                <a:latin typeface="Arial Black" pitchFamily="34" charset="0"/>
              </a:rPr>
              <a:t>салалары</a:t>
            </a:r>
            <a:endParaRPr lang="da-DK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Өзін-өзі бағалау бойынша</a:t>
            </a:r>
            <a:r>
              <a:rPr lang="ru-RU" b="1" dirty="0" smtClean="0"/>
              <a:t> </a:t>
            </a:r>
            <a:r>
              <a:rPr lang="ru-RU" b="1" dirty="0" err="1" smtClean="0"/>
              <a:t>есептің жалпы</a:t>
            </a:r>
            <a:r>
              <a:rPr lang="ru-RU" b="1" dirty="0" smtClean="0"/>
              <a:t> </a:t>
            </a:r>
            <a:r>
              <a:rPr lang="ru-RU" b="1" dirty="0" err="1" smtClean="0"/>
              <a:t>көлемі </a:t>
            </a:r>
            <a:r>
              <a:rPr lang="ru-RU" dirty="0" smtClean="0"/>
              <a:t>– </a:t>
            </a:r>
            <a:r>
              <a:rPr lang="ru-RU" dirty="0" smtClean="0"/>
              <a:t>200 </a:t>
            </a:r>
            <a:r>
              <a:rPr lang="ru-RU" dirty="0" smtClean="0"/>
              <a:t>бет </a:t>
            </a:r>
            <a:r>
              <a:rPr lang="ru-RU" dirty="0" err="1" smtClean="0"/>
              <a:t>Бірінші</a:t>
            </a:r>
            <a:r>
              <a:rPr lang="ru-RU" dirty="0" smtClean="0"/>
              <a:t> том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b="1" dirty="0" err="1" smtClean="0"/>
              <a:t>Екінші</a:t>
            </a:r>
            <a:r>
              <a:rPr lang="ru-RU" b="1" dirty="0" smtClean="0"/>
              <a:t> том </a:t>
            </a:r>
            <a:r>
              <a:rPr lang="ru-RU" dirty="0" smtClean="0"/>
              <a:t>– </a:t>
            </a:r>
            <a:r>
              <a:rPr lang="ru-RU" dirty="0" err="1" smtClean="0"/>
              <a:t>Қосымша </a:t>
            </a:r>
            <a:r>
              <a:rPr lang="ru-RU" dirty="0" smtClean="0"/>
              <a:t>(</a:t>
            </a:r>
            <a:r>
              <a:rPr lang="ru-RU" dirty="0" err="1" smtClean="0"/>
              <a:t>кестелер</a:t>
            </a:r>
            <a:r>
              <a:rPr lang="ru-RU" dirty="0" smtClean="0"/>
              <a:t>, </a:t>
            </a:r>
            <a:r>
              <a:rPr lang="ru-RU" dirty="0" err="1" smtClean="0"/>
              <a:t>диаграммалар</a:t>
            </a:r>
            <a:r>
              <a:rPr lang="ru-RU" dirty="0" smtClean="0"/>
              <a:t>, </a:t>
            </a:r>
            <a:r>
              <a:rPr lang="ru-RU" dirty="0" err="1" smtClean="0"/>
              <a:t>құжаттардың сканерленген</a:t>
            </a:r>
            <a:r>
              <a:rPr lang="ru-RU" dirty="0" smtClean="0"/>
              <a:t> </a:t>
            </a:r>
            <a:r>
              <a:rPr lang="ru-RU" dirty="0" err="1" smtClean="0"/>
              <a:t>көшірмелері</a:t>
            </a:r>
            <a:r>
              <a:rPr lang="ru-RU" dirty="0" smtClean="0"/>
              <a:t>, </a:t>
            </a:r>
            <a:r>
              <a:rPr lang="ru-RU" dirty="0" err="1" smtClean="0"/>
              <a:t>құжаттарды растайтын</a:t>
            </a:r>
            <a:r>
              <a:rPr lang="ru-RU" dirty="0" smtClean="0"/>
              <a:t> </a:t>
            </a:r>
            <a:r>
              <a:rPr lang="ru-RU" dirty="0" err="1" smtClean="0"/>
              <a:t>базасы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326</TotalTime>
  <Words>838</Words>
  <Application>Microsoft Office PowerPoint</Application>
  <PresentationFormat>Экран (4:3)</PresentationFormat>
  <Paragraphs>116</Paragraphs>
  <Slides>10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Трек</vt:lpstr>
      <vt:lpstr>Photo Editor-billede</vt:lpstr>
      <vt:lpstr>Dokument</vt:lpstr>
      <vt:lpstr>Слайд 1</vt:lpstr>
      <vt:lpstr>Слайд 2</vt:lpstr>
      <vt:lpstr>Слайд 3</vt:lpstr>
      <vt:lpstr>Слайд 4</vt:lpstr>
      <vt:lpstr>Слайд 5</vt:lpstr>
      <vt:lpstr>КІРІСПЕ</vt:lpstr>
      <vt:lpstr>ЖАҺАНДЫҚ ВФМО ҮШТІК СТАНДАРТЫ</vt:lpstr>
      <vt:lpstr>Слайд 8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63</cp:revision>
  <dcterms:created xsi:type="dcterms:W3CDTF">2012-10-29T05:48:51Z</dcterms:created>
  <dcterms:modified xsi:type="dcterms:W3CDTF">2012-10-29T13:11:38Z</dcterms:modified>
</cp:coreProperties>
</file>