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40" r:id="rId2"/>
  </p:sldMasterIdLst>
  <p:notesMasterIdLst>
    <p:notesMasterId r:id="rId19"/>
  </p:notesMasterIdLst>
  <p:handoutMasterIdLst>
    <p:handoutMasterId r:id="rId20"/>
  </p:handoutMasterIdLst>
  <p:sldIdLst>
    <p:sldId id="545" r:id="rId3"/>
    <p:sldId id="613" r:id="rId4"/>
    <p:sldId id="620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552" r:id="rId18"/>
  </p:sldIdLst>
  <p:sldSz cx="9144000" cy="6858000" type="screen4x3"/>
  <p:notesSz cx="6858000" cy="9144000"/>
  <p:custShowLst>
    <p:custShow name="микрплохо" id="0">
      <p:sldLst/>
    </p:custShow>
    <p:custShow name="адмедиа" id="1">
      <p:sldLst/>
    </p:custShow>
    <p:custShow name="микрхорошо" id="2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kolova_n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FF99FF"/>
    <a:srgbClr val="333399"/>
    <a:srgbClr val="6600CC"/>
    <a:srgbClr val="008000"/>
    <a:srgbClr val="FF5050"/>
    <a:srgbClr val="57C719"/>
    <a:srgbClr val="FF00FF"/>
    <a:srgbClr val="0099CC"/>
    <a:srgbClr val="0D267A"/>
    <a:srgbClr val="30B25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5" autoAdjust="0"/>
    <p:restoredTop sz="96870" autoAdjust="0"/>
  </p:normalViewPr>
  <p:slideViewPr>
    <p:cSldViewPr>
      <p:cViewPr>
        <p:scale>
          <a:sx n="75" d="100"/>
          <a:sy n="75" d="100"/>
        </p:scale>
        <p:origin x="-34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5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370DF6-C907-475A-B894-94C64D9A5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6B0B319-4D3E-406D-80ED-B704BE4271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0B319-4D3E-406D-80ED-B704BE42714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263" y="1150938"/>
            <a:ext cx="13065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18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579563" y="3897313"/>
            <a:ext cx="7129462" cy="11874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718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8988" y="5157788"/>
            <a:ext cx="6726237" cy="792162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21C4-A072-46D1-9B99-E4A503C83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38100"/>
            <a:ext cx="1962150" cy="6127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7700" y="38100"/>
            <a:ext cx="5734050" cy="6127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AEE6A-F766-4A12-8F4B-44CA9A1236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38100"/>
            <a:ext cx="72009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47700" y="1412875"/>
            <a:ext cx="7848600" cy="475297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C9DE-3C31-48F3-9BCD-406B23BB75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9CC8-13B6-4E55-8E64-44D9CAD99F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7185-8DE7-4F03-9EE7-AEBDAC843C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FFB2-C651-4FBA-A0DA-B4D29E06A0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FC55-D09D-485C-9224-28CBCA7CB2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7700" y="1412875"/>
            <a:ext cx="38481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38481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AF79-1482-4E3C-8B9D-22240D1A4F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1A0A-8210-4877-8D31-84C0684AF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CECB-CD2F-45FB-9CBD-D97D155D27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1F2E7-4E76-4FF8-94B4-B823A9460C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9D18F-CD69-4C82-844E-536C98B833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3A3C-4504-43BD-9939-95CA225BB3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ldegagag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94638" y="6350"/>
            <a:ext cx="10683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12875"/>
            <a:ext cx="7848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707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32563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88F85D-2B4E-4787-95D7-D36BC61675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70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700" y="6597650"/>
            <a:ext cx="5688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38100"/>
            <a:ext cx="7200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2pPr>
      <a:lvl3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3pPr>
      <a:lvl4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4pPr>
      <a:lvl5pPr algn="l" defTabSz="72072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5pPr>
      <a:lvl6pPr marL="4572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6pPr>
      <a:lvl7pPr marL="9144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7pPr>
      <a:lvl8pPr marL="13716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8pPr>
      <a:lvl9pPr marL="1828800" algn="l" defTabSz="720725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06438" indent="-3429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065213" indent="-357188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200">
          <a:solidFill>
            <a:schemeClr val="tx1"/>
          </a:solidFill>
          <a:latin typeface="+mn-lt"/>
        </a:defRPr>
      </a:lvl3pPr>
      <a:lvl4pPr marL="1435100" indent="-3683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1817688" indent="-381000" algn="l" rtl="0" eaLnBrk="0" fontAlgn="base" hangingPunct="0">
        <a:spcBef>
          <a:spcPct val="0"/>
        </a:spcBef>
        <a:spcAft>
          <a:spcPct val="3000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2748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320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7pPr>
      <a:lvl8pPr marL="31892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8pPr>
      <a:lvl9pPr marL="3646488" indent="-381000" algn="l" rtl="0" fontAlgn="base">
        <a:spcBef>
          <a:spcPct val="0"/>
        </a:spcBef>
        <a:spcAft>
          <a:spcPct val="30000"/>
        </a:spcAft>
        <a:buSzPct val="70000"/>
        <a:buBlip>
          <a:blip r:embed="rId18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Mikotaj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0"/>
            <a:ext cx="71628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 sz="1400"/>
            </a:lvl1pPr>
          </a:lstStyle>
          <a:p>
            <a:pPr>
              <a:defRPr/>
            </a:pPr>
            <a:r>
              <a:rPr lang="ru-RU" dirty="0"/>
              <a:t>Программа развития молодых специалистов «Звезды Балтики»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400"/>
            </a:lvl1pPr>
          </a:lstStyle>
          <a:p>
            <a:pPr>
              <a:defRPr/>
            </a:pPr>
            <a:fld id="{E8B7E7BB-0556-4747-9C83-C64CC47E70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4344" name="Picture 8" descr="logo"/>
          <p:cNvPicPr>
            <a:picLocks noChangeAspect="1" noChangeArrowheads="1"/>
          </p:cNvPicPr>
          <p:nvPr/>
        </p:nvPicPr>
        <p:blipFill>
          <a:blip r:embed="rId5" cstate="print">
            <a:lum bright="36000" contrast="-42000"/>
          </a:blip>
          <a:srcRect/>
          <a:stretch>
            <a:fillRect/>
          </a:stretch>
        </p:blipFill>
        <p:spPr bwMode="auto">
          <a:xfrm>
            <a:off x="76200" y="76200"/>
            <a:ext cx="8382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14290"/>
            <a:ext cx="7176860" cy="1522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18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18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chemeClr val="accent2"/>
                </a:solidFill>
              </a:rPr>
              <a:t>КАЗАХСКИЙ НАЦИОНАЛЬНЫЙ  МЕДИЦИНСКИЙ УНИВЕРСИТЕТ имени С.Д. АСФЕНДИЯРОВА  </a:t>
            </a:r>
          </a:p>
          <a:p>
            <a:pPr algn="just" eaLnBrk="1" hangingPunct="1">
              <a:lnSpc>
                <a:spcPct val="90000"/>
              </a:lnSpc>
            </a:pPr>
            <a:endParaRPr lang="ru-RU" sz="1800" b="1" i="1" dirty="0" smtClean="0">
              <a:solidFill>
                <a:schemeClr val="accent2"/>
              </a:solidFill>
            </a:endParaRP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611560" y="1857364"/>
            <a:ext cx="8064896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3600" i="1" dirty="0" smtClean="0"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3600" i="1" dirty="0" smtClean="0">
              <a:latin typeface="Times New Roman" pitchFamily="18" charset="0"/>
            </a:endParaRPr>
          </a:p>
          <a:p>
            <a:pPr algn="ctr"/>
            <a:r>
              <a:rPr lang="ru-RU" sz="3200" i="1" dirty="0" smtClean="0"/>
              <a:t>«Таланты на службе Университета»</a:t>
            </a:r>
          </a:p>
          <a:p>
            <a:pPr algn="ctr">
              <a:lnSpc>
                <a:spcPct val="90000"/>
              </a:lnSpc>
            </a:pPr>
            <a:endParaRPr lang="ru-RU" sz="3600" i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3600" i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endParaRPr lang="ru-RU" sz="3600" i="1" dirty="0" smtClean="0">
              <a:solidFill>
                <a:srgbClr val="333399"/>
              </a:solidFill>
              <a:latin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sz="3600" i="1" dirty="0" smtClean="0">
                <a:solidFill>
                  <a:srgbClr val="333399"/>
                </a:solidFill>
                <a:latin typeface="Times New Roman" pitchFamily="18" charset="0"/>
              </a:rPr>
              <a:t>       </a:t>
            </a:r>
          </a:p>
          <a:p>
            <a:pPr algn="r">
              <a:lnSpc>
                <a:spcPct val="90000"/>
              </a:lnSpc>
            </a:pPr>
            <a:r>
              <a:rPr lang="ru-RU" sz="2400" i="1" dirty="0" smtClean="0">
                <a:solidFill>
                  <a:srgbClr val="333399"/>
                </a:solidFill>
                <a:latin typeface="Times New Roman" pitchFamily="18" charset="0"/>
              </a:rPr>
              <a:t>Докладчик: Начальник УРЧР </a:t>
            </a:r>
          </a:p>
          <a:p>
            <a:pPr algn="r">
              <a:lnSpc>
                <a:spcPct val="90000"/>
              </a:lnSpc>
            </a:pPr>
            <a:r>
              <a:rPr lang="ru-RU" sz="2400" i="1" dirty="0" smtClean="0">
                <a:solidFill>
                  <a:srgbClr val="333399"/>
                </a:solidFill>
                <a:latin typeface="Times New Roman" pitchFamily="18" charset="0"/>
              </a:rPr>
              <a:t>Карибаева А.К. </a:t>
            </a:r>
            <a:endParaRPr lang="ru-RU" sz="2400" i="1" dirty="0">
              <a:solidFill>
                <a:srgbClr val="333399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400" i="1" dirty="0">
                <a:solidFill>
                  <a:srgbClr val="333399"/>
                </a:solidFill>
                <a:latin typeface="Times New Roman" pitchFamily="18" charset="0"/>
              </a:rPr>
              <a:t>           </a:t>
            </a:r>
          </a:p>
        </p:txBody>
      </p:sp>
      <p:pic>
        <p:nvPicPr>
          <p:cNvPr id="5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42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63688" y="332656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052737"/>
          <a:ext cx="8136904" cy="512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8"/>
                <a:gridCol w="1863126"/>
                <a:gridCol w="2016224"/>
                <a:gridCol w="3744416"/>
              </a:tblGrid>
              <a:tr h="6731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439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Сарсенбаева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С.С.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Центра МАКОиНСРО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Предложено формирование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 «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Talking  heads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и вступление университета в 5 международных Ассоциаций  в области образования. В настоящее время КазНМУ является членом 5 международных ассоциаций, что влияет на репутацию и рейтинговые показатели вуза.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МАКО и НСРМО  позволяет научно обоснованно реформировать высшее медицинское образование и не имеет аналогов в РК и странах СНГ.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1680" y="260648"/>
            <a:ext cx="6696744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980728"/>
          <a:ext cx="8136905" cy="5353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84176"/>
                <a:gridCol w="1512168"/>
                <a:gridCol w="4392488"/>
              </a:tblGrid>
              <a:tr h="64487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63667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Карибаева А.К.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УРЧР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Разработанная и утвержденная в 2010 году концепция развития человеческих ресурсов позволила на первом этапе полностью обучить ППС: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Компьютерной грамотности (20% в 2008 – 2009 гг., 96% в 2010 – 2011 гг.);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Коммуникативным и педагогическим навыкам (25% в 2008 – 2009 гг., 75% в 2010 – 2011 гг.);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Казахскому и английскому языку (10% в 2008 – 2009 гг., 47% в 2010 – 2011 гг.)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2011 – 2012 учебном году создана специальная программа по набору стажеров преподавателей на все клинические и теоретические кафедры Университета,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предусматривает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907704" y="260648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3" y="980729"/>
          <a:ext cx="8208911" cy="521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08"/>
                <a:gridCol w="1598195"/>
                <a:gridCol w="1743485"/>
                <a:gridCol w="4213423"/>
              </a:tblGrid>
              <a:tr h="66019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5243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Карибаева А.К.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УРЧР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подготовку молодых специалистов на смену уходящему поколению ППС. На сегодняшний день набрано 76 лучших стажеров-преподавателей.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своевременного удовлетворения потребности Университета в научно-педагогических кадрах, за счет подготовки и закрепления в Университете высоко квалифицированных работников, в 2012 году созданы «Отдел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рекрутинга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и открыта «Школа педагогического мастерства имени Х.С.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Насыбуллиной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где проводится обучение более 1000 ППС в год по разным направлениям.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1680" y="404664"/>
            <a:ext cx="6768752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08720"/>
          <a:ext cx="8208911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08"/>
                <a:gridCol w="1362415"/>
                <a:gridCol w="1800200"/>
                <a:gridCol w="4392488"/>
              </a:tblGrid>
              <a:tr h="66019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5243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 err="1">
                          <a:latin typeface="Times New Roman"/>
                          <a:ea typeface="Times New Roman"/>
                          <a:cs typeface="Times New Roman"/>
                        </a:rPr>
                        <a:t>Абдрашева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 Д.М.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международного сотрудничества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 сегодняшний день Отделом международного сотрудничества была налажена связь с 70 учреждениями образования, науки, клиники. </a:t>
                      </a:r>
                      <a:r>
                        <a:rPr lang="kk-KZ" sz="1650" dirty="0">
                          <a:latin typeface="Times New Roman"/>
                          <a:ea typeface="Times New Roman"/>
                          <a:cs typeface="Times New Roman"/>
                        </a:rPr>
                        <a:t>В составе парнеров-университетов состоят 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kk-KZ" sz="1650" dirty="0">
                          <a:latin typeface="Times New Roman"/>
                          <a:ea typeface="Times New Roman"/>
                          <a:cs typeface="Times New Roman"/>
                        </a:rPr>
                        <a:t>топовых Университета, входящих в 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QS 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Тор 500</a:t>
                      </a:r>
                      <a:r>
                        <a:rPr lang="kk-KZ" sz="165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Налажена работа с посольствами, культурными центрами зарубежных государств.    </a:t>
                      </a: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Создан международный Форум студентов медиков 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Development Opportunities Cooperation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 результатом, которого стала Международная Ассоциация студентов медиков </a:t>
                      </a:r>
                      <a:r>
                        <a:rPr lang="en-US" sz="1650" dirty="0">
                          <a:latin typeface="Times New Roman"/>
                          <a:ea typeface="Times New Roman"/>
                          <a:cs typeface="Times New Roman"/>
                        </a:rPr>
                        <a:t>IAMS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, объединившая в себе на сегодня студенчество 4 государств.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91680" y="332656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08720"/>
          <a:ext cx="8208911" cy="521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08"/>
                <a:gridCol w="1218400"/>
                <a:gridCol w="1944215"/>
                <a:gridCol w="4392488"/>
              </a:tblGrid>
              <a:tr h="66019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5243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Ахмеджан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Данияр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Стажер-преподаватель 2-го года обучения модуля хирургической стоматологии.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Разработал компьютерную программу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Контакт: преподаватель  ------ студент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студент ------- преподаватель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студент --------</a:t>
                      </a:r>
                      <a:r>
                        <a:rPr lang="kk-K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Ввел программу тестирования по каждой стоматологической дисциплине, которая направлена для проверки усвоения изученных теоретических и практических знании тестовыми вопросами.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Собрал и обработал в единый блок электронные учебники по стоматологии, фото и видео материалы в виде фильма по темам изучаемых дисциплин стоматологии.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6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672" y="260648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sz="2400" dirty="0"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80728"/>
          <a:ext cx="8208911" cy="274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08"/>
                <a:gridCol w="1218400"/>
                <a:gridCol w="1944215"/>
                <a:gridCol w="4392488"/>
              </a:tblGrid>
              <a:tr h="57481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208948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Ахмеджан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Данияр</a:t>
                      </a: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Стажер-преподаватель 2-го года обучения модуля хирургической стоматологии.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Сконцентрировал все лекционные материалы профессоров и доцентов в единый блок по темам и курсам.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Сгруппировал в единый блок по модулям экзаменационные вопросы, силлабусы, тематические планы, изучаемую литературы.</a:t>
                      </a:r>
                      <a:endParaRPr lang="ru-RU" sz="16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95536" y="4221088"/>
            <a:ext cx="82809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Проект решения: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Поддержать программу «Таланты на службе Университета».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Ежегодно пересматривать кандидатуры «Талантов» согласно достижениям.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Разработать положение, регламентирующее порядок выдвижения кандидатур в «Таланты».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Создать рабочую группу, которая будет определять индивидуальную заработную плату «Талантов».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28600" y="0"/>
            <a:ext cx="86645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ru-RU" sz="40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endParaRPr lang="ru-RU" sz="36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28596" y="2428868"/>
            <a:ext cx="8207375" cy="1584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fromWordArt="1" anchor="ctr">
            <a:prstTxWarp prst="textPlain">
              <a:avLst/>
            </a:prstTxWarp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3600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Благодарю за внимание! </a:t>
            </a:r>
            <a:endParaRPr lang="ru-RU" sz="3600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6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124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85728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Таланты на службе Университета</a:t>
            </a:r>
            <a:endParaRPr lang="ru-RU" sz="2400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71604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980728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	В рамках реализации стратегии Президента РК о вхождении Казахстана в число 50-ти наиболее конкурентоспособных стран мира, КазНМУ имени С.Д.Асфендиярова предлагает программу «Таланты на службе Университета», который предполагает выявление талантливых сотрудников обеспечивающих конкурентное преимущество университета перед другими ВУЗами и повышающих имидж университета на международном уровне.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	Талант – это высокоэффективный сотрудник, имеющий общепризнанные успехи, как на уровне университета, так и международные достижения.  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	В рамках реализации этой программы, администрация КазНМУ имени С.Д.Асфендиярова выдвигает на рассмотрение Ученого Совета в текущем учебном году следующие кандидатуры «Талант 2012 – 2013гг.»: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42910" y="1785926"/>
            <a:ext cx="8001056" cy="4500594"/>
          </a:xfrm>
        </p:spPr>
        <p:txBody>
          <a:bodyPr/>
          <a:lstStyle/>
          <a:p>
            <a:pPr algn="just">
              <a:defRPr/>
            </a:pPr>
            <a:endParaRPr lang="ru-RU" b="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85728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Таланты на службе Университета</a:t>
            </a:r>
            <a:endParaRPr lang="ru-RU" sz="2400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1" y="1052736"/>
          <a:ext cx="8136905" cy="525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84176"/>
                <a:gridCol w="1800200"/>
                <a:gridCol w="4104456"/>
              </a:tblGrid>
              <a:tr h="714624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259408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Асимов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 кафедрой коммуникативных навыков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В 2010 году по инициативе профессора </a:t>
                      </a: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Асимова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М.А. открыт «Центр коммуникативных навыков», который является уникальным не имеющих аналогов в странах СНГ и Казахстана научно-методическим центром и научно-практической базой для формирования врача – эффективного коммуникатора. </a:t>
                      </a:r>
                    </a:p>
                  </a:txBody>
                  <a:tcPr marL="68580" marR="68580" marT="0" marB="0"/>
                </a:tc>
              </a:tr>
              <a:tr h="18758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Исина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З.Б.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Центра практических навыков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В сентябре 2011 года был открыт «Центр практических навыков», который является научно-практической базой для формирования </a:t>
                      </a: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операциональной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компетенции (профессиональные практические навыки),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051720" y="404664"/>
            <a:ext cx="5976664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sz="2400" dirty="0"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1261855"/>
          <a:ext cx="81369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872208"/>
                <a:gridCol w="1872208"/>
                <a:gridCol w="3744416"/>
              </a:tblGrid>
              <a:tr h="657431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62126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Исина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З.Б.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Центра практических навыков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имеющий в составе: «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Центр клинических, фармацевтических и стоматологических навыков, так же не имеющих аналогов в странах СНГ и РК. Имеющийся </a:t>
                      </a:r>
                      <a:r>
                        <a:rPr lang="en-US" sz="1700" dirty="0">
                          <a:latin typeface="Times New Roman"/>
                          <a:ea typeface="Times New Roman"/>
                          <a:cs typeface="Times New Roman"/>
                        </a:rPr>
                        <a:t>OSCE 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центр, является практической реализацией поручения Президента РК Н.А.Назарбаева «О  проведении независимой оценки знаний»  отвечающий самым высоким международным требованиям и обеспечивающий преимущества Университета перед МЗ и МОН РК.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476672"/>
            <a:ext cx="6264696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sz="2400" dirty="0"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1052737"/>
          <a:ext cx="8136905" cy="5208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12168"/>
                <a:gridCol w="1944216"/>
                <a:gridCol w="4032448"/>
              </a:tblGrid>
              <a:tr h="66196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52261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 err="1">
                          <a:latin typeface="Times New Roman"/>
                          <a:ea typeface="Times New Roman"/>
                          <a:cs typeface="Times New Roman"/>
                        </a:rPr>
                        <a:t>Тян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пресс-службы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период с 1 сентября 2011 года по настоящее время деятельность КазНМУ была освещена в средствах массовой информации более </a:t>
                      </a:r>
                      <a:r>
                        <a:rPr lang="ru-RU" sz="165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r>
                        <a:rPr lang="ru-RU" sz="165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раз. Сюда входят информационные сюжеты на новостных каналах, публикации в электронных и печатных СМИ, видеоролики о деятельности КазНМУ на республиканских телеканалах, интервью руководства и сотрудников КазНМУ, участие представителей Университета в различных ток-шоу, </a:t>
                      </a:r>
                      <a:r>
                        <a:rPr lang="ru-RU" sz="1650" dirty="0" err="1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аудиоролики</a:t>
                      </a:r>
                      <a:r>
                        <a:rPr lang="ru-RU" sz="165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радиоканалах. </a:t>
                      </a:r>
                      <a:r>
                        <a:rPr lang="ru-RU" sz="1650" u="sng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Цифра является рекордной для вузов республики</a:t>
                      </a:r>
                      <a:r>
                        <a:rPr lang="ru-RU" sz="1650" u="sng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63688" y="260648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1052737"/>
          <a:ext cx="8136905" cy="512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12168"/>
                <a:gridCol w="1944216"/>
                <a:gridCol w="4032448"/>
              </a:tblGrid>
              <a:tr h="6731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439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 err="1">
                          <a:latin typeface="Times New Roman"/>
                          <a:ea typeface="Times New Roman"/>
                          <a:cs typeface="Times New Roman"/>
                        </a:rPr>
                        <a:t>Тян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пресс-службы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период с 1 апреля по настоящее время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веб-сайт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посетило 2 727 470 человек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стран. За этот период посещаемость сайта увеличилась с 200 человек до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5000-6000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человек в сутки.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период с июля 2011 по июль 2012 сайт КазНМУ поднялся с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9913 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2345 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позиции в международном рейтинге университетских сайтов мира.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763688" y="332656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1052737"/>
          <a:ext cx="8136905" cy="512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12168"/>
                <a:gridCol w="1944216"/>
                <a:gridCol w="4032448"/>
              </a:tblGrid>
              <a:tr h="6731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439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 err="1">
                          <a:latin typeface="Times New Roman"/>
                          <a:ea typeface="Times New Roman"/>
                          <a:cs typeface="Times New Roman"/>
                        </a:rPr>
                        <a:t>Тян</a:t>
                      </a: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650" dirty="0">
                          <a:latin typeface="Times New Roman"/>
                          <a:ea typeface="Times New Roman"/>
                          <a:cs typeface="Times New Roman"/>
                        </a:rPr>
                        <a:t>Начальник отдела пресс-службы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январе текущего года впервые в истории казахстанских сайтов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-сайт Казахского Национального медицинского университета им. С.Д.Асфендиярова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kaznmu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вошел в число 3300 лучших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веб-сайтов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университетов мира по итогам международного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рейтинга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Webometrics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Ranking of World Universities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проведенного 20 300 университетов мира.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 самым,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веб-сайт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КазНМУ вошел в 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лучших сайтов мира и стал сайтом №1 в Республике Казахстан.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672" y="332656"/>
            <a:ext cx="6552728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1" y="1052737"/>
          <a:ext cx="8136905" cy="514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512168"/>
                <a:gridCol w="1440160"/>
                <a:gridCol w="4536504"/>
              </a:tblGrid>
              <a:tr h="6731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439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Абирова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ДУМР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Разработала и внедрила модель медицинского образования КазНМУ, на которое получено авторское свидетельство. Разработанная и внедряемая модель полностью меняет философию высшего медицинского образования и обеспечивает лидерство Университета, как в РК, так и в странах СНГ. Так же, предложила создание матричной структуры управления в образовательном процессе: созданы уникальные в системе высшего образования учебные департаменты и комитеты образовательных программ.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619672" y="260648"/>
            <a:ext cx="6768752" cy="457200"/>
          </a:xfrm>
        </p:spPr>
        <p:txBody>
          <a:bodyPr/>
          <a:lstStyle/>
          <a:p>
            <a:pPr>
              <a:defRPr/>
            </a:pPr>
            <a:r>
              <a:rPr lang="ru-RU" sz="2400" i="1" dirty="0" smtClean="0">
                <a:solidFill>
                  <a:srgbClr val="C00000"/>
                </a:solidFill>
                <a:latin typeface="+mj-lt"/>
              </a:rPr>
              <a:t>Таланты на службе Университета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77185-8DE7-4F03-9EE7-AEBDAC843CB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4" name="Picture 2" descr="C:\Documents and Settings\яяя\Рабочий стол\new эмблема\01.0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47565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052737"/>
          <a:ext cx="8136904" cy="514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138"/>
                <a:gridCol w="1431078"/>
                <a:gridCol w="1574445"/>
                <a:gridCol w="4618243"/>
              </a:tblGrid>
              <a:tr h="673180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Конкурентные преимущества перед другими ВУЗами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</a:tr>
              <a:tr h="44393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Times New Roman"/>
                          <a:ea typeface="Times New Roman"/>
                          <a:cs typeface="Times New Roman"/>
                        </a:rPr>
                        <a:t>Сарсенбаева</a:t>
                      </a: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 С.С.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Times New Roman"/>
                          <a:cs typeface="Times New Roman"/>
                        </a:rPr>
                        <a:t>Директор Центра МАКОиНСРО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2011-2012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уч.году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 Центре МАКО и НСРМО  разработана стратегия мониторинга   образовательного процесса, включающая 4 направления: 1)всесторонняя оценка реализации Модели медицинского образования КазНМУ; 2)определение уровня удовлетворенности студентов и интернов обучением в университете;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3)выяснение мнения работодателей о качестве подготовки выпускников КазНМУ;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4)оценка эффективности  реализации  инновационных направлений деятельности университета:  программа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визитинга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академическая мобильность магистрантов,  кредитная система обучения.</a:t>
                      </a:r>
                    </a:p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Корпоративный шаблон презентаций компании Балтика">
  <a:themeElements>
    <a:clrScheme name="">
      <a:dk1>
        <a:srgbClr val="0D267A"/>
      </a:dk1>
      <a:lt1>
        <a:srgbClr val="FFFFFF"/>
      </a:lt1>
      <a:dk2>
        <a:srgbClr val="FFFFFF"/>
      </a:dk2>
      <a:lt2>
        <a:srgbClr val="7F7F7F"/>
      </a:lt2>
      <a:accent1>
        <a:srgbClr val="C8D9E9"/>
      </a:accent1>
      <a:accent2>
        <a:srgbClr val="99CCFF"/>
      </a:accent2>
      <a:accent3>
        <a:srgbClr val="FFFFFF"/>
      </a:accent3>
      <a:accent4>
        <a:srgbClr val="091F67"/>
      </a:accent4>
      <a:accent5>
        <a:srgbClr val="E0E9F2"/>
      </a:accent5>
      <a:accent6>
        <a:srgbClr val="8AB9E7"/>
      </a:accent6>
      <a:hlink>
        <a:srgbClr val="CBA72D"/>
      </a:hlink>
      <a:folHlink>
        <a:srgbClr val="DFDFDF"/>
      </a:folHlink>
    </a:clrScheme>
    <a:fontScheme name="Корпоративный шаблон презентаций компании Балти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C2C2C2">
              <a:alpha val="50000"/>
            </a:srgbClr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C2C2C2">
              <a:alpha val="50000"/>
            </a:srgbClr>
          </a:outerShdw>
        </a:effec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орпоративный шаблон презентаций компании Балтик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рпоративный шаблон презентаций компании Балтика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11A.tmp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13103</TotalTime>
  <Words>1086</Words>
  <Application>Microsoft Office PowerPoint</Application>
  <PresentationFormat>Экран (4:3)</PresentationFormat>
  <Paragraphs>176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  <vt:variant>
        <vt:lpstr>Произвольные показы</vt:lpstr>
      </vt:variant>
      <vt:variant>
        <vt:i4>3</vt:i4>
      </vt:variant>
    </vt:vector>
  </HeadingPairs>
  <TitlesOfParts>
    <vt:vector size="21" baseType="lpstr">
      <vt:lpstr>Корпоративный шаблон презентаций компании Балтика</vt:lpstr>
      <vt:lpstr>ppt11A.tmp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микрплохо</vt:lpstr>
      <vt:lpstr>адмедиа</vt:lpstr>
      <vt:lpstr>микрхорошо</vt:lpstr>
    </vt:vector>
  </TitlesOfParts>
  <Company>PowerLexis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Анна Горчакова</dc:creator>
  <cp:keywords>PowerLexis, презентация, Живые бизнес-презентации, PowerPoint</cp:keywords>
  <dc:description>Россия, 191119,_x000d_
г. Санкт-Петербург,_x000d_
ул. Достоевского, д. 44, к. А_x000d_
тел.:	+7 812 334-1323_x000d_
факс:	+7 812 710-8842</dc:description>
  <cp:lastModifiedBy>Гульшат</cp:lastModifiedBy>
  <cp:revision>483</cp:revision>
  <dcterms:created xsi:type="dcterms:W3CDTF">2006-12-07T07:50:19Z</dcterms:created>
  <dcterms:modified xsi:type="dcterms:W3CDTF">2012-10-30T04:18:34Z</dcterms:modified>
</cp:coreProperties>
</file>