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9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656" autoAdjust="0"/>
  </p:normalViewPr>
  <p:slideViewPr>
    <p:cSldViewPr>
      <p:cViewPr>
        <p:scale>
          <a:sx n="80" d="100"/>
          <a:sy n="80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0739539910452387E-2"/>
          <c:w val="1"/>
          <c:h val="0.92156824146981631"/>
        </c:manualLayout>
      </c:layout>
      <c:pie3DChart>
        <c:varyColors val="1"/>
        <c:ser>
          <c:idx val="0"/>
          <c:order val="0"/>
          <c:explosion val="35"/>
          <c:dPt>
            <c:idx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2114823537682829"/>
                  <c:y val="-0.11588613923259601"/>
                </c:manualLayout>
              </c:layout>
              <c:showPercent val="1"/>
            </c:dLbl>
            <c:dLbl>
              <c:idx val="1"/>
              <c:layout>
                <c:manualLayout>
                  <c:x val="-6.3598612673415822E-2"/>
                  <c:y val="6.6666666666666693E-2"/>
                </c:manualLayout>
              </c:layout>
              <c:showPercent val="1"/>
            </c:dLbl>
            <c:dLbl>
              <c:idx val="2"/>
              <c:layout>
                <c:manualLayout>
                  <c:x val="0.35611153444529109"/>
                  <c:y val="8.9663424424888153E-4"/>
                </c:manualLayout>
              </c:layout>
              <c:showPercent val="1"/>
            </c:dLbl>
            <c:txPr>
              <a:bodyPr/>
              <a:lstStyle/>
              <a:p>
                <a:pPr>
                  <a:defRPr sz="2800" b="1">
                    <a:solidFill>
                      <a:schemeClr val="bg1">
                        <a:lumMod val="85000"/>
                        <a:lumOff val="15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val>
            <c:numRef>
              <c:f>Лист1!$E$5:$E$7</c:f>
              <c:numCache>
                <c:formatCode>0%</c:formatCode>
                <c:ptCount val="3"/>
                <c:pt idx="0">
                  <c:v>0.92</c:v>
                </c:pt>
                <c:pt idx="1">
                  <c:v>2.0000000000000025E-2</c:v>
                </c:pt>
                <c:pt idx="2">
                  <c:v>6.0000000000000067E-2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0833333333333326E-2"/>
          <c:y val="0.10615079365079365"/>
          <c:w val="0.9"/>
          <c:h val="0.8472222222222222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4.4393820090670534E-2"/>
                  <c:y val="-0.10203071554515555"/>
                </c:manualLayout>
              </c:layout>
              <c:showPercent val="1"/>
            </c:dLbl>
            <c:dLbl>
              <c:idx val="1"/>
              <c:layout>
                <c:manualLayout>
                  <c:x val="-4.4637007874015783E-2"/>
                  <c:y val="-4.4750343707036636E-2"/>
                </c:manualLayout>
              </c:layout>
              <c:showPercent val="1"/>
            </c:dLbl>
            <c:dLbl>
              <c:idx val="2"/>
              <c:layout>
                <c:manualLayout>
                  <c:x val="-8.3596194225721815E-2"/>
                  <c:y val="4.663167104111986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3200">
                    <a:solidFill>
                      <a:schemeClr val="bg1">
                        <a:lumMod val="85000"/>
                        <a:lumOff val="15000"/>
                      </a:schemeClr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val>
            <c:numRef>
              <c:f>Лист1!$G$33:$G$35</c:f>
              <c:numCache>
                <c:formatCode>0.00%</c:formatCode>
                <c:ptCount val="3"/>
                <c:pt idx="0">
                  <c:v>0.58799999999999997</c:v>
                </c:pt>
                <c:pt idx="1">
                  <c:v>0.19600000000000001</c:v>
                </c:pt>
                <c:pt idx="2">
                  <c:v>0.21600000000000016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5602280909576589E-2"/>
          <c:y val="3.9804159095497681E-3"/>
          <c:w val="0.9670845237265695"/>
          <c:h val="0.96405444511743721"/>
        </c:manualLayout>
      </c:layout>
      <c:pie3DChart>
        <c:varyColors val="1"/>
        <c:ser>
          <c:idx val="0"/>
          <c:order val="0"/>
          <c:explosion val="32"/>
          <c:dPt>
            <c:idx val="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7.8126321046152414E-2"/>
                  <c:y val="4.7051388313302946E-2"/>
                </c:manualLayout>
              </c:layout>
              <c:tx>
                <c:rich>
                  <a:bodyPr/>
                  <a:lstStyle/>
                  <a:p>
                    <a:r>
                      <a:rPr lang="en-US" sz="240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rPr>
                      <a:t>27%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7498374097043224E-2"/>
                  <c:y val="-8.1877676474651204E-2"/>
                </c:manualLayout>
              </c:layout>
              <c:tx>
                <c:rich>
                  <a:bodyPr/>
                  <a:lstStyle/>
                  <a:p>
                    <a:r>
                      <a:rPr lang="en-US" sz="240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rPr>
                      <a:t>20%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-2.0795473021624537E-2"/>
                  <c:y val="-0.12299074457798055"/>
                </c:manualLayout>
              </c:layout>
              <c:tx>
                <c:rich>
                  <a:bodyPr/>
                  <a:lstStyle/>
                  <a:p>
                    <a:r>
                      <a:rPr lang="en-US" sz="2400">
                        <a:solidFill>
                          <a:schemeClr val="bg1">
                            <a:lumMod val="85000"/>
                            <a:lumOff val="15000"/>
                          </a:schemeClr>
                        </a:solidFill>
                      </a:rPr>
                      <a:t>53%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2400">
                    <a:solidFill>
                      <a:schemeClr val="bg1">
                        <a:lumMod val="85000"/>
                        <a:lumOff val="1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val>
            <c:numRef>
              <c:f>Лист1!$C$31:$C$33</c:f>
              <c:numCache>
                <c:formatCode>0%</c:formatCode>
                <c:ptCount val="3"/>
                <c:pt idx="0">
                  <c:v>0.27</c:v>
                </c:pt>
                <c:pt idx="1">
                  <c:v>0.2</c:v>
                </c:pt>
                <c:pt idx="2">
                  <c:v>0.53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6614745586708203E-2"/>
                  <c:y val="-3.415300546448089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7.5136612021858033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-3.4153005464480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chemeClr val="bg1">
                        <a:lumMod val="85000"/>
                        <a:lumOff val="15000"/>
                      </a:schemeClr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val>
            <c:numRef>
              <c:f>Лист1!$D$56:$D$58</c:f>
              <c:numCache>
                <c:formatCode>0.00%</c:formatCode>
                <c:ptCount val="3"/>
                <c:pt idx="0">
                  <c:v>0.29400000000000021</c:v>
                </c:pt>
                <c:pt idx="1">
                  <c:v>0.43100000000000027</c:v>
                </c:pt>
                <c:pt idx="2">
                  <c:v>0.27500000000000002</c:v>
                </c:pt>
              </c:numCache>
            </c:numRef>
          </c:val>
        </c:ser>
        <c:gapWidth val="75"/>
        <c:overlap val="40"/>
        <c:axId val="57644544"/>
        <c:axId val="57646080"/>
      </c:barChart>
      <c:catAx>
        <c:axId val="57644544"/>
        <c:scaling>
          <c:orientation val="minMax"/>
        </c:scaling>
        <c:axPos val="b"/>
        <c:majorTickMark val="none"/>
        <c:tickLblPos val="nextTo"/>
        <c:crossAx val="57646080"/>
        <c:crosses val="autoZero"/>
        <c:auto val="1"/>
        <c:lblAlgn val="ctr"/>
        <c:lblOffset val="100"/>
      </c:catAx>
      <c:valAx>
        <c:axId val="57646080"/>
        <c:scaling>
          <c:orientation val="minMax"/>
        </c:scaling>
        <c:delete val="1"/>
        <c:axPos val="l"/>
        <c:majorGridlines/>
        <c:numFmt formatCode="0.00%" sourceLinked="1"/>
        <c:majorTickMark val="none"/>
        <c:tickLblPos val="none"/>
        <c:crossAx val="57644544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8C1FC1-6F42-45C2-9465-3ADE8FCC6047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506527-09EB-4EF0-A33A-5ED14E775748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kk-KZ" sz="1800" dirty="0" smtClean="0">
              <a:solidFill>
                <a:schemeClr val="bg1">
                  <a:lumMod val="85000"/>
                  <a:lumOff val="15000"/>
                </a:schemeClr>
              </a:solidFill>
            </a:rPr>
            <a:t>За период 2011 – 2012 гг проведено 2 анкетирования, охватившие 1100 преподавателей университета по программе визитинга в КазНМУ. Первое анкетирования выяснило  отношение сотрудников университета в данной программе.</a:t>
          </a:r>
          <a:endParaRPr lang="ru-RU" sz="1800" dirty="0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B2A0D03A-AF91-4366-9A74-3BDC0BBC57E1}" type="parTrans" cxnId="{0D8B851F-19D8-470C-8700-009EC91FA8AB}">
      <dgm:prSet/>
      <dgm:spPr/>
      <dgm:t>
        <a:bodyPr/>
        <a:lstStyle/>
        <a:p>
          <a:endParaRPr lang="ru-RU"/>
        </a:p>
      </dgm:t>
    </dgm:pt>
    <dgm:pt modelId="{19F6C7D3-1106-4C9F-B8C0-F773325BF532}" type="sibTrans" cxnId="{0D8B851F-19D8-470C-8700-009EC91FA8AB}">
      <dgm:prSet/>
      <dgm:spPr/>
      <dgm:t>
        <a:bodyPr/>
        <a:lstStyle/>
        <a:p>
          <a:endParaRPr lang="ru-RU"/>
        </a:p>
      </dgm:t>
    </dgm:pt>
    <dgm:pt modelId="{124C0730-B5D4-4778-9C07-6AFFFF4EE6E4}">
      <dgm:prSet custT="1"/>
      <dgm:spPr/>
      <dgm:t>
        <a:bodyPr/>
        <a:lstStyle/>
        <a:p>
          <a:r>
            <a:rPr lang="ru-RU" sz="1800" dirty="0" smtClean="0"/>
            <a:t>Цель второго  анкетирования  определить результативность  обучающих программ  визитинг- преподавателей: удовлетворенность визитом  преподавателей и обучающихся; эффективность визита для университета.</a:t>
          </a:r>
          <a:endParaRPr lang="ru-RU" sz="1800" dirty="0"/>
        </a:p>
      </dgm:t>
    </dgm:pt>
    <dgm:pt modelId="{D1C10F19-531A-429A-AE69-FD2C0555C670}" type="parTrans" cxnId="{38ED9399-55CA-48E4-9E23-785E06327534}">
      <dgm:prSet/>
      <dgm:spPr/>
      <dgm:t>
        <a:bodyPr/>
        <a:lstStyle/>
        <a:p>
          <a:endParaRPr lang="ru-RU" dirty="0"/>
        </a:p>
      </dgm:t>
    </dgm:pt>
    <dgm:pt modelId="{52E818B2-A57D-45DA-B3F9-FF083885F1B6}" type="sibTrans" cxnId="{38ED9399-55CA-48E4-9E23-785E06327534}">
      <dgm:prSet/>
      <dgm:spPr/>
      <dgm:t>
        <a:bodyPr/>
        <a:lstStyle/>
        <a:p>
          <a:endParaRPr lang="ru-RU"/>
        </a:p>
      </dgm:t>
    </dgm:pt>
    <dgm:pt modelId="{B8CB81F3-146B-459F-A9CE-08F9A28E70F1}">
      <dgm:prSet/>
      <dgm:spPr/>
      <dgm:t>
        <a:bodyPr/>
        <a:lstStyle/>
        <a:p>
          <a:r>
            <a:rPr lang="ru-RU" b="1" dirty="0" smtClean="0"/>
            <a:t>В результате первого анкетирования</a:t>
          </a:r>
          <a:r>
            <a:rPr lang="ru-RU" dirty="0" smtClean="0"/>
            <a:t>, которое  проведено в январе 2011 г. по результатам  </a:t>
          </a:r>
          <a:r>
            <a:rPr lang="ru-RU" dirty="0" err="1" smtClean="0"/>
            <a:t>визитингов</a:t>
          </a:r>
          <a:r>
            <a:rPr lang="ru-RU" dirty="0" smtClean="0"/>
            <a:t> в период август 2011 г. - январь 2012 г. установлено следующее:</a:t>
          </a:r>
          <a:endParaRPr lang="ru-RU" dirty="0"/>
        </a:p>
      </dgm:t>
    </dgm:pt>
    <dgm:pt modelId="{5EF87A36-77CF-4D7E-9C7C-9D677CD9E887}" type="parTrans" cxnId="{044DDB32-0296-4CF4-AD07-20DA30B6A486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6DB13EF2-F196-46CC-A52A-264F2190E110}" type="sibTrans" cxnId="{044DDB32-0296-4CF4-AD07-20DA30B6A486}">
      <dgm:prSet/>
      <dgm:spPr/>
      <dgm:t>
        <a:bodyPr/>
        <a:lstStyle/>
        <a:p>
          <a:endParaRPr lang="ru-RU"/>
        </a:p>
      </dgm:t>
    </dgm:pt>
    <dgm:pt modelId="{9833A5FE-DD05-4A21-B3F4-F0D2B3FACFDC}">
      <dgm:prSet phldrT="[Текст]" custT="1"/>
      <dgm:spPr>
        <a:solidFill>
          <a:schemeClr val="tx2">
            <a:lumMod val="75000"/>
          </a:schemeClr>
        </a:solidFill>
      </dgm:spPr>
      <dgm:t>
        <a:bodyPr/>
        <a:lstStyle/>
        <a:p>
          <a:pPr algn="ctr"/>
          <a:r>
            <a:rPr lang="kk-KZ" sz="1800" dirty="0" smtClean="0">
              <a:solidFill>
                <a:schemeClr val="bg1">
                  <a:lumMod val="85000"/>
                  <a:lumOff val="15000"/>
                </a:schemeClr>
              </a:solidFill>
            </a:rPr>
            <a:t>2011 – 2012 жж аралығында ҚазҰМУ визитинг бағдарламасы бойынша 1100 оқытушыны қамтыған 2 сауалнама жүргізілді. Бірінші жүргізілген сауалнама  осы бағдарламаға деген қызыметкерлердің көзқарасын анықтады.</a:t>
          </a:r>
          <a:endParaRPr lang="ru-RU" sz="1800" dirty="0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75C9BE08-A775-48B9-9541-5AD1556CDBC2}" type="sibTrans" cxnId="{DD523D5C-0128-4A18-A05C-47E3B99DC9C8}">
      <dgm:prSet/>
      <dgm:spPr/>
      <dgm:t>
        <a:bodyPr/>
        <a:lstStyle/>
        <a:p>
          <a:endParaRPr lang="ru-RU"/>
        </a:p>
      </dgm:t>
    </dgm:pt>
    <dgm:pt modelId="{9641C17A-FFE2-4D91-B770-312E6DFF34E2}" type="parTrans" cxnId="{DD523D5C-0128-4A18-A05C-47E3B99DC9C8}">
      <dgm:prSet/>
      <dgm:spPr/>
      <dgm:t>
        <a:bodyPr/>
        <a:lstStyle/>
        <a:p>
          <a:endParaRPr lang="ru-RU"/>
        </a:p>
      </dgm:t>
    </dgm:pt>
    <dgm:pt modelId="{A335F4A5-03E8-421C-A2BE-FB5D12222DDB}">
      <dgm:prSet custT="1"/>
      <dgm:spPr/>
      <dgm:t>
        <a:bodyPr/>
        <a:lstStyle/>
        <a:p>
          <a:r>
            <a:rPr lang="kk-KZ" sz="1700" dirty="0" smtClean="0"/>
            <a:t>Екінші жүргізілген сауалнаманың мақсаты визитинг-бағдарламаларының нәтижелілігін анықтау: оқытушылар мен оқушылардың келуімен тыңдармандардың қанағаттану дәрежесі; университет үшін визитингтің тиімділігі.</a:t>
          </a:r>
          <a:endParaRPr lang="ru-RU" sz="1700" dirty="0"/>
        </a:p>
      </dgm:t>
    </dgm:pt>
    <dgm:pt modelId="{4903E4E0-6174-496E-BDA1-AA3A35EDBA71}" type="parTrans" cxnId="{6535326E-4A01-45B5-B6B9-E98BFE7CCF6C}">
      <dgm:prSet/>
      <dgm:spPr/>
      <dgm:t>
        <a:bodyPr/>
        <a:lstStyle/>
        <a:p>
          <a:endParaRPr lang="ru-RU"/>
        </a:p>
      </dgm:t>
    </dgm:pt>
    <dgm:pt modelId="{2374D75A-99DB-4723-88AD-E0FED39FFCDB}" type="sibTrans" cxnId="{6535326E-4A01-45B5-B6B9-E98BFE7CCF6C}">
      <dgm:prSet/>
      <dgm:spPr/>
      <dgm:t>
        <a:bodyPr/>
        <a:lstStyle/>
        <a:p>
          <a:endParaRPr lang="ru-RU"/>
        </a:p>
      </dgm:t>
    </dgm:pt>
    <dgm:pt modelId="{63EBE6A3-880D-4C84-9026-3C659CEE86EE}">
      <dgm:prSet/>
      <dgm:spPr/>
      <dgm:t>
        <a:bodyPr/>
        <a:lstStyle/>
        <a:p>
          <a:r>
            <a:rPr lang="kk-KZ" b="1" dirty="0" smtClean="0"/>
            <a:t>Бірінші жүргізілген сауалнама нәтижесінде, </a:t>
          </a:r>
          <a:r>
            <a:rPr lang="kk-KZ" dirty="0" smtClean="0"/>
            <a:t>2011 жылдың қаңтар айында, 2011 ж. тамызы – 2012 ж. Қаңтары аралығындағы визитингтер нәтижелері бойынша келесілер анықталды:</a:t>
          </a:r>
          <a:endParaRPr lang="ru-RU" dirty="0"/>
        </a:p>
      </dgm:t>
    </dgm:pt>
    <dgm:pt modelId="{915A1000-2E9A-4497-B693-34697C576083}" type="parTrans" cxnId="{FAC10317-9B12-4569-B5B6-327391035E45}">
      <dgm:prSet/>
      <dgm:spPr/>
      <dgm:t>
        <a:bodyPr/>
        <a:lstStyle/>
        <a:p>
          <a:endParaRPr lang="ru-RU"/>
        </a:p>
      </dgm:t>
    </dgm:pt>
    <dgm:pt modelId="{D0225CA4-FFDD-4147-9656-7181A19A14B3}" type="sibTrans" cxnId="{FAC10317-9B12-4569-B5B6-327391035E45}">
      <dgm:prSet/>
      <dgm:spPr/>
      <dgm:t>
        <a:bodyPr/>
        <a:lstStyle/>
        <a:p>
          <a:endParaRPr lang="ru-RU"/>
        </a:p>
      </dgm:t>
    </dgm:pt>
    <dgm:pt modelId="{375DF713-EEEB-4DE0-A340-E775D32E6984}" type="pres">
      <dgm:prSet presAssocID="{C68C1FC1-6F42-45C2-9465-3ADE8FCC604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17A48E-D090-4651-B79D-55682FD7EA56}" type="pres">
      <dgm:prSet presAssocID="{C1506527-09EB-4EF0-A33A-5ED14E775748}" presName="root" presStyleCnt="0"/>
      <dgm:spPr/>
    </dgm:pt>
    <dgm:pt modelId="{40F5EC33-CC35-4289-85CF-A9CAE32F1846}" type="pres">
      <dgm:prSet presAssocID="{C1506527-09EB-4EF0-A33A-5ED14E775748}" presName="rootComposite" presStyleCnt="0"/>
      <dgm:spPr/>
    </dgm:pt>
    <dgm:pt modelId="{B6B8D7E3-D8A3-49D6-AB8D-CAA6DC8DD58D}" type="pres">
      <dgm:prSet presAssocID="{C1506527-09EB-4EF0-A33A-5ED14E775748}" presName="rootText" presStyleLbl="node1" presStyleIdx="0" presStyleCnt="2" custScaleX="148837" custScaleY="155435" custLinFactNeighborX="470" custLinFactNeighborY="5925"/>
      <dgm:spPr/>
      <dgm:t>
        <a:bodyPr/>
        <a:lstStyle/>
        <a:p>
          <a:endParaRPr lang="ru-RU"/>
        </a:p>
      </dgm:t>
    </dgm:pt>
    <dgm:pt modelId="{E9B26370-A0FE-422F-9E6E-56CC62675114}" type="pres">
      <dgm:prSet presAssocID="{C1506527-09EB-4EF0-A33A-5ED14E775748}" presName="rootConnector" presStyleLbl="node1" presStyleIdx="0" presStyleCnt="2"/>
      <dgm:spPr/>
      <dgm:t>
        <a:bodyPr/>
        <a:lstStyle/>
        <a:p>
          <a:endParaRPr lang="ru-RU"/>
        </a:p>
      </dgm:t>
    </dgm:pt>
    <dgm:pt modelId="{764A925D-1905-4A29-A47E-5447E6647EB9}" type="pres">
      <dgm:prSet presAssocID="{C1506527-09EB-4EF0-A33A-5ED14E775748}" presName="childShape" presStyleCnt="0"/>
      <dgm:spPr/>
    </dgm:pt>
    <dgm:pt modelId="{59F1CE43-CFBB-422A-95F4-0EB3960FFD64}" type="pres">
      <dgm:prSet presAssocID="{D1C10F19-531A-429A-AE69-FD2C0555C670}" presName="Name13" presStyleLbl="parChTrans1D2" presStyleIdx="0" presStyleCnt="4"/>
      <dgm:spPr/>
      <dgm:t>
        <a:bodyPr/>
        <a:lstStyle/>
        <a:p>
          <a:endParaRPr lang="ru-RU"/>
        </a:p>
      </dgm:t>
    </dgm:pt>
    <dgm:pt modelId="{5D14A49F-4B89-45CF-BC39-AEE3F9B13340}" type="pres">
      <dgm:prSet presAssocID="{124C0730-B5D4-4778-9C07-6AFFFF4EE6E4}" presName="childText" presStyleLbl="bgAcc1" presStyleIdx="0" presStyleCnt="4" custScaleX="178562" custScaleY="170641" custLinFactNeighborX="-5082" custLinFactNeighborY="-7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AE85D-4C99-481B-BB13-CE810BB81559}" type="pres">
      <dgm:prSet presAssocID="{5EF87A36-77CF-4D7E-9C7C-9D677CD9E887}" presName="Name13" presStyleLbl="parChTrans1D2" presStyleIdx="1" presStyleCnt="4"/>
      <dgm:spPr/>
      <dgm:t>
        <a:bodyPr/>
        <a:lstStyle/>
        <a:p>
          <a:endParaRPr lang="ru-RU"/>
        </a:p>
      </dgm:t>
    </dgm:pt>
    <dgm:pt modelId="{65750807-166D-4C65-9F01-A2FB885308E8}" type="pres">
      <dgm:prSet presAssocID="{B8CB81F3-146B-459F-A9CE-08F9A28E70F1}" presName="childText" presStyleLbl="bgAcc1" presStyleIdx="1" presStyleCnt="4" custScaleX="164373" custScaleY="135910" custLinFactNeighborX="-2922" custLinFactNeighborY="-15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9D9B6C-0281-4FD0-97DF-C32F10BFCCAE}" type="pres">
      <dgm:prSet presAssocID="{9833A5FE-DD05-4A21-B3F4-F0D2B3FACFDC}" presName="root" presStyleCnt="0"/>
      <dgm:spPr/>
    </dgm:pt>
    <dgm:pt modelId="{FDCAA155-CA21-49B9-8569-843EBB53454C}" type="pres">
      <dgm:prSet presAssocID="{9833A5FE-DD05-4A21-B3F4-F0D2B3FACFDC}" presName="rootComposite" presStyleCnt="0"/>
      <dgm:spPr/>
    </dgm:pt>
    <dgm:pt modelId="{8964DB45-D3BF-4BD6-82BA-B139897EC24A}" type="pres">
      <dgm:prSet presAssocID="{9833A5FE-DD05-4A21-B3F4-F0D2B3FACFDC}" presName="rootText" presStyleLbl="node1" presStyleIdx="1" presStyleCnt="2" custScaleX="167863" custScaleY="149954" custLinFactNeighborX="-1552" custLinFactNeighborY="5882"/>
      <dgm:spPr/>
      <dgm:t>
        <a:bodyPr/>
        <a:lstStyle/>
        <a:p>
          <a:endParaRPr lang="ru-RU"/>
        </a:p>
      </dgm:t>
    </dgm:pt>
    <dgm:pt modelId="{5CD023DB-0713-45FC-BF29-854AD194C478}" type="pres">
      <dgm:prSet presAssocID="{9833A5FE-DD05-4A21-B3F4-F0D2B3FACFDC}" presName="rootConnector" presStyleLbl="node1" presStyleIdx="1" presStyleCnt="2"/>
      <dgm:spPr/>
      <dgm:t>
        <a:bodyPr/>
        <a:lstStyle/>
        <a:p>
          <a:endParaRPr lang="ru-RU"/>
        </a:p>
      </dgm:t>
    </dgm:pt>
    <dgm:pt modelId="{6F9166A8-B9A9-4776-AF36-B13579601214}" type="pres">
      <dgm:prSet presAssocID="{9833A5FE-DD05-4A21-B3F4-F0D2B3FACFDC}" presName="childShape" presStyleCnt="0"/>
      <dgm:spPr/>
    </dgm:pt>
    <dgm:pt modelId="{74F8D4E8-F210-4E49-AAAB-8313D06092D1}" type="pres">
      <dgm:prSet presAssocID="{4903E4E0-6174-496E-BDA1-AA3A35EDBA7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691D15BB-27AD-4340-B641-80FE6CBFA692}" type="pres">
      <dgm:prSet presAssocID="{A335F4A5-03E8-421C-A2BE-FB5D12222DDB}" presName="childText" presStyleLbl="bgAcc1" presStyleIdx="2" presStyleCnt="4" custScaleX="173578" custScaleY="162345" custLinFactNeighborX="-9695" custLinFactNeighborY="4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11086-98C4-4CE4-ABAA-D80169120598}" type="pres">
      <dgm:prSet presAssocID="{915A1000-2E9A-4497-B693-34697C57608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266381C-F29E-4F4C-B02C-B2CC6FAEB6BF}" type="pres">
      <dgm:prSet presAssocID="{63EBE6A3-880D-4C84-9026-3C659CEE86EE}" presName="childText" presStyleLbl="bgAcc1" presStyleIdx="3" presStyleCnt="4" custScaleX="168788" custScaleY="136581" custLinFactNeighborX="-2462" custLinFactNeighborY="12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4DDB32-0296-4CF4-AD07-20DA30B6A486}" srcId="{C1506527-09EB-4EF0-A33A-5ED14E775748}" destId="{B8CB81F3-146B-459F-A9CE-08F9A28E70F1}" srcOrd="1" destOrd="0" parTransId="{5EF87A36-77CF-4D7E-9C7C-9D677CD9E887}" sibTransId="{6DB13EF2-F196-46CC-A52A-264F2190E110}"/>
    <dgm:cxn modelId="{DBA68B72-8D39-4608-BE54-189D6098E6B6}" type="presOf" srcId="{5EF87A36-77CF-4D7E-9C7C-9D677CD9E887}" destId="{E5EAE85D-4C99-481B-BB13-CE810BB81559}" srcOrd="0" destOrd="0" presId="urn:microsoft.com/office/officeart/2005/8/layout/hierarchy3"/>
    <dgm:cxn modelId="{BED9C3A7-6C98-4E2E-B317-6DD74A8E2651}" type="presOf" srcId="{915A1000-2E9A-4497-B693-34697C576083}" destId="{02D11086-98C4-4CE4-ABAA-D80169120598}" srcOrd="0" destOrd="0" presId="urn:microsoft.com/office/officeart/2005/8/layout/hierarchy3"/>
    <dgm:cxn modelId="{8EAB225F-B0EC-45BC-B8C6-35DED1FF44E8}" type="presOf" srcId="{C1506527-09EB-4EF0-A33A-5ED14E775748}" destId="{B6B8D7E3-D8A3-49D6-AB8D-CAA6DC8DD58D}" srcOrd="0" destOrd="0" presId="urn:microsoft.com/office/officeart/2005/8/layout/hierarchy3"/>
    <dgm:cxn modelId="{524FD472-2843-41DE-9551-838066F88C0E}" type="presOf" srcId="{A335F4A5-03E8-421C-A2BE-FB5D12222DDB}" destId="{691D15BB-27AD-4340-B641-80FE6CBFA692}" srcOrd="0" destOrd="0" presId="urn:microsoft.com/office/officeart/2005/8/layout/hierarchy3"/>
    <dgm:cxn modelId="{933D63A2-1766-4819-8C02-36399B21790E}" type="presOf" srcId="{D1C10F19-531A-429A-AE69-FD2C0555C670}" destId="{59F1CE43-CFBB-422A-95F4-0EB3960FFD64}" srcOrd="0" destOrd="0" presId="urn:microsoft.com/office/officeart/2005/8/layout/hierarchy3"/>
    <dgm:cxn modelId="{6CDF4161-4DF4-4C8C-8CD8-0601E06824E7}" type="presOf" srcId="{C68C1FC1-6F42-45C2-9465-3ADE8FCC6047}" destId="{375DF713-EEEB-4DE0-A340-E775D32E6984}" srcOrd="0" destOrd="0" presId="urn:microsoft.com/office/officeart/2005/8/layout/hierarchy3"/>
    <dgm:cxn modelId="{0D8B851F-19D8-470C-8700-009EC91FA8AB}" srcId="{C68C1FC1-6F42-45C2-9465-3ADE8FCC6047}" destId="{C1506527-09EB-4EF0-A33A-5ED14E775748}" srcOrd="0" destOrd="0" parTransId="{B2A0D03A-AF91-4366-9A74-3BDC0BBC57E1}" sibTransId="{19F6C7D3-1106-4C9F-B8C0-F773325BF532}"/>
    <dgm:cxn modelId="{6C84EAAA-537E-4993-A372-45FC8911FAC7}" type="presOf" srcId="{C1506527-09EB-4EF0-A33A-5ED14E775748}" destId="{E9B26370-A0FE-422F-9E6E-56CC62675114}" srcOrd="1" destOrd="0" presId="urn:microsoft.com/office/officeart/2005/8/layout/hierarchy3"/>
    <dgm:cxn modelId="{DD523D5C-0128-4A18-A05C-47E3B99DC9C8}" srcId="{C68C1FC1-6F42-45C2-9465-3ADE8FCC6047}" destId="{9833A5FE-DD05-4A21-B3F4-F0D2B3FACFDC}" srcOrd="1" destOrd="0" parTransId="{9641C17A-FFE2-4D91-B770-312E6DFF34E2}" sibTransId="{75C9BE08-A775-48B9-9541-5AD1556CDBC2}"/>
    <dgm:cxn modelId="{38ED9399-55CA-48E4-9E23-785E06327534}" srcId="{C1506527-09EB-4EF0-A33A-5ED14E775748}" destId="{124C0730-B5D4-4778-9C07-6AFFFF4EE6E4}" srcOrd="0" destOrd="0" parTransId="{D1C10F19-531A-429A-AE69-FD2C0555C670}" sibTransId="{52E818B2-A57D-45DA-B3F9-FF083885F1B6}"/>
    <dgm:cxn modelId="{6535326E-4A01-45B5-B6B9-E98BFE7CCF6C}" srcId="{9833A5FE-DD05-4A21-B3F4-F0D2B3FACFDC}" destId="{A335F4A5-03E8-421C-A2BE-FB5D12222DDB}" srcOrd="0" destOrd="0" parTransId="{4903E4E0-6174-496E-BDA1-AA3A35EDBA71}" sibTransId="{2374D75A-99DB-4723-88AD-E0FED39FFCDB}"/>
    <dgm:cxn modelId="{FAC10317-9B12-4569-B5B6-327391035E45}" srcId="{9833A5FE-DD05-4A21-B3F4-F0D2B3FACFDC}" destId="{63EBE6A3-880D-4C84-9026-3C659CEE86EE}" srcOrd="1" destOrd="0" parTransId="{915A1000-2E9A-4497-B693-34697C576083}" sibTransId="{D0225CA4-FFDD-4147-9656-7181A19A14B3}"/>
    <dgm:cxn modelId="{4B8E7E85-901E-4A7B-AA95-64B8AB109B00}" type="presOf" srcId="{9833A5FE-DD05-4A21-B3F4-F0D2B3FACFDC}" destId="{8964DB45-D3BF-4BD6-82BA-B139897EC24A}" srcOrd="0" destOrd="0" presId="urn:microsoft.com/office/officeart/2005/8/layout/hierarchy3"/>
    <dgm:cxn modelId="{093A9417-8F9E-4E07-BF63-9826D8A38305}" type="presOf" srcId="{9833A5FE-DD05-4A21-B3F4-F0D2B3FACFDC}" destId="{5CD023DB-0713-45FC-BF29-854AD194C478}" srcOrd="1" destOrd="0" presId="urn:microsoft.com/office/officeart/2005/8/layout/hierarchy3"/>
    <dgm:cxn modelId="{7417504C-93A3-4039-AF4F-C0A8E961D54E}" type="presOf" srcId="{4903E4E0-6174-496E-BDA1-AA3A35EDBA71}" destId="{74F8D4E8-F210-4E49-AAAB-8313D06092D1}" srcOrd="0" destOrd="0" presId="urn:microsoft.com/office/officeart/2005/8/layout/hierarchy3"/>
    <dgm:cxn modelId="{4FA6FE57-A926-43B6-9A0A-300D408366E3}" type="presOf" srcId="{124C0730-B5D4-4778-9C07-6AFFFF4EE6E4}" destId="{5D14A49F-4B89-45CF-BC39-AEE3F9B13340}" srcOrd="0" destOrd="0" presId="urn:microsoft.com/office/officeart/2005/8/layout/hierarchy3"/>
    <dgm:cxn modelId="{FBF8FCBF-6377-4F89-8D88-FF12ED6C9C1F}" type="presOf" srcId="{B8CB81F3-146B-459F-A9CE-08F9A28E70F1}" destId="{65750807-166D-4C65-9F01-A2FB885308E8}" srcOrd="0" destOrd="0" presId="urn:microsoft.com/office/officeart/2005/8/layout/hierarchy3"/>
    <dgm:cxn modelId="{7F4AFA27-9C97-4A46-B9F9-0D5F38F5C96F}" type="presOf" srcId="{63EBE6A3-880D-4C84-9026-3C659CEE86EE}" destId="{8266381C-F29E-4F4C-B02C-B2CC6FAEB6BF}" srcOrd="0" destOrd="0" presId="urn:microsoft.com/office/officeart/2005/8/layout/hierarchy3"/>
    <dgm:cxn modelId="{F8E382AC-66BF-42C8-8576-C9B00877EA7F}" type="presParOf" srcId="{375DF713-EEEB-4DE0-A340-E775D32E6984}" destId="{0117A48E-D090-4651-B79D-55682FD7EA56}" srcOrd="0" destOrd="0" presId="urn:microsoft.com/office/officeart/2005/8/layout/hierarchy3"/>
    <dgm:cxn modelId="{425186C2-0B3D-4E9B-A28C-3157B7D3461F}" type="presParOf" srcId="{0117A48E-D090-4651-B79D-55682FD7EA56}" destId="{40F5EC33-CC35-4289-85CF-A9CAE32F1846}" srcOrd="0" destOrd="0" presId="urn:microsoft.com/office/officeart/2005/8/layout/hierarchy3"/>
    <dgm:cxn modelId="{DF309709-79FD-475D-A3A2-E60B6E4D825E}" type="presParOf" srcId="{40F5EC33-CC35-4289-85CF-A9CAE32F1846}" destId="{B6B8D7E3-D8A3-49D6-AB8D-CAA6DC8DD58D}" srcOrd="0" destOrd="0" presId="urn:microsoft.com/office/officeart/2005/8/layout/hierarchy3"/>
    <dgm:cxn modelId="{8C92FC55-FDA5-4AEA-815F-B7602638C39E}" type="presParOf" srcId="{40F5EC33-CC35-4289-85CF-A9CAE32F1846}" destId="{E9B26370-A0FE-422F-9E6E-56CC62675114}" srcOrd="1" destOrd="0" presId="urn:microsoft.com/office/officeart/2005/8/layout/hierarchy3"/>
    <dgm:cxn modelId="{3FB8599A-56B2-4487-97AA-7A84616D55E0}" type="presParOf" srcId="{0117A48E-D090-4651-B79D-55682FD7EA56}" destId="{764A925D-1905-4A29-A47E-5447E6647EB9}" srcOrd="1" destOrd="0" presId="urn:microsoft.com/office/officeart/2005/8/layout/hierarchy3"/>
    <dgm:cxn modelId="{6D217FF9-A43C-4321-B585-F5200FE52809}" type="presParOf" srcId="{764A925D-1905-4A29-A47E-5447E6647EB9}" destId="{59F1CE43-CFBB-422A-95F4-0EB3960FFD64}" srcOrd="0" destOrd="0" presId="urn:microsoft.com/office/officeart/2005/8/layout/hierarchy3"/>
    <dgm:cxn modelId="{123D6492-A04A-492E-8B90-6803A60B65C9}" type="presParOf" srcId="{764A925D-1905-4A29-A47E-5447E6647EB9}" destId="{5D14A49F-4B89-45CF-BC39-AEE3F9B13340}" srcOrd="1" destOrd="0" presId="urn:microsoft.com/office/officeart/2005/8/layout/hierarchy3"/>
    <dgm:cxn modelId="{66C0E60F-2328-4894-B78C-92A802230FD8}" type="presParOf" srcId="{764A925D-1905-4A29-A47E-5447E6647EB9}" destId="{E5EAE85D-4C99-481B-BB13-CE810BB81559}" srcOrd="2" destOrd="0" presId="urn:microsoft.com/office/officeart/2005/8/layout/hierarchy3"/>
    <dgm:cxn modelId="{B1AEF413-81A0-4438-A7BE-1B671DA25068}" type="presParOf" srcId="{764A925D-1905-4A29-A47E-5447E6647EB9}" destId="{65750807-166D-4C65-9F01-A2FB885308E8}" srcOrd="3" destOrd="0" presId="urn:microsoft.com/office/officeart/2005/8/layout/hierarchy3"/>
    <dgm:cxn modelId="{9F9D654F-539C-420C-9B4C-3D996665312D}" type="presParOf" srcId="{375DF713-EEEB-4DE0-A340-E775D32E6984}" destId="{6E9D9B6C-0281-4FD0-97DF-C32F10BFCCAE}" srcOrd="1" destOrd="0" presId="urn:microsoft.com/office/officeart/2005/8/layout/hierarchy3"/>
    <dgm:cxn modelId="{2DDAEF14-EA4C-4487-A2C0-D8CA36D09EB4}" type="presParOf" srcId="{6E9D9B6C-0281-4FD0-97DF-C32F10BFCCAE}" destId="{FDCAA155-CA21-49B9-8569-843EBB53454C}" srcOrd="0" destOrd="0" presId="urn:microsoft.com/office/officeart/2005/8/layout/hierarchy3"/>
    <dgm:cxn modelId="{57D3905A-6914-4CC2-BD92-77A4095FA5CD}" type="presParOf" srcId="{FDCAA155-CA21-49B9-8569-843EBB53454C}" destId="{8964DB45-D3BF-4BD6-82BA-B139897EC24A}" srcOrd="0" destOrd="0" presId="urn:microsoft.com/office/officeart/2005/8/layout/hierarchy3"/>
    <dgm:cxn modelId="{4B622AD9-2A6D-4226-ADB9-EA51D76E42C4}" type="presParOf" srcId="{FDCAA155-CA21-49B9-8569-843EBB53454C}" destId="{5CD023DB-0713-45FC-BF29-854AD194C478}" srcOrd="1" destOrd="0" presId="urn:microsoft.com/office/officeart/2005/8/layout/hierarchy3"/>
    <dgm:cxn modelId="{84CE7250-5132-45E1-91FA-AD5F6A81CEB6}" type="presParOf" srcId="{6E9D9B6C-0281-4FD0-97DF-C32F10BFCCAE}" destId="{6F9166A8-B9A9-4776-AF36-B13579601214}" srcOrd="1" destOrd="0" presId="urn:microsoft.com/office/officeart/2005/8/layout/hierarchy3"/>
    <dgm:cxn modelId="{87095E7E-0124-4DA0-B430-A05636512A7F}" type="presParOf" srcId="{6F9166A8-B9A9-4776-AF36-B13579601214}" destId="{74F8D4E8-F210-4E49-AAAB-8313D06092D1}" srcOrd="0" destOrd="0" presId="urn:microsoft.com/office/officeart/2005/8/layout/hierarchy3"/>
    <dgm:cxn modelId="{E1D8707E-FF44-459B-8F55-43EACE7137D0}" type="presParOf" srcId="{6F9166A8-B9A9-4776-AF36-B13579601214}" destId="{691D15BB-27AD-4340-B641-80FE6CBFA692}" srcOrd="1" destOrd="0" presId="urn:microsoft.com/office/officeart/2005/8/layout/hierarchy3"/>
    <dgm:cxn modelId="{A126F3AD-1DA6-4024-9D9F-75B15DF4B7C2}" type="presParOf" srcId="{6F9166A8-B9A9-4776-AF36-B13579601214}" destId="{02D11086-98C4-4CE4-ABAA-D80169120598}" srcOrd="2" destOrd="0" presId="urn:microsoft.com/office/officeart/2005/8/layout/hierarchy3"/>
    <dgm:cxn modelId="{ADBB7894-7809-44CA-9F5C-943D8A21F59C}" type="presParOf" srcId="{6F9166A8-B9A9-4776-AF36-B13579601214}" destId="{8266381C-F29E-4F4C-B02C-B2CC6FAEB6B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06444E-9C18-4197-AA92-46BC9718F5DA}" type="doc">
      <dgm:prSet loTypeId="urn:microsoft.com/office/officeart/2005/8/layout/process1" loCatId="process" qsTypeId="urn:microsoft.com/office/officeart/2005/8/quickstyle/simple5" qsCatId="simple" csTypeId="urn:microsoft.com/office/officeart/2005/8/colors/colorful5" csCatId="colorful" phldr="1"/>
      <dgm:spPr/>
    </dgm:pt>
    <dgm:pt modelId="{59697AC1-0182-4BA9-89C3-85C84673570A}">
      <dgm:prSet phldrT="[Текст]" custT="1"/>
      <dgm:spPr/>
      <dgm:t>
        <a:bodyPr/>
        <a:lstStyle/>
        <a:p>
          <a:pPr algn="l"/>
          <a:r>
            <a:rPr lang="kk-KZ" sz="20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000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59 %</a:t>
          </a:r>
          <a:r>
            <a:rPr lang="ru-RU" sz="2000" dirty="0" smtClean="0">
              <a:solidFill>
                <a:schemeClr val="bg1">
                  <a:lumMod val="85000"/>
                  <a:lumOff val="15000"/>
                </a:schemeClr>
              </a:solidFill>
            </a:rPr>
            <a:t>  опрошенных ППС  дали положительный ответ;</a:t>
          </a:r>
          <a:r>
            <a:rPr lang="kk-KZ" sz="2000" dirty="0" smtClean="0">
              <a:solidFill>
                <a:schemeClr val="bg1">
                  <a:lumMod val="85000"/>
                  <a:lumOff val="15000"/>
                </a:schemeClr>
              </a:solidFill>
            </a:rPr>
            <a:t>  </a:t>
          </a:r>
        </a:p>
        <a:p>
          <a:pPr algn="l"/>
          <a:r>
            <a:rPr lang="kk-KZ" sz="20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000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19 %</a:t>
          </a:r>
          <a:r>
            <a:rPr lang="ru-RU" sz="2000" dirty="0" smtClean="0">
              <a:solidFill>
                <a:schemeClr val="bg1">
                  <a:lumMod val="85000"/>
                  <a:lumOff val="15000"/>
                </a:schemeClr>
              </a:solidFill>
            </a:rPr>
            <a:t> в ответе указали, что нет;</a:t>
          </a:r>
        </a:p>
        <a:p>
          <a:pPr algn="l"/>
          <a:r>
            <a:rPr lang="kk-KZ" sz="20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000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22 % </a:t>
          </a:r>
          <a:r>
            <a:rPr lang="ru-RU" sz="2000" dirty="0" smtClean="0">
              <a:solidFill>
                <a:schemeClr val="bg1">
                  <a:lumMod val="85000"/>
                  <a:lumOff val="15000"/>
                </a:schemeClr>
              </a:solidFill>
            </a:rPr>
            <a:t>не предоставили однозначного ответа</a:t>
          </a:r>
          <a:endParaRPr lang="ru-RU" sz="2000" dirty="0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CC1F6D04-1DEE-4545-8A97-4569F894672C}" type="parTrans" cxnId="{F66987A9-F1B8-4427-AFCF-2DB65AD75456}">
      <dgm:prSet/>
      <dgm:spPr/>
      <dgm:t>
        <a:bodyPr/>
        <a:lstStyle/>
        <a:p>
          <a:endParaRPr lang="ru-RU"/>
        </a:p>
      </dgm:t>
    </dgm:pt>
    <dgm:pt modelId="{4E697285-3AAA-42D8-B4C7-5C898B393377}" type="sibTrans" cxnId="{F66987A9-F1B8-4427-AFCF-2DB65AD7545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04BF327D-228B-45A5-A975-129D0E4DB03C}">
      <dgm:prSet phldrT="[Текст]"/>
      <dgm:spPr/>
      <dgm:t>
        <a:bodyPr/>
        <a:lstStyle/>
        <a:p>
          <a:pPr algn="l"/>
          <a:r>
            <a:rPr lang="kk-KZ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59 %</a:t>
          </a:r>
          <a:r>
            <a:rPr lang="ru-RU" dirty="0" smtClean="0">
              <a:solidFill>
                <a:schemeClr val="bg1">
                  <a:lumMod val="85000"/>
                  <a:lumOff val="15000"/>
                </a:schemeClr>
              </a:solidFill>
            </a:rPr>
            <a:t>  </a:t>
          </a:r>
          <a:r>
            <a:rPr lang="kk-KZ" dirty="0" smtClean="0">
              <a:solidFill>
                <a:schemeClr val="bg1">
                  <a:lumMod val="85000"/>
                  <a:lumOff val="15000"/>
                </a:schemeClr>
              </a:solidFill>
            </a:rPr>
            <a:t>сұрастырылған ПОҚ оң көзқарас танытты</a:t>
          </a:r>
          <a:r>
            <a:rPr lang="ru-RU" dirty="0" smtClean="0">
              <a:solidFill>
                <a:schemeClr val="bg1">
                  <a:lumMod val="85000"/>
                  <a:lumOff val="15000"/>
                </a:schemeClr>
              </a:solidFill>
            </a:rPr>
            <a:t>;</a:t>
          </a:r>
        </a:p>
        <a:p>
          <a:pPr algn="l"/>
          <a:r>
            <a:rPr lang="ru-RU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19 %</a:t>
          </a:r>
          <a:r>
            <a:rPr lang="ru-RU" dirty="0" smtClean="0">
              <a:solidFill>
                <a:schemeClr val="bg1">
                  <a:lumMod val="85000"/>
                  <a:lumOff val="15000"/>
                </a:schemeClr>
              </a:solidFill>
            </a:rPr>
            <a:t> </a:t>
          </a:r>
          <a:r>
            <a:rPr lang="kk-KZ" dirty="0" smtClean="0">
              <a:solidFill>
                <a:schemeClr val="bg1">
                  <a:lumMod val="85000"/>
                  <a:lumOff val="15000"/>
                </a:schemeClr>
              </a:solidFill>
            </a:rPr>
            <a:t>жауабында жоқ деп көрсетті</a:t>
          </a:r>
          <a:r>
            <a:rPr lang="ru-RU" dirty="0" smtClean="0">
              <a:solidFill>
                <a:schemeClr val="bg1">
                  <a:lumMod val="85000"/>
                  <a:lumOff val="15000"/>
                </a:schemeClr>
              </a:solidFill>
            </a:rPr>
            <a:t>;</a:t>
          </a:r>
        </a:p>
        <a:p>
          <a:pPr algn="l"/>
          <a:r>
            <a:rPr lang="kk-KZ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b="1" dirty="0" smtClean="0">
              <a:solidFill>
                <a:schemeClr val="bg1">
                  <a:lumMod val="85000"/>
                  <a:lumOff val="15000"/>
                </a:schemeClr>
              </a:solidFill>
            </a:rPr>
            <a:t>22 % </a:t>
          </a:r>
          <a:r>
            <a:rPr lang="kk-KZ" dirty="0" smtClean="0">
              <a:solidFill>
                <a:schemeClr val="bg1">
                  <a:lumMod val="85000"/>
                  <a:lumOff val="15000"/>
                </a:schemeClr>
              </a:solidFill>
            </a:rPr>
            <a:t>біртекті жауап бермеген;  </a:t>
          </a:r>
          <a:endParaRPr lang="ru-RU" dirty="0">
            <a:solidFill>
              <a:schemeClr val="bg1">
                <a:lumMod val="85000"/>
                <a:lumOff val="15000"/>
              </a:schemeClr>
            </a:solidFill>
          </a:endParaRPr>
        </a:p>
      </dgm:t>
    </dgm:pt>
    <dgm:pt modelId="{5528C8A3-75DD-45DD-A01E-513DE3BB5F1D}" type="parTrans" cxnId="{6F4A87CE-FE3F-4BCA-ACFB-92E82BE4FAFA}">
      <dgm:prSet/>
      <dgm:spPr/>
      <dgm:t>
        <a:bodyPr/>
        <a:lstStyle/>
        <a:p>
          <a:endParaRPr lang="ru-RU"/>
        </a:p>
      </dgm:t>
    </dgm:pt>
    <dgm:pt modelId="{D4A035E2-9280-4683-B2FF-ADED382E91A2}" type="sibTrans" cxnId="{6F4A87CE-FE3F-4BCA-ACFB-92E82BE4FAFA}">
      <dgm:prSet/>
      <dgm:spPr/>
      <dgm:t>
        <a:bodyPr/>
        <a:lstStyle/>
        <a:p>
          <a:endParaRPr lang="ru-RU"/>
        </a:p>
      </dgm:t>
    </dgm:pt>
    <dgm:pt modelId="{7B7A171D-C238-4280-BC07-D6ED54F54916}" type="pres">
      <dgm:prSet presAssocID="{BE06444E-9C18-4197-AA92-46BC9718F5DA}" presName="Name0" presStyleCnt="0">
        <dgm:presLayoutVars>
          <dgm:dir/>
          <dgm:resizeHandles val="exact"/>
        </dgm:presLayoutVars>
      </dgm:prSet>
      <dgm:spPr/>
    </dgm:pt>
    <dgm:pt modelId="{2FD0A40D-2B4B-40E5-BBC5-825C95E88651}" type="pres">
      <dgm:prSet presAssocID="{59697AC1-0182-4BA9-89C3-85C84673570A}" presName="node" presStyleLbl="node1" presStyleIdx="0" presStyleCnt="2" custScaleY="148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8D502B-9BFC-477F-8D5C-A60B5C8CA32A}" type="pres">
      <dgm:prSet presAssocID="{4E697285-3AAA-42D8-B4C7-5C898B39337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DFF4C762-EF15-4AFD-A9F3-E8B639461AD6}" type="pres">
      <dgm:prSet presAssocID="{4E697285-3AAA-42D8-B4C7-5C898B39337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0B1F7C9-A9C1-4529-B17F-8234FF8D282D}" type="pres">
      <dgm:prSet presAssocID="{04BF327D-228B-45A5-A975-129D0E4DB03C}" presName="node" presStyleLbl="node1" presStyleIdx="1" presStyleCnt="2" custScaleY="148391" custLinFactNeighborX="-4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43DF4-8641-4A76-BCAA-DF19F43D3140}" type="presOf" srcId="{04BF327D-228B-45A5-A975-129D0E4DB03C}" destId="{D0B1F7C9-A9C1-4529-B17F-8234FF8D282D}" srcOrd="0" destOrd="0" presId="urn:microsoft.com/office/officeart/2005/8/layout/process1"/>
    <dgm:cxn modelId="{B86F5F42-DC94-4C97-8D97-765296A480DC}" type="presOf" srcId="{BE06444E-9C18-4197-AA92-46BC9718F5DA}" destId="{7B7A171D-C238-4280-BC07-D6ED54F54916}" srcOrd="0" destOrd="0" presId="urn:microsoft.com/office/officeart/2005/8/layout/process1"/>
    <dgm:cxn modelId="{AD75B9E2-22D1-4368-8B2D-69743572C76B}" type="presOf" srcId="{4E697285-3AAA-42D8-B4C7-5C898B393377}" destId="{DFF4C762-EF15-4AFD-A9F3-E8B639461AD6}" srcOrd="1" destOrd="0" presId="urn:microsoft.com/office/officeart/2005/8/layout/process1"/>
    <dgm:cxn modelId="{6F4A87CE-FE3F-4BCA-ACFB-92E82BE4FAFA}" srcId="{BE06444E-9C18-4197-AA92-46BC9718F5DA}" destId="{04BF327D-228B-45A5-A975-129D0E4DB03C}" srcOrd="1" destOrd="0" parTransId="{5528C8A3-75DD-45DD-A01E-513DE3BB5F1D}" sibTransId="{D4A035E2-9280-4683-B2FF-ADED382E91A2}"/>
    <dgm:cxn modelId="{E9F4041E-812E-49F2-B74D-7CC0888D988B}" type="presOf" srcId="{4E697285-3AAA-42D8-B4C7-5C898B393377}" destId="{988D502B-9BFC-477F-8D5C-A60B5C8CA32A}" srcOrd="0" destOrd="0" presId="urn:microsoft.com/office/officeart/2005/8/layout/process1"/>
    <dgm:cxn modelId="{F66987A9-F1B8-4427-AFCF-2DB65AD75456}" srcId="{BE06444E-9C18-4197-AA92-46BC9718F5DA}" destId="{59697AC1-0182-4BA9-89C3-85C84673570A}" srcOrd="0" destOrd="0" parTransId="{CC1F6D04-1DEE-4545-8A97-4569F894672C}" sibTransId="{4E697285-3AAA-42D8-B4C7-5C898B393377}"/>
    <dgm:cxn modelId="{D9006614-BC61-460D-8CFF-EC9F9176A5D1}" type="presOf" srcId="{59697AC1-0182-4BA9-89C3-85C84673570A}" destId="{2FD0A40D-2B4B-40E5-BBC5-825C95E88651}" srcOrd="0" destOrd="0" presId="urn:microsoft.com/office/officeart/2005/8/layout/process1"/>
    <dgm:cxn modelId="{A5C03488-A29B-497F-ACF0-4EE891CD479C}" type="presParOf" srcId="{7B7A171D-C238-4280-BC07-D6ED54F54916}" destId="{2FD0A40D-2B4B-40E5-BBC5-825C95E88651}" srcOrd="0" destOrd="0" presId="urn:microsoft.com/office/officeart/2005/8/layout/process1"/>
    <dgm:cxn modelId="{6FBCCF4A-736F-4428-81B8-184F38F8B1FB}" type="presParOf" srcId="{7B7A171D-C238-4280-BC07-D6ED54F54916}" destId="{988D502B-9BFC-477F-8D5C-A60B5C8CA32A}" srcOrd="1" destOrd="0" presId="urn:microsoft.com/office/officeart/2005/8/layout/process1"/>
    <dgm:cxn modelId="{9E20003D-CBBF-44D7-8E9A-898F721FBE72}" type="presParOf" srcId="{988D502B-9BFC-477F-8D5C-A60B5C8CA32A}" destId="{DFF4C762-EF15-4AFD-A9F3-E8B639461AD6}" srcOrd="0" destOrd="0" presId="urn:microsoft.com/office/officeart/2005/8/layout/process1"/>
    <dgm:cxn modelId="{8224B5BB-1670-462C-AB0E-7564D28D813D}" type="presParOf" srcId="{7B7A171D-C238-4280-BC07-D6ED54F54916}" destId="{D0B1F7C9-A9C1-4529-B17F-8234FF8D282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B8D7E3-D8A3-49D6-AB8D-CAA6DC8DD58D}">
      <dsp:nvSpPr>
        <dsp:cNvPr id="0" name=""/>
        <dsp:cNvSpPr/>
      </dsp:nvSpPr>
      <dsp:spPr>
        <a:xfrm>
          <a:off x="76205" y="76204"/>
          <a:ext cx="3809662" cy="1989273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За период 2011 – 2012 гг проведено 2 анкетирования, охватившие 1100 преподавателей университета по программе визитинга в КазНМУ. Первое анкетирования выяснило  отношение сотрудников университета в данной программе.</a:t>
          </a:r>
          <a:endParaRPr lang="ru-RU" sz="1800" kern="1200" dirty="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76205" y="76204"/>
        <a:ext cx="3809662" cy="1989273"/>
      </dsp:txXfrm>
    </dsp:sp>
    <dsp:sp modelId="{59F1CE43-CFBB-422A-95F4-0EB3960FFD64}">
      <dsp:nvSpPr>
        <dsp:cNvPr id="0" name=""/>
        <dsp:cNvSpPr/>
      </dsp:nvSpPr>
      <dsp:spPr>
        <a:xfrm>
          <a:off x="457171" y="2065477"/>
          <a:ext cx="264872" cy="1241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678"/>
              </a:lnTo>
              <a:lnTo>
                <a:pt x="264872" y="1241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4A49F-4B89-45CF-BC39-AEE3F9B13340}">
      <dsp:nvSpPr>
        <dsp:cNvPr id="0" name=""/>
        <dsp:cNvSpPr/>
      </dsp:nvSpPr>
      <dsp:spPr>
        <a:xfrm>
          <a:off x="722043" y="2215214"/>
          <a:ext cx="3656407" cy="21838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Цель второго  анкетирования  определить результативность  обучающих программ  визитинг- преподавателей: удовлетворенность визитом  преподавателей и обучающихся; эффективность визита для университета.</a:t>
          </a:r>
          <a:endParaRPr lang="ru-RU" sz="1800" kern="1200" dirty="0"/>
        </a:p>
      </dsp:txBody>
      <dsp:txXfrm>
        <a:off x="722043" y="2215214"/>
        <a:ext cx="3656407" cy="2183881"/>
      </dsp:txXfrm>
    </dsp:sp>
    <dsp:sp modelId="{E5EAE85D-4C99-481B-BB13-CE810BB81559}">
      <dsp:nvSpPr>
        <dsp:cNvPr id="0" name=""/>
        <dsp:cNvSpPr/>
      </dsp:nvSpPr>
      <dsp:spPr>
        <a:xfrm>
          <a:off x="457171" y="2065477"/>
          <a:ext cx="309102" cy="3423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3338"/>
              </a:lnTo>
              <a:lnTo>
                <a:pt x="309102" y="34233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50807-166D-4C65-9F01-A2FB885308E8}">
      <dsp:nvSpPr>
        <dsp:cNvPr id="0" name=""/>
        <dsp:cNvSpPr/>
      </dsp:nvSpPr>
      <dsp:spPr>
        <a:xfrm>
          <a:off x="766274" y="4619120"/>
          <a:ext cx="3365860" cy="1739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 результате первого анкетирования</a:t>
          </a:r>
          <a:r>
            <a:rPr lang="ru-RU" sz="1800" kern="1200" dirty="0" smtClean="0"/>
            <a:t>, которое  проведено в январе 2011 г. по результатам  </a:t>
          </a:r>
          <a:r>
            <a:rPr lang="ru-RU" sz="1800" kern="1200" dirty="0" err="1" smtClean="0"/>
            <a:t>визитингов</a:t>
          </a:r>
          <a:r>
            <a:rPr lang="ru-RU" sz="1800" kern="1200" dirty="0" smtClean="0"/>
            <a:t> в период август 2011 г. - январь 2012 г. установлено следующее:</a:t>
          </a:r>
          <a:endParaRPr lang="ru-RU" sz="1800" kern="1200" dirty="0"/>
        </a:p>
      </dsp:txBody>
      <dsp:txXfrm>
        <a:off x="766274" y="4619120"/>
        <a:ext cx="3365860" cy="1739390"/>
      </dsp:txXfrm>
    </dsp:sp>
    <dsp:sp modelId="{8964DB45-D3BF-4BD6-82BA-B139897EC24A}">
      <dsp:nvSpPr>
        <dsp:cNvPr id="0" name=""/>
        <dsp:cNvSpPr/>
      </dsp:nvSpPr>
      <dsp:spPr>
        <a:xfrm>
          <a:off x="4474017" y="75653"/>
          <a:ext cx="4296655" cy="1919126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2011 – 2012 жж аралығында ҚазҰМУ визитинг бағдарламасы бойынша 1100 оқытушыны қамтыған 2 сауалнама жүргізілді. Бірінші жүргізілген сауалнама  осы бағдарламаға деген қызыметкерлердің көзқарасын анықтады.</a:t>
          </a:r>
          <a:endParaRPr lang="ru-RU" sz="1800" kern="1200" dirty="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4474017" y="75653"/>
        <a:ext cx="4296655" cy="1919126"/>
      </dsp:txXfrm>
    </dsp:sp>
    <dsp:sp modelId="{74F8D4E8-F210-4E49-AAAB-8313D06092D1}">
      <dsp:nvSpPr>
        <dsp:cNvPr id="0" name=""/>
        <dsp:cNvSpPr/>
      </dsp:nvSpPr>
      <dsp:spPr>
        <a:xfrm>
          <a:off x="4903683" y="1994780"/>
          <a:ext cx="270866" cy="133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675"/>
              </a:lnTo>
              <a:lnTo>
                <a:pt x="270866" y="13386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D15BB-27AD-4340-B641-80FE6CBFA692}">
      <dsp:nvSpPr>
        <dsp:cNvPr id="0" name=""/>
        <dsp:cNvSpPr/>
      </dsp:nvSpPr>
      <dsp:spPr>
        <a:xfrm>
          <a:off x="5174549" y="2294601"/>
          <a:ext cx="3554350" cy="2077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/>
            <a:t>Екінші жүргізілген сауалнаманың мақсаты визитинг-бағдарламаларының нәтижелілігін анықтау: оқытушылар мен оқушылардың келуімен тыңдармандардың қанағаттану дәрежесі; университет үшін визитингтің тиімділігі.</a:t>
          </a:r>
          <a:endParaRPr lang="ru-RU" sz="1700" kern="1200" dirty="0"/>
        </a:p>
      </dsp:txBody>
      <dsp:txXfrm>
        <a:off x="5174549" y="2294601"/>
        <a:ext cx="3554350" cy="2077707"/>
      </dsp:txXfrm>
    </dsp:sp>
    <dsp:sp modelId="{02D11086-98C4-4CE4-ABAA-D80169120598}">
      <dsp:nvSpPr>
        <dsp:cNvPr id="0" name=""/>
        <dsp:cNvSpPr/>
      </dsp:nvSpPr>
      <dsp:spPr>
        <a:xfrm>
          <a:off x="4903683" y="1994780"/>
          <a:ext cx="418976" cy="3679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9729"/>
              </a:lnTo>
              <a:lnTo>
                <a:pt x="418976" y="36797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6381C-F29E-4F4C-B02C-B2CC6FAEB6BF}">
      <dsp:nvSpPr>
        <dsp:cNvPr id="0" name=""/>
        <dsp:cNvSpPr/>
      </dsp:nvSpPr>
      <dsp:spPr>
        <a:xfrm>
          <a:off x="5322659" y="4800521"/>
          <a:ext cx="3456265" cy="1747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/>
            <a:t>Бірінші жүргізілген сауалнама нәтижесінде, </a:t>
          </a:r>
          <a:r>
            <a:rPr lang="kk-KZ" sz="1800" kern="1200" dirty="0" smtClean="0"/>
            <a:t>2011 жылдың қаңтар айында, 2011 ж. тамызы – 2012 ж. Қаңтары аралығындағы визитингтер нәтижелері бойынша келесілер анықталды:</a:t>
          </a:r>
          <a:endParaRPr lang="ru-RU" sz="1800" kern="1200" dirty="0"/>
        </a:p>
      </dsp:txBody>
      <dsp:txXfrm>
        <a:off x="5322659" y="4800521"/>
        <a:ext cx="3456265" cy="17479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D0A40D-2B4B-40E5-BBC5-825C95E88651}">
      <dsp:nvSpPr>
        <dsp:cNvPr id="0" name=""/>
        <dsp:cNvSpPr/>
      </dsp:nvSpPr>
      <dsp:spPr>
        <a:xfrm>
          <a:off x="1681" y="0"/>
          <a:ext cx="3586348" cy="2514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000" b="1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59 %</a:t>
          </a:r>
          <a:r>
            <a:rPr lang="ru-RU" sz="20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  опрошенных ППС  дали положительный ответ;</a:t>
          </a:r>
          <a:r>
            <a:rPr lang="kk-KZ" sz="20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 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000" b="1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19 %</a:t>
          </a:r>
          <a:r>
            <a:rPr lang="ru-RU" sz="20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 в ответе указали, что нет;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000" b="1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22 % </a:t>
          </a:r>
          <a:r>
            <a:rPr lang="ru-RU" sz="20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не предоставили однозначного ответа</a:t>
          </a:r>
          <a:endParaRPr lang="ru-RU" sz="2000" kern="1200" dirty="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1681" y="0"/>
        <a:ext cx="3586348" cy="2514599"/>
      </dsp:txXfrm>
    </dsp:sp>
    <dsp:sp modelId="{988D502B-9BFC-477F-8D5C-A60B5C8CA32A}">
      <dsp:nvSpPr>
        <dsp:cNvPr id="0" name=""/>
        <dsp:cNvSpPr/>
      </dsp:nvSpPr>
      <dsp:spPr>
        <a:xfrm>
          <a:off x="3929271" y="812592"/>
          <a:ext cx="723431" cy="889414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3929271" y="812592"/>
        <a:ext cx="723431" cy="889414"/>
      </dsp:txXfrm>
    </dsp:sp>
    <dsp:sp modelId="{D0B1F7C9-A9C1-4529-B17F-8234FF8D282D}">
      <dsp:nvSpPr>
        <dsp:cNvPr id="0" name=""/>
        <dsp:cNvSpPr/>
      </dsp:nvSpPr>
      <dsp:spPr>
        <a:xfrm>
          <a:off x="4952994" y="0"/>
          <a:ext cx="3586348" cy="2514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096517"/>
                <a:satOff val="31044"/>
                <a:lumOff val="-21569"/>
                <a:alphaOff val="0"/>
                <a:shade val="51000"/>
                <a:satMod val="130000"/>
              </a:schemeClr>
            </a:gs>
            <a:gs pos="80000">
              <a:schemeClr val="accent5">
                <a:hueOff val="-3096517"/>
                <a:satOff val="31044"/>
                <a:lumOff val="-21569"/>
                <a:alphaOff val="0"/>
                <a:shade val="93000"/>
                <a:satMod val="130000"/>
              </a:schemeClr>
            </a:gs>
            <a:gs pos="100000">
              <a:schemeClr val="accent5">
                <a:hueOff val="-3096517"/>
                <a:satOff val="31044"/>
                <a:lumOff val="-2156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100" b="1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59 %</a:t>
          </a:r>
          <a:r>
            <a:rPr lang="ru-RU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  </a:t>
          </a:r>
          <a:r>
            <a:rPr lang="kk-KZ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сұрастырылған ПОҚ оң көзқарас танытты</a:t>
          </a:r>
          <a:r>
            <a:rPr lang="ru-RU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;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100" b="1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19 %</a:t>
          </a:r>
          <a:r>
            <a:rPr lang="ru-RU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 </a:t>
          </a:r>
          <a:r>
            <a:rPr lang="kk-KZ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жауабында жоқ деп көрсетті</a:t>
          </a:r>
          <a:r>
            <a:rPr lang="ru-RU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;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-    </a:t>
          </a:r>
          <a:r>
            <a:rPr lang="ru-RU" sz="2100" b="1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22 % </a:t>
          </a:r>
          <a:r>
            <a:rPr lang="kk-KZ" sz="2100" kern="1200" dirty="0" smtClean="0">
              <a:solidFill>
                <a:schemeClr val="bg1">
                  <a:lumMod val="85000"/>
                  <a:lumOff val="15000"/>
                </a:schemeClr>
              </a:solidFill>
            </a:rPr>
            <a:t>біртекті жауап бермеген;  </a:t>
          </a:r>
          <a:endParaRPr lang="ru-RU" sz="2100" kern="1200" dirty="0">
            <a:solidFill>
              <a:schemeClr val="bg1">
                <a:lumMod val="85000"/>
                <a:lumOff val="15000"/>
              </a:schemeClr>
            </a:solidFill>
          </a:endParaRPr>
        </a:p>
      </dsp:txBody>
      <dsp:txXfrm>
        <a:off x="4952994" y="0"/>
        <a:ext cx="3586348" cy="2514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29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C250C3-5F2F-41B0-BE11-C33CCDD99E39}" type="datetimeFigureOut">
              <a:rPr lang="ru-RU" smtClean="0"/>
              <a:pPr/>
              <a:t>29.10.2012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AF9890-00D9-4837-A9AF-8E6B49F0C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763660"/>
            <a:ext cx="830580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АНАЛИЗ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РЕЗУЛЬТАТОВ  АНКЕТИРОВАНИЯ  КАФЕДР ПО  ЭФФЕКТИВНОСТИ ПРОГРАММЫ  ВИЗИТИНГА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 КАЗНМУ ИМ. С.Д. АСФЕНДИЯРОВА  ЗА ПЕРИОД 2011 и  2012 г.г.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3472934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2011 және 2012 ж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ж.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АРАЛЫҒЫНДАҒЫ С.Ж.АСФЕНДИЯРОВ АТЫНДАҒЫ ҚАЗҰМУ ВИЗИТИНГ БАҒДАРЛАМАСЫНЫҢ ТИІМДІЛІГІ БОЙЫНША КАФЕДРАЛАРДА ЖҮРГІЗІЛГЕН САУАЛНАМАЛАР НӘТИЖЕЛЕРІНІҢ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ТАЛДАУЫ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152400" y="1524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81000" y="1295400"/>
          <a:ext cx="7086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81000" y="152400"/>
            <a:ext cx="8458200" cy="914400"/>
          </a:xfrm>
          <a:prstGeom prst="round2DiagRect">
            <a:avLst>
              <a:gd name="adj1" fmla="val 35333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b="1" cap="al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b="1" cap="al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 вопрос: </a:t>
            </a:r>
            <a:r>
              <a:rPr lang="ru-RU" i="1" cap="al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«Нужны ли обучающие визиты специалистов в наш университет?»</a:t>
            </a:r>
            <a:r>
              <a:rPr lang="ru-RU" cap="al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52400" y="4114800"/>
            <a:ext cx="4114800" cy="2514600"/>
          </a:xfrm>
          <a:prstGeom prst="round2DiagRect">
            <a:avLst>
              <a:gd name="adj1" fmla="val 40983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2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92 %</a:t>
            </a:r>
            <a:r>
              <a:rPr lang="ru-RU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опрошенных ППС   дали положительный ответ;</a:t>
            </a:r>
          </a:p>
          <a:p>
            <a:pPr lvl="0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2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2 %</a:t>
            </a:r>
            <a:r>
              <a:rPr lang="ru-RU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ответе указали, что не знают;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2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6 %</a:t>
            </a:r>
            <a:r>
              <a:rPr lang="ru-RU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 предоставили однозначного ответа;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724400" y="4114800"/>
            <a:ext cx="4191000" cy="2514600"/>
          </a:xfrm>
          <a:prstGeom prst="round2DiagRect">
            <a:avLst>
              <a:gd name="adj1" fmla="val 0"/>
              <a:gd name="adj2" fmla="val 4096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92 %  </a:t>
            </a:r>
            <a:r>
              <a:rPr lang="kk-KZ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сұрастырылған  ПОҚ оң көзқарас  танытты;</a:t>
            </a:r>
          </a:p>
          <a:p>
            <a:pPr lvl="0">
              <a:buFont typeface="Wingdings" pitchFamily="2" charset="2"/>
              <a:buChar char="Ø"/>
            </a:pPr>
            <a:r>
              <a:rPr lang="kk-KZ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kk-KZ" sz="2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2 %</a:t>
            </a:r>
            <a:r>
              <a:rPr lang="kk-KZ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жауабында білмеймін деп жауап көрсетті;</a:t>
            </a:r>
            <a:endParaRPr lang="ru-RU" sz="21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21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6 %  </a:t>
            </a:r>
            <a:r>
              <a:rPr lang="kk-KZ" sz="21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біртекті жауап бермеген;</a:t>
            </a:r>
            <a:endParaRPr lang="ru-RU" sz="21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810000" y="1524000"/>
            <a:ext cx="1752600" cy="76200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685800" y="1143000"/>
          <a:ext cx="7620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04800" y="152400"/>
            <a:ext cx="8534400" cy="91440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0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2. </a:t>
            </a:r>
            <a:r>
              <a:rPr lang="ru-RU" sz="2000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 вопрос: </a:t>
            </a:r>
            <a:r>
              <a:rPr lang="ru-RU" sz="2000" i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«Интересны ли вам были занятия (лекции)</a:t>
            </a:r>
            <a:r>
              <a:rPr lang="en-US" sz="2000" i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i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i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i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визитинг- профессора?»</a:t>
            </a:r>
            <a:r>
              <a:rPr lang="ru-RU" sz="2000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: </a:t>
            </a:r>
            <a:endParaRPr lang="ru-RU" sz="2000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304800" y="4191000"/>
          <a:ext cx="8610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33400" y="228600"/>
            <a:ext cx="8077200" cy="9906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3. На вопрос: </a:t>
            </a:r>
            <a:r>
              <a:rPr lang="ru-RU" b="1" i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«</a:t>
            </a:r>
            <a:r>
              <a:rPr lang="ru-RU" i="1" cap="all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Приобрели ли Вы новые знания (новые методики преподавания) после  участия в семинарах визитинг- профессоров?»: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4800" y="1295400"/>
          <a:ext cx="86106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Блок-схема: узел 9"/>
          <p:cNvSpPr/>
          <p:nvPr/>
        </p:nvSpPr>
        <p:spPr>
          <a:xfrm>
            <a:off x="228600" y="4114800"/>
            <a:ext cx="4191000" cy="2590800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53 %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опрошенных ППС дали положительный ответ;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20 %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в ответе указали, что нет;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27 % 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 предоставили однозначного ответа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Блок-схема: узел 10"/>
          <p:cNvSpPr/>
          <p:nvPr/>
        </p:nvSpPr>
        <p:spPr>
          <a:xfrm>
            <a:off x="4800600" y="4114800"/>
            <a:ext cx="4343400" cy="2590800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53 %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r>
              <a:rPr lang="kk-K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сұрастырылған ПОҚ оң көзқарас танытты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20 %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kk-K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жауабында жоқ дер көрсетті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27 % </a:t>
            </a:r>
            <a:r>
              <a:rPr lang="kk-K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біртекті жауап бермеген.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>
            <a:off x="3810000" y="6324600"/>
            <a:ext cx="17526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57200" y="228600"/>
            <a:ext cx="8229600" cy="990600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" y="318143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4. НА ВОПРОС: «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ОТЛИЧАЮТСЯ ЛИ ВИЗИТИНГ-ПРЕПОДАВАТЕЛИ ПО СТИЛЮ, МЕТОДИКЕ ПРЕПОДАВАНИЯ ОБУЧАЮЩИХ СЕМИНАРОВ ОТ НАШИХ ПРЕПОДАВАТЕЛЕЙ?»: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57200" y="1600200"/>
          <a:ext cx="3057525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114800" y="4267200"/>
            <a:ext cx="4724400" cy="2286000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29,4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r>
              <a:rPr lang="kk-K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сұрастырылған ПОҚ оң көзқарас танытты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43,1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kk-K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жауабында жоқ деп көрсетті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27,5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% </a:t>
            </a:r>
            <a:r>
              <a:rPr lang="kk-KZ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біртекті жауап бермеген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14800" y="1600200"/>
            <a:ext cx="4648200" cy="2362200"/>
          </a:xfrm>
          <a:prstGeom prst="round2DiagRect">
            <a:avLst>
              <a:gd name="adj1" fmla="val 45357"/>
              <a:gd name="adj2" fmla="val 0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29,4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опрошенных ППС дали положительный ответ;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43,1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%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в ответе указали, что нет;</a:t>
            </a:r>
          </a:p>
          <a:p>
            <a:pPr lvl="0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27,5</a:t>
            </a:r>
            <a:r>
              <a:rPr lang="en-US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% </a:t>
            </a:r>
            <a:r>
              <a:rPr lang="ru-RU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не предоставили однозначного ответа. </a:t>
            </a: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1"/>
            <a:ext cx="4572000" cy="6095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kk-KZ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94,1%  визит-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преподавателей имели высокую оценку  своих обучающих мероприятий.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73,5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% анкетированных кафедр, участвовавших в мероприятиях визитинг- преподавателей, оценили потребность в данном визите для сотрудников своего подразделения как необходимую и своевременную.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Большинство преподавателей (64,8%), участвовавших в опросе  высказалось, что обучающие мероприятия визитинг- профессоров были необходимы для студентов, интернов, магистрантов.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Большинство респондентов (91,2%) были полностью удовлетворены уровнем профессионализма лектора.</a:t>
            </a: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Уровень ораторского мастерства приглашенного лектора  в   79,4% наблюдений соответствовал самому высокому уровню.  </a:t>
            </a: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sz="1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Большинство респондентов (67.7%) считают, что   виизитнг- преподаватели были   креативны  в выборе методик обучения.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Информативность визита, так же большинством анкетированных кафедр (82,4%) оценена максимально высоко. </a:t>
            </a:r>
            <a:endParaRPr lang="ru-RU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121623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911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результате 2-го анкетирования, которое проведено в  апреле 2012 г. выявлено следующее: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48200" y="856357"/>
            <a:ext cx="4495800" cy="60016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 Сауалнамалар мәліметтері бойынша көптеген оқытушылардың келуі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(94,1%)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өзінің оқыту шараларында жоғары бағаға ие болды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Визитинг-профессорға қатысқан сауалнама жүргізілген кафедралардың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73,5%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сауалнама нәтижесі бойынша осы оқытушының келуін өз бөлімдері үшін қажетті және уақытылы маңызды деп бағалады.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 Сауалманаға қатысқан оқытушылардың көбі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(64,8%)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визитинг-профессор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бағдарламасы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студент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тер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, интерн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дер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, магистрант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тар үшін маңызды және қажетті жеп көрсеткен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.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 Р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еспондент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тердің көбі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(91,2%)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дәріскерлердің кәсіби біліктілігінің жоғарылығымен толық келіскен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 Ш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ақырылған дәріскердің ораторлық шеберлігі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79,4%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жағдайда жоғары деңгейге сәйкес келді, ескертулер де болды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 Р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еспондент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тердің көбі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(67.7%)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виизитнг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-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оқытушылар оқыту деңгейін таңдауда креативті болды деп көрсетеді. </a:t>
            </a:r>
            <a:endParaRPr kumimoji="0" lang="kk-KZ" sz="160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  Сауалнама жүргізілген кафедралардың көбісі оқытушы келуінің ақпараттылығын максимальды жоғары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(82,4%) </a:t>
            </a:r>
            <a:r>
              <a:rPr kumimoji="0" lang="kk-KZ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деп бағалады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28600" y="0"/>
            <a:ext cx="8458200" cy="1143000"/>
          </a:xfrm>
          <a:prstGeom prst="round2DiagRect">
            <a:avLst>
              <a:gd name="adj1" fmla="val 1828"/>
              <a:gd name="adj2" fmla="val 50000"/>
            </a:avLst>
          </a:prstGeom>
          <a:solidFill>
            <a:schemeClr val="tx2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219200"/>
            <a:ext cx="4419600" cy="5638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Большинство опрошенных преподавателей поддерживают данную программу.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Программы </a:t>
            </a:r>
            <a:r>
              <a:rPr lang="ru-RU" sz="1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визитинга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для кафедр и обучающихся в большинстве носят информационный характер, без дальнейшего продолжения  сотрудничества, а именно –</a:t>
            </a:r>
          </a:p>
          <a:p>
            <a:pPr marL="534988" indent="-357188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разовые визиты – 72%</a:t>
            </a:r>
          </a:p>
          <a:p>
            <a:pPr marL="534988" indent="-357188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повторные визиты – 9%</a:t>
            </a:r>
          </a:p>
          <a:p>
            <a:pPr marL="534988" indent="-357188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предполагаемое сотрудничество, без фактического заключения договоров – 7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%</a:t>
            </a:r>
          </a:p>
          <a:p>
            <a:pPr marL="534988" lvl="0" indent="-357188"/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совместные проекты – 12% 3.   </a:t>
            </a: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34988" lvl="0" indent="-357188"/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   По результатам </a:t>
            </a:r>
            <a:r>
              <a:rPr lang="ru-RU" sz="1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визитинга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кафедрами осуществлено следующее: 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внедрение в учебный процесс новых методов обучения – 53%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внедрение новым способов и методов лечения – 19%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расширение возможностей  для кафедр на клинических базах – 33%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обеспечение кафедр новыми методическими материалами, 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привезенными лекторами – 65%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планирование совместных клинических мероприятий – 12%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планирование академической мобильности – 6%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ответные визиты наших преподавателей – 3%</a:t>
            </a:r>
          </a:p>
          <a:p>
            <a:pPr marL="177800" indent="-177800">
              <a:buFont typeface="Wingdings" pitchFamily="2" charset="2"/>
              <a:buChar char="Ø"/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участие в конференциях, проводимых 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учреждением</a:t>
            </a:r>
          </a:p>
          <a:p>
            <a:pPr marL="177800" indent="-177800"/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визитинга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-профессора -13%</a:t>
            </a:r>
          </a:p>
          <a:p>
            <a:pPr>
              <a:buFont typeface="Wingdings" pitchFamily="2" charset="2"/>
              <a:buChar char="Ø"/>
            </a:pP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1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3400" y="71735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Заключение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Оценка удовлетворенности кафедр и структурных подразделений обучающими мероприятиями визитинг- преподавателей  показала следующее: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95800" y="1219200"/>
            <a:ext cx="4648200" cy="56388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800600" y="1757577"/>
            <a:ext cx="4343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Сұрастырылған оқытушылардың көбісі осы бағдарламаны қолдайды.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Кафедралар мен оқушылар үшін визитинг бағдарламасы көбінесе ақпаратты сипатта өтеді, серіктестік ары қарай жалғаспайды, нақты айтқанда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бір реттік келулер – 72%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қайталамалы келулер – 9%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келісімшарт жасамай, болуы мүмкін серіктестіктер – 7%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біріктірілген жобалар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12%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Визитинг нәтижелері бойынша кафедралармен келесі жұмыстар атқарылды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: </a:t>
            </a: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жаңа оқыту әдістерін оқу үрдісіне енгізу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53%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емдеудің жаңа әдістері мен тәсілдерін енгізу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19%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клиникалық базалардағы кафедралардың мүмкіндіктерін кеңейту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33%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жаңа әдістемелік материалдармен, әкелінген дәрістермен кафедраларды қамтамасыз ету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65%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біріккен клиникалық шараларды жоспарлау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12%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академиялық ұтқырлықты жоспарлау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6%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біздің оқытушылардың жауапты визиті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– 3%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визитинг-профессор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мекемелерімен жүргізілетін конференцияларға қатысу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-13%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52400" y="152400"/>
            <a:ext cx="4267200" cy="6019800"/>
          </a:xfrm>
          <a:prstGeom prst="round2DiagRect">
            <a:avLst>
              <a:gd name="adj1" fmla="val 23067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04800" y="372562"/>
            <a:ext cx="40386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Замечания: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отсутствие стратегии перспективного сотрудничества с  приглашенным профессором и учреждением-партнером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преимущественно разовые визиты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низкий уровень ответных визитов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преобладание  лекционной формы подачи материала приглашенным лектором, а не интерактивных занятий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незначительное количество  совместных проектов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отсутствие совместной научной работы и публикаций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низкая заинтересованностью клинических баз в перспективном сотрудничестве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визитинг-профессором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800600" y="152400"/>
            <a:ext cx="4191000" cy="5943600"/>
          </a:xfrm>
          <a:prstGeom prst="round2DiagRect">
            <a:avLst>
              <a:gd name="adj1" fmla="val 0"/>
              <a:gd name="adj2" fmla="val 23245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953000" y="162966"/>
            <a:ext cx="3886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Ескертулер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Шақырылған профессор және серіктес-мекемемен жетістікті серіктестік стратегиясының болмауы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Негізінен бір реттік келулер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Біздің оқытушылардың жауапты бару деңгейі төмен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Шақырылған дәріскермен материалды дәрістік түрде беру кең тараған, интерактивті әдістер қолданылмайды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Біріккен жобалар саны аз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</a:rPr>
              <a:t> Бірігіп жасалатын ғылыми жобалар мен баспа жұмыстары жоқ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273050" marR="0" lvl="0" indent="-2730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Визитинг-профессорлармен жетістікті серіктестікте клиникалық базалардың қызығушылығы төмен 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994</TotalTime>
  <Words>1191</Words>
  <Application>Microsoft Office PowerPoint</Application>
  <PresentationFormat>Экран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РКГП Казахский нац. медицинский университет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159</cp:revision>
  <dcterms:created xsi:type="dcterms:W3CDTF">2012-10-22T09:23:59Z</dcterms:created>
  <dcterms:modified xsi:type="dcterms:W3CDTF">2012-10-29T02:42:11Z</dcterms:modified>
</cp:coreProperties>
</file>