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57" r:id="rId11"/>
    <p:sldId id="258" r:id="rId12"/>
    <p:sldId id="264" r:id="rId13"/>
    <p:sldId id="265" r:id="rId14"/>
    <p:sldId id="27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46280-F770-4763-9E71-EE732CCD11EF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283B5F-3E15-4481-85C7-56A4B288DA65}">
      <dgm:prSet custT="1"/>
      <dgm:spPr/>
      <dgm:t>
        <a:bodyPr/>
        <a:lstStyle/>
        <a:p>
          <a:pPr rtl="0"/>
          <a:r>
            <a:rPr lang="ru-RU" sz="3200" dirty="0" smtClean="0"/>
            <a:t>1</a:t>
          </a:r>
          <a:r>
            <a:rPr lang="ru-RU" sz="2400" b="1" dirty="0" smtClean="0"/>
            <a:t>. ГОСО – 2003 (2005)</a:t>
          </a:r>
          <a:endParaRPr lang="ru-RU" sz="2400" b="1" dirty="0"/>
        </a:p>
      </dgm:t>
    </dgm:pt>
    <dgm:pt modelId="{4DB9BD98-39B7-4F9A-8779-F3C042981B2F}" type="parTrans" cxnId="{CD19D173-5EDA-4256-A914-96221ED0F1A6}">
      <dgm:prSet/>
      <dgm:spPr/>
      <dgm:t>
        <a:bodyPr/>
        <a:lstStyle/>
        <a:p>
          <a:endParaRPr lang="ru-RU"/>
        </a:p>
      </dgm:t>
    </dgm:pt>
    <dgm:pt modelId="{A26E5969-6759-433A-8DB4-953A46A639D5}" type="sibTrans" cxnId="{CD19D173-5EDA-4256-A914-96221ED0F1A6}">
      <dgm:prSet/>
      <dgm:spPr/>
      <dgm:t>
        <a:bodyPr/>
        <a:lstStyle/>
        <a:p>
          <a:endParaRPr lang="ru-RU"/>
        </a:p>
      </dgm:t>
    </dgm:pt>
    <dgm:pt modelId="{EBBC740C-0D0E-47AF-A647-964817B2CA7D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700" dirty="0" smtClean="0"/>
            <a:t>2. </a:t>
          </a:r>
          <a:r>
            <a:rPr lang="ru-RU" sz="2400" b="1" dirty="0" smtClean="0"/>
            <a:t>ГОСО – 2006</a:t>
          </a:r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dirty="0"/>
        </a:p>
      </dgm:t>
    </dgm:pt>
    <dgm:pt modelId="{3E32E5B1-A6C7-4020-BCCA-EB6A5F359533}" type="parTrans" cxnId="{1BA842FC-AEFA-48EE-86CC-798C875BCD0D}">
      <dgm:prSet/>
      <dgm:spPr/>
      <dgm:t>
        <a:bodyPr/>
        <a:lstStyle/>
        <a:p>
          <a:endParaRPr lang="ru-RU"/>
        </a:p>
      </dgm:t>
    </dgm:pt>
    <dgm:pt modelId="{15F8744B-B991-421F-9C68-9377E272D4B5}" type="sibTrans" cxnId="{1BA842FC-AEFA-48EE-86CC-798C875BCD0D}">
      <dgm:prSet/>
      <dgm:spPr/>
      <dgm:t>
        <a:bodyPr/>
        <a:lstStyle/>
        <a:p>
          <a:endParaRPr lang="ru-RU"/>
        </a:p>
      </dgm:t>
    </dgm:pt>
    <dgm:pt modelId="{BEFB4A11-6C40-484E-9191-F2D797CB7B30}">
      <dgm:prSet/>
      <dgm:spPr/>
      <dgm:t>
        <a:bodyPr/>
        <a:lstStyle/>
        <a:p>
          <a:pPr marL="269875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  </a:t>
          </a:r>
          <a:r>
            <a:rPr lang="ru-RU" dirty="0" smtClean="0"/>
            <a:t>Специальности: терапия, хирургия, ВОП, акушерство-гинекология, педиатрия, гигиена, стоматология.</a:t>
          </a:r>
        </a:p>
        <a:p>
          <a:pPr marL="114300" indent="0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64E8942D-795A-49B7-ABF9-359AEFEA38EA}" type="parTrans" cxnId="{0BED34B6-9015-4A13-8D65-F51B20E49FBA}">
      <dgm:prSet/>
      <dgm:spPr/>
      <dgm:t>
        <a:bodyPr/>
        <a:lstStyle/>
        <a:p>
          <a:endParaRPr lang="ru-RU"/>
        </a:p>
      </dgm:t>
    </dgm:pt>
    <dgm:pt modelId="{57A2FBF5-BFF7-40BA-B59A-6A9654C85102}" type="sibTrans" cxnId="{0BED34B6-9015-4A13-8D65-F51B20E49FBA}">
      <dgm:prSet/>
      <dgm:spPr/>
      <dgm:t>
        <a:bodyPr/>
        <a:lstStyle/>
        <a:p>
          <a:endParaRPr lang="ru-RU"/>
        </a:p>
      </dgm:t>
    </dgm:pt>
    <dgm:pt modelId="{2C1CF99B-BBD4-44FF-A420-F105FE852398}">
      <dgm:prSet/>
      <dgm:spPr/>
      <dgm:t>
        <a:bodyPr/>
        <a:lstStyle/>
        <a:p>
          <a:pPr marL="182563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  </a:t>
          </a:r>
          <a:r>
            <a:rPr lang="ru-RU" dirty="0" smtClean="0"/>
            <a:t>Специальности: хирургия, терапия, ВОП, акушерство-гинекология, педиатрия, детская хирургия, инфекция взрослая, инфекция детская, офтальмология, анестезиология.</a:t>
          </a:r>
        </a:p>
        <a:p>
          <a:pPr marL="285750" indent="0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1A0EDBE5-F16C-4C48-A4D6-77C6596DAE52}" type="parTrans" cxnId="{E8B6405C-CF55-46D9-A519-0744ADEBA418}">
      <dgm:prSet/>
      <dgm:spPr/>
      <dgm:t>
        <a:bodyPr/>
        <a:lstStyle/>
        <a:p>
          <a:endParaRPr lang="ru-RU"/>
        </a:p>
      </dgm:t>
    </dgm:pt>
    <dgm:pt modelId="{F12358C5-9513-49EA-B840-18338084237E}" type="sibTrans" cxnId="{E8B6405C-CF55-46D9-A519-0744ADEBA418}">
      <dgm:prSet/>
      <dgm:spPr/>
      <dgm:t>
        <a:bodyPr/>
        <a:lstStyle/>
        <a:p>
          <a:endParaRPr lang="ru-RU"/>
        </a:p>
      </dgm:t>
    </dgm:pt>
    <dgm:pt modelId="{A3FEF8DB-6588-463A-9E9C-AF5AA0FF5C80}" type="pres">
      <dgm:prSet presAssocID="{57146280-F770-4763-9E71-EE732CCD11E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BC6A76-649B-4BE2-BA99-266009F593FD}" type="pres">
      <dgm:prSet presAssocID="{EF283B5F-3E15-4481-85C7-56A4B288DA65}" presName="linNode" presStyleCnt="0"/>
      <dgm:spPr/>
    </dgm:pt>
    <dgm:pt modelId="{70527710-6D22-4D63-93E1-AA0BE31755D5}" type="pres">
      <dgm:prSet presAssocID="{EF283B5F-3E15-4481-85C7-56A4B288DA6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AF5A4-C4B0-4CFE-A7D4-35DE98EEF81E}" type="pres">
      <dgm:prSet presAssocID="{EF283B5F-3E15-4481-85C7-56A4B288DA6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BF251-3F82-4998-9AEE-6992DE5043CD}" type="pres">
      <dgm:prSet presAssocID="{A26E5969-6759-433A-8DB4-953A46A639D5}" presName="spacing" presStyleCnt="0"/>
      <dgm:spPr/>
    </dgm:pt>
    <dgm:pt modelId="{8064D089-AD6E-4F9F-A87C-E8B6AC501FAF}" type="pres">
      <dgm:prSet presAssocID="{EBBC740C-0D0E-47AF-A647-964817B2CA7D}" presName="linNode" presStyleCnt="0"/>
      <dgm:spPr/>
    </dgm:pt>
    <dgm:pt modelId="{CFDE2191-186E-43ED-9D0A-2074B1006B95}" type="pres">
      <dgm:prSet presAssocID="{EBBC740C-0D0E-47AF-A647-964817B2CA7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A7DEE-DB79-48CC-BB5A-C5FA3F2F23A2}" type="pres">
      <dgm:prSet presAssocID="{EBBC740C-0D0E-47AF-A647-964817B2CA7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A842FC-AEFA-48EE-86CC-798C875BCD0D}" srcId="{57146280-F770-4763-9E71-EE732CCD11EF}" destId="{EBBC740C-0D0E-47AF-A647-964817B2CA7D}" srcOrd="1" destOrd="0" parTransId="{3E32E5B1-A6C7-4020-BCCA-EB6A5F359533}" sibTransId="{15F8744B-B991-421F-9C68-9377E272D4B5}"/>
    <dgm:cxn modelId="{0BED34B6-9015-4A13-8D65-F51B20E49FBA}" srcId="{EBBC740C-0D0E-47AF-A647-964817B2CA7D}" destId="{BEFB4A11-6C40-484E-9191-F2D797CB7B30}" srcOrd="0" destOrd="0" parTransId="{64E8942D-795A-49B7-ABF9-359AEFEA38EA}" sibTransId="{57A2FBF5-BFF7-40BA-B59A-6A9654C85102}"/>
    <dgm:cxn modelId="{F7B0A829-1E0E-46D5-9A25-56C52BFE2F6F}" type="presOf" srcId="{2C1CF99B-BBD4-44FF-A420-F105FE852398}" destId="{ABEAF5A4-C4B0-4CFE-A7D4-35DE98EEF81E}" srcOrd="0" destOrd="0" presId="urn:microsoft.com/office/officeart/2005/8/layout/vList6"/>
    <dgm:cxn modelId="{90295E62-09FA-42F5-A77D-13F034ACDE35}" type="presOf" srcId="{EF283B5F-3E15-4481-85C7-56A4B288DA65}" destId="{70527710-6D22-4D63-93E1-AA0BE31755D5}" srcOrd="0" destOrd="0" presId="urn:microsoft.com/office/officeart/2005/8/layout/vList6"/>
    <dgm:cxn modelId="{07AB6748-5878-49B1-BC07-79752EA32873}" type="presOf" srcId="{57146280-F770-4763-9E71-EE732CCD11EF}" destId="{A3FEF8DB-6588-463A-9E9C-AF5AA0FF5C80}" srcOrd="0" destOrd="0" presId="urn:microsoft.com/office/officeart/2005/8/layout/vList6"/>
    <dgm:cxn modelId="{CD19D173-5EDA-4256-A914-96221ED0F1A6}" srcId="{57146280-F770-4763-9E71-EE732CCD11EF}" destId="{EF283B5F-3E15-4481-85C7-56A4B288DA65}" srcOrd="0" destOrd="0" parTransId="{4DB9BD98-39B7-4F9A-8779-F3C042981B2F}" sibTransId="{A26E5969-6759-433A-8DB4-953A46A639D5}"/>
    <dgm:cxn modelId="{07554240-6EB0-4462-BFB1-418348956423}" type="presOf" srcId="{BEFB4A11-6C40-484E-9191-F2D797CB7B30}" destId="{6E1A7DEE-DB79-48CC-BB5A-C5FA3F2F23A2}" srcOrd="0" destOrd="0" presId="urn:microsoft.com/office/officeart/2005/8/layout/vList6"/>
    <dgm:cxn modelId="{E8B6405C-CF55-46D9-A519-0744ADEBA418}" srcId="{EF283B5F-3E15-4481-85C7-56A4B288DA65}" destId="{2C1CF99B-BBD4-44FF-A420-F105FE852398}" srcOrd="0" destOrd="0" parTransId="{1A0EDBE5-F16C-4C48-A4D6-77C6596DAE52}" sibTransId="{F12358C5-9513-49EA-B840-18338084237E}"/>
    <dgm:cxn modelId="{BE04B04E-4D57-4349-B9E6-175708B84FFE}" type="presOf" srcId="{EBBC740C-0D0E-47AF-A647-964817B2CA7D}" destId="{CFDE2191-186E-43ED-9D0A-2074B1006B95}" srcOrd="0" destOrd="0" presId="urn:microsoft.com/office/officeart/2005/8/layout/vList6"/>
    <dgm:cxn modelId="{20447CDC-527D-4130-9B94-BDC09EE87BA5}" type="presParOf" srcId="{A3FEF8DB-6588-463A-9E9C-AF5AA0FF5C80}" destId="{E3BC6A76-649B-4BE2-BA99-266009F593FD}" srcOrd="0" destOrd="0" presId="urn:microsoft.com/office/officeart/2005/8/layout/vList6"/>
    <dgm:cxn modelId="{E95DCE54-CE7F-4E9E-BECD-71C02DD2EA25}" type="presParOf" srcId="{E3BC6A76-649B-4BE2-BA99-266009F593FD}" destId="{70527710-6D22-4D63-93E1-AA0BE31755D5}" srcOrd="0" destOrd="0" presId="urn:microsoft.com/office/officeart/2005/8/layout/vList6"/>
    <dgm:cxn modelId="{CDA950E2-CBB6-4304-8958-D3591CEB4EDD}" type="presParOf" srcId="{E3BC6A76-649B-4BE2-BA99-266009F593FD}" destId="{ABEAF5A4-C4B0-4CFE-A7D4-35DE98EEF81E}" srcOrd="1" destOrd="0" presId="urn:microsoft.com/office/officeart/2005/8/layout/vList6"/>
    <dgm:cxn modelId="{E53A12F9-C744-4867-872A-23BD1D10A831}" type="presParOf" srcId="{A3FEF8DB-6588-463A-9E9C-AF5AA0FF5C80}" destId="{9A4BF251-3F82-4998-9AEE-6992DE5043CD}" srcOrd="1" destOrd="0" presId="urn:microsoft.com/office/officeart/2005/8/layout/vList6"/>
    <dgm:cxn modelId="{F65EADAC-966D-448A-B3E6-1C76565DE2DE}" type="presParOf" srcId="{A3FEF8DB-6588-463A-9E9C-AF5AA0FF5C80}" destId="{8064D089-AD6E-4F9F-A87C-E8B6AC501FAF}" srcOrd="2" destOrd="0" presId="urn:microsoft.com/office/officeart/2005/8/layout/vList6"/>
    <dgm:cxn modelId="{F3B2DD95-2494-4D82-A7D9-895137243BA1}" type="presParOf" srcId="{8064D089-AD6E-4F9F-A87C-E8B6AC501FAF}" destId="{CFDE2191-186E-43ED-9D0A-2074B1006B95}" srcOrd="0" destOrd="0" presId="urn:microsoft.com/office/officeart/2005/8/layout/vList6"/>
    <dgm:cxn modelId="{7BBCBC45-217C-4BDB-8A22-AF35D064F408}" type="presParOf" srcId="{8064D089-AD6E-4F9F-A87C-E8B6AC501FAF}" destId="{6E1A7DEE-DB79-48CC-BB5A-C5FA3F2F23A2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C62E-8B29-4F22-B7FB-3A45209A746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CB14C-8308-484B-B4DF-E95BD03D31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9991-687C-426C-9B2E-13DA2E603EC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CB14C-8308-484B-B4DF-E95BD03D31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CB14C-8308-484B-B4DF-E95BD03D31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CB14C-8308-484B-B4DF-E95BD03D319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CB14C-8308-484B-B4DF-E95BD03D319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CB14C-8308-484B-B4DF-E95BD03D319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CB14C-8308-484B-B4DF-E95BD03D319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14356"/>
            <a:ext cx="8458200" cy="20964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ИТОГИ ПРИЕМА В ИНТЕРНАТУРУ, </a:t>
            </a:r>
            <a:r>
              <a:rPr lang="ru-RU" sz="3600" dirty="0" smtClean="0"/>
              <a:t>РЕЗИДЕНТУРУ, МАГИСТРАТУРУ И ДОКТОРАНТУРУ</a:t>
            </a:r>
            <a:r>
              <a:rPr lang="ru-RU" sz="3600" b="1" dirty="0" smtClean="0"/>
              <a:t> В 2012-2013 УЧ  ГОДУ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4953000" cy="1752600"/>
          </a:xfrm>
        </p:spPr>
        <p:txBody>
          <a:bodyPr/>
          <a:lstStyle/>
          <a:p>
            <a:r>
              <a:rPr lang="ru-RU" dirty="0" smtClean="0"/>
              <a:t>Директор ВМШ </a:t>
            </a:r>
            <a:r>
              <a:rPr lang="ru-RU" dirty="0" err="1" smtClean="0"/>
              <a:t>КазНМУ</a:t>
            </a:r>
            <a:endParaRPr lang="ru-RU" dirty="0" smtClean="0"/>
          </a:p>
          <a:p>
            <a:r>
              <a:rPr lang="ru-RU" dirty="0" smtClean="0"/>
              <a:t>Проф. </a:t>
            </a:r>
            <a:r>
              <a:rPr lang="ru-RU" dirty="0" err="1" smtClean="0"/>
              <a:t>Балмуханова</a:t>
            </a:r>
            <a:r>
              <a:rPr lang="ru-RU" dirty="0" smtClean="0"/>
              <a:t> А.В.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685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Государственный образовательный заказ на подготовку специалистов с послевузовским образованием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МЗ РК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учебный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305800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961"/>
                <a:gridCol w="4691239"/>
                <a:gridCol w="2768600"/>
              </a:tblGrid>
              <a:tr h="45719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специальности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Количество мест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86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Докторантура (</a:t>
                      </a:r>
                      <a:r>
                        <a:rPr lang="en-US" sz="1600" b="1" dirty="0" smtClean="0"/>
                        <a:t>PhD</a:t>
                      </a:r>
                      <a:r>
                        <a:rPr lang="ru-RU" sz="1600" b="1" dirty="0" smtClean="0"/>
                        <a:t>)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6D110200-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общественное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здравоохранение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6D110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00-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6М110100 - медицина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6М110200- общественное здравоохранение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6М110300 – сестринское дело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6М110400 - фармация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6М110500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медико-профилактическое дело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Резидентура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20 специальностям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305800" cy="8199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Государственный образовательный заказ на подготовку специалистов с послевузовским образованием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 и Н  РК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2012-2013 учебный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1" cy="239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4648200"/>
                <a:gridCol w="2819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мест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19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Докторантура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6D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074800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технология фармацевтического производства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(в т.ч. 3 - целевые)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М074800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технология фармацевтического производства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153400" cy="1524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 п. 29 Типовых правил  приема в организации образования,  реализующие профессиональные учебные программы послевузовского образования, утвержденными Постановлением Правительства Республики Казахстан от 19.01.2012. №109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«На обучение по государственному образовательному заказу зачисляются лица, набравшие наивысшие баллы по сумме вступительных экзаменов не менее 150 баллов по 100-балльной шкале оценок».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 в магистратуру, докторантуру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PhD)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резидентуру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2012-2013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05801" cy="457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150"/>
                <a:gridCol w="2845505"/>
                <a:gridCol w="1153584"/>
                <a:gridCol w="1230489"/>
                <a:gridCol w="1153584"/>
                <a:gridCol w="1230489"/>
              </a:tblGrid>
              <a:tr h="340943"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Средний балл вступительных экзаменов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902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набравшими по сумме вступительных .экзаменов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43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иностран-ному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специальности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балл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38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Госбюджет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Докторантура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PhD)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68,6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161,5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89,9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168,4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Резидентура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68,5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90,7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159,2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38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92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 в магистратуру, докторантуру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PhD)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резидентуру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2012-2013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001000" cy="4038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475"/>
                <a:gridCol w="4853065"/>
                <a:gridCol w="1967460"/>
              </a:tblGrid>
              <a:tr h="4230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Наименование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554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Госбюджет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1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Докторантура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PhD)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Резидентура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4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5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ИНТЕРНАТУРА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ГОСО и специальности: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3710365"/>
              </p:ext>
            </p:extLst>
          </p:nvPr>
        </p:nvGraphicFramePr>
        <p:xfrm>
          <a:off x="323528" y="2060848"/>
          <a:ext cx="85689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Правила поступления в интернатуру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(решение ученого совета пр. №7 от03.2012г ):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Диплом </a:t>
            </a:r>
            <a:r>
              <a:rPr lang="ru-RU" dirty="0"/>
              <a:t>о высшем профессиональном образовании и приложения к нему (подлинник), </a:t>
            </a:r>
            <a:endParaRPr lang="en-US" dirty="0" smtClean="0"/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ереводной </a:t>
            </a:r>
            <a:r>
              <a:rPr lang="ru-RU" dirty="0"/>
              <a:t>балл (</a:t>
            </a:r>
            <a:r>
              <a:rPr lang="en-US" dirty="0"/>
              <a:t>GPA</a:t>
            </a:r>
            <a:r>
              <a:rPr lang="ru-RU" dirty="0"/>
              <a:t>)-</a:t>
            </a:r>
            <a:r>
              <a:rPr lang="ru-RU" dirty="0" smtClean="0"/>
              <a:t>2,67 (В-),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редний </a:t>
            </a:r>
            <a:r>
              <a:rPr lang="ru-RU" dirty="0"/>
              <a:t>балл за весь период обучения в </a:t>
            </a:r>
            <a:r>
              <a:rPr lang="ru-RU" dirty="0" err="1"/>
              <a:t>бакалавриате</a:t>
            </a:r>
            <a:r>
              <a:rPr lang="ru-RU" dirty="0"/>
              <a:t> должен быть не менее 3,0; по </a:t>
            </a:r>
            <a:r>
              <a:rPr lang="ru-RU" dirty="0" smtClean="0"/>
              <a:t>буквенно-балльной </a:t>
            </a:r>
            <a:r>
              <a:rPr lang="ru-RU" dirty="0"/>
              <a:t>системе - «В»; </a:t>
            </a:r>
            <a:endParaRPr lang="en-US" dirty="0" smtClean="0"/>
          </a:p>
          <a:p>
            <a:endParaRPr lang="ru-RU" dirty="0"/>
          </a:p>
          <a:p>
            <a:r>
              <a:rPr lang="ru-RU" dirty="0" smtClean="0"/>
              <a:t>Портфолио</a:t>
            </a:r>
            <a:r>
              <a:rPr lang="ru-RU" dirty="0"/>
              <a:t>, содержащее дисциплины компонента по выбору, которые являются либо </a:t>
            </a:r>
            <a:r>
              <a:rPr lang="ru-RU" b="1" dirty="0" err="1" smtClean="0"/>
              <a:t>пререквизитами</a:t>
            </a:r>
            <a:r>
              <a:rPr lang="ru-RU" b="1" dirty="0"/>
              <a:t>, </a:t>
            </a:r>
            <a:r>
              <a:rPr lang="ru-RU" dirty="0"/>
              <a:t>либо профильными по выбранному направлению интернатуры</a:t>
            </a:r>
            <a:r>
              <a:rPr lang="ru-RU" dirty="0" smtClean="0"/>
              <a:t>;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сертификата участника научного кружка, научных конференций по выбранному  </a:t>
            </a:r>
            <a:r>
              <a:rPr lang="ru-RU" dirty="0" smtClean="0"/>
              <a:t>направлению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590328"/>
              </p:ext>
            </p:extLst>
          </p:nvPr>
        </p:nvGraphicFramePr>
        <p:xfrm>
          <a:off x="0" y="0"/>
          <a:ext cx="9144000" cy="703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66"/>
                <a:gridCol w="2877364"/>
                <a:gridCol w="1656571"/>
                <a:gridCol w="3657599"/>
              </a:tblGrid>
              <a:tr h="75292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Шифр</a:t>
                      </a:r>
                      <a:r>
                        <a:rPr lang="ru-RU" baseline="0" dirty="0" smtClean="0"/>
                        <a:t> 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Специальность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5979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051101- лечебное дело (одногодичный)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Хирурги- 89</a:t>
                      </a:r>
                    </a:p>
                    <a:p>
                      <a:r>
                        <a:rPr lang="ru-RU" dirty="0" smtClean="0"/>
                        <a:t>Акушеры -84</a:t>
                      </a:r>
                    </a:p>
                    <a:p>
                      <a:r>
                        <a:rPr lang="ru-RU" dirty="0" smtClean="0"/>
                        <a:t>Терапевты- 279</a:t>
                      </a:r>
                    </a:p>
                    <a:p>
                      <a:r>
                        <a:rPr lang="ru-RU" dirty="0" smtClean="0"/>
                        <a:t>Вопы-150</a:t>
                      </a:r>
                    </a:p>
                    <a:p>
                      <a:r>
                        <a:rPr lang="ru-RU" dirty="0" smtClean="0"/>
                        <a:t>Офтальмологи – 13</a:t>
                      </a:r>
                    </a:p>
                    <a:p>
                      <a:r>
                        <a:rPr lang="ru-RU" dirty="0" smtClean="0"/>
                        <a:t>Анестезиологи – 14</a:t>
                      </a:r>
                    </a:p>
                    <a:p>
                      <a:r>
                        <a:rPr lang="ru-RU" dirty="0" smtClean="0"/>
                        <a:t>Инфекционисты</a:t>
                      </a:r>
                      <a:r>
                        <a:rPr lang="ru-RU" baseline="0" dirty="0" smtClean="0"/>
                        <a:t> - 5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64348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051102- педиатрическое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дело(одногодичный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Хирурги-17</a:t>
                      </a:r>
                    </a:p>
                    <a:p>
                      <a:r>
                        <a:rPr lang="ru-RU" dirty="0" smtClean="0"/>
                        <a:t>Педиатр -122</a:t>
                      </a:r>
                    </a:p>
                    <a:p>
                      <a:r>
                        <a:rPr lang="ru-RU" dirty="0" err="1" smtClean="0"/>
                        <a:t>Воп</a:t>
                      </a:r>
                      <a:r>
                        <a:rPr lang="ru-RU" dirty="0" smtClean="0"/>
                        <a:t> -66</a:t>
                      </a:r>
                    </a:p>
                    <a:p>
                      <a:r>
                        <a:rPr lang="ru-RU" dirty="0" smtClean="0"/>
                        <a:t>Д.</a:t>
                      </a:r>
                      <a:r>
                        <a:rPr lang="ru-RU" baseline="0" dirty="0" smtClean="0"/>
                        <a:t> и</a:t>
                      </a:r>
                      <a:r>
                        <a:rPr lang="ru-RU" dirty="0" smtClean="0"/>
                        <a:t>нфекционисты -6</a:t>
                      </a:r>
                      <a:endParaRPr lang="ru-RU" dirty="0"/>
                    </a:p>
                  </a:txBody>
                  <a:tcPr/>
                </a:tc>
              </a:tr>
              <a:tr h="1720963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051301 – </a:t>
                      </a:r>
                      <a:r>
                        <a:rPr lang="ru-RU" dirty="0" smtClean="0"/>
                        <a:t> общая медицина (двухгодичная)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Хирурги-121</a:t>
                      </a:r>
                    </a:p>
                    <a:p>
                      <a:r>
                        <a:rPr lang="ru-RU" dirty="0" smtClean="0"/>
                        <a:t>Акушеры- 126</a:t>
                      </a:r>
                    </a:p>
                    <a:p>
                      <a:r>
                        <a:rPr lang="ru-RU" dirty="0" smtClean="0"/>
                        <a:t>Терапевты-299</a:t>
                      </a:r>
                    </a:p>
                    <a:p>
                      <a:r>
                        <a:rPr lang="ru-RU" dirty="0" smtClean="0"/>
                        <a:t>Вопы-329</a:t>
                      </a:r>
                    </a:p>
                    <a:p>
                      <a:r>
                        <a:rPr lang="ru-RU" dirty="0" smtClean="0"/>
                        <a:t>Педиатры-60</a:t>
                      </a:r>
                    </a:p>
                    <a:p>
                      <a:r>
                        <a:rPr lang="ru-RU" dirty="0" smtClean="0"/>
                        <a:t>Гигиена</a:t>
                      </a:r>
                      <a:r>
                        <a:rPr lang="ru-RU" baseline="0" dirty="0" smtClean="0"/>
                        <a:t> - 36</a:t>
                      </a:r>
                      <a:endParaRPr lang="ru-RU" dirty="0"/>
                    </a:p>
                  </a:txBody>
                  <a:tcPr/>
                </a:tc>
              </a:tr>
              <a:tr h="436218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051302 - -</a:t>
                      </a:r>
                      <a:r>
                        <a:rPr lang="ru-RU" dirty="0" smtClean="0"/>
                        <a:t>стоматология (одногодичная)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Стоматология -88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9455774"/>
              </p:ext>
            </p:extLst>
          </p:nvPr>
        </p:nvGraphicFramePr>
        <p:xfrm>
          <a:off x="0" y="116632"/>
          <a:ext cx="9108504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130"/>
                <a:gridCol w="3018468"/>
                <a:gridCol w="1807299"/>
                <a:gridCol w="1807299"/>
                <a:gridCol w="1879308"/>
              </a:tblGrid>
              <a:tr h="213270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Шифр специальности: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r>
                        <a:rPr lang="ru-RU" baseline="0" dirty="0" smtClean="0"/>
                        <a:t> обучения:</a:t>
                      </a:r>
                    </a:p>
                    <a:p>
                      <a:pPr algn="ctr"/>
                      <a:r>
                        <a:rPr lang="ru-RU" baseline="0" dirty="0" smtClean="0"/>
                        <a:t>Грант и договор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971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051101-лечебное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149289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051102-педиатрическое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99712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051301- общая</a:t>
                      </a:r>
                      <a:r>
                        <a:rPr lang="ru-RU" baseline="0" dirty="0" smtClean="0"/>
                        <a:t> медицина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999712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051302- стоматология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7266976"/>
              </p:ext>
            </p:extLst>
          </p:nvPr>
        </p:nvGraphicFramePr>
        <p:xfrm>
          <a:off x="107505" y="2"/>
          <a:ext cx="9036495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342"/>
                <a:gridCol w="2626256"/>
                <a:gridCol w="1807299"/>
                <a:gridCol w="1807299"/>
                <a:gridCol w="1807299"/>
              </a:tblGrid>
              <a:tr h="13578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Шифр 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Язык обучения </a:t>
                      </a:r>
                    </a:p>
                    <a:p>
                      <a:pPr algn="ctr"/>
                      <a:r>
                        <a:rPr lang="ru-RU" dirty="0" err="1" smtClean="0"/>
                        <a:t>каз</a:t>
                      </a:r>
                      <a:r>
                        <a:rPr lang="ru-RU" dirty="0" smtClean="0"/>
                        <a:t> и рус.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5025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051101-лечебное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</a:t>
                      </a:r>
                      <a:endParaRPr lang="ru-RU" dirty="0"/>
                    </a:p>
                  </a:txBody>
                  <a:tcPr/>
                </a:tc>
              </a:tr>
              <a:tr h="1375025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0511012- педиатрия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/>
                </a:tc>
              </a:tr>
              <a:tr h="1375025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051301-общая медицина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258</a:t>
                      </a:r>
                      <a:endParaRPr lang="ru-RU" dirty="0"/>
                    </a:p>
                  </a:txBody>
                  <a:tcPr/>
                </a:tc>
              </a:tr>
              <a:tr h="1375025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051302 - стоматология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7828260"/>
              </p:ext>
            </p:extLst>
          </p:nvPr>
        </p:nvGraphicFramePr>
        <p:xfrm>
          <a:off x="59378" y="116632"/>
          <a:ext cx="9084621" cy="668494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96638"/>
                <a:gridCol w="4798970"/>
                <a:gridCol w="3289013"/>
              </a:tblGrid>
              <a:tr h="9463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Специальность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Туркменистан</a:t>
                      </a:r>
                      <a:endParaRPr lang="ru-RU" dirty="0"/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06595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Офтальмология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Терапевты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Узбекистан</a:t>
                      </a:r>
                      <a:endParaRPr lang="ru-RU" dirty="0"/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Педиатры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Таджикистан</a:t>
                      </a:r>
                      <a:endParaRPr lang="ru-RU" dirty="0"/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Стоматология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Палестина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7967684"/>
              </p:ext>
            </p:extLst>
          </p:nvPr>
        </p:nvGraphicFramePr>
        <p:xfrm>
          <a:off x="107505" y="44627"/>
          <a:ext cx="9036496" cy="681337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43165"/>
                <a:gridCol w="3818251"/>
                <a:gridCol w="4375080"/>
              </a:tblGrid>
              <a:tr h="76725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РК</a:t>
                      </a:r>
                      <a:endParaRPr lang="ru-RU" dirty="0"/>
                    </a:p>
                  </a:txBody>
                  <a:tcPr/>
                </a:tc>
              </a:tr>
              <a:tr h="767255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КРМУ (</a:t>
                      </a:r>
                      <a:r>
                        <a:rPr lang="ru-RU" dirty="0" err="1" smtClean="0"/>
                        <a:t>г.Алматы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767255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Акушеры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МКТУ (г.Туркестан)</a:t>
                      </a:r>
                      <a:endParaRPr lang="ru-RU" dirty="0"/>
                    </a:p>
                  </a:txBody>
                  <a:tcPr/>
                </a:tc>
              </a:tr>
              <a:tr h="1324303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ЗКГМУ (г.Актюбинск)</a:t>
                      </a:r>
                    </a:p>
                    <a:p>
                      <a:r>
                        <a:rPr lang="ru-RU" dirty="0" smtClean="0"/>
                        <a:t>СГМУ (г.Семей)</a:t>
                      </a:r>
                      <a:endParaRPr lang="ru-RU" dirty="0"/>
                    </a:p>
                  </a:txBody>
                  <a:tcPr/>
                </a:tc>
              </a:tr>
              <a:tr h="767255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Офтальмология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АОМУ (г.Астана)</a:t>
                      </a:r>
                      <a:endParaRPr lang="ru-RU" dirty="0"/>
                    </a:p>
                  </a:txBody>
                  <a:tcPr/>
                </a:tc>
              </a:tr>
              <a:tr h="767255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Педиатрия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КарГМУ</a:t>
                      </a:r>
                      <a:r>
                        <a:rPr lang="ru-RU" dirty="0" smtClean="0"/>
                        <a:t> (г.Караганда)</a:t>
                      </a:r>
                      <a:endParaRPr lang="ru-RU" dirty="0"/>
                    </a:p>
                  </a:txBody>
                  <a:tcPr/>
                </a:tc>
              </a:tr>
              <a:tr h="1652797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Терапевты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КарГМУ</a:t>
                      </a:r>
                      <a:r>
                        <a:rPr lang="ru-RU" dirty="0" smtClean="0"/>
                        <a:t> (г.Караганда)</a:t>
                      </a:r>
                    </a:p>
                    <a:p>
                      <a:r>
                        <a:rPr lang="ru-RU" dirty="0" smtClean="0"/>
                        <a:t>СГМУ</a:t>
                      </a:r>
                      <a:r>
                        <a:rPr lang="ru-RU" baseline="0" dirty="0" smtClean="0"/>
                        <a:t> (г.Семей)</a:t>
                      </a:r>
                    </a:p>
                    <a:p>
                      <a:r>
                        <a:rPr lang="ru-RU" baseline="0" dirty="0" smtClean="0"/>
                        <a:t>ЗКГМУ (г.Актюбинск)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Качественный показатель и средний балл поступивших: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3692827"/>
              </p:ext>
            </p:extLst>
          </p:nvPr>
        </p:nvGraphicFramePr>
        <p:xfrm>
          <a:off x="395536" y="1928804"/>
          <a:ext cx="8229600" cy="450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463188"/>
                <a:gridCol w="1645920"/>
                <a:gridCol w="1645920"/>
                <a:gridCol w="1645920"/>
              </a:tblGrid>
              <a:tr h="94042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Кач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пок-ль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83966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Лечебное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4,15 из 5,0</a:t>
                      </a:r>
                      <a:endParaRPr lang="ru-RU" dirty="0"/>
                    </a:p>
                  </a:txBody>
                  <a:tcPr/>
                </a:tc>
              </a:tr>
              <a:tr h="839666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Педиатрия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 из 5,0</a:t>
                      </a:r>
                      <a:endParaRPr lang="ru-RU" dirty="0"/>
                    </a:p>
                  </a:txBody>
                  <a:tcPr/>
                </a:tc>
              </a:tr>
              <a:tr h="94042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медицина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971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3,29 (</a:t>
                      </a:r>
                      <a:r>
                        <a:rPr lang="ru-RU" dirty="0" err="1" smtClean="0"/>
                        <a:t>в+</a:t>
                      </a:r>
                      <a:r>
                        <a:rPr lang="ru-RU" dirty="0" smtClean="0"/>
                        <a:t>) из 4,0</a:t>
                      </a:r>
                      <a:endParaRPr lang="ru-RU" dirty="0"/>
                    </a:p>
                  </a:txBody>
                  <a:tcPr/>
                </a:tc>
              </a:tr>
              <a:tr h="94042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Стоматология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3,08 (в) из 4,0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777</Words>
  <PresentationFormat>Экран (4:3)</PresentationFormat>
  <Paragraphs>279</Paragraphs>
  <Slides>15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ИТОГИ ПРИЕМА В ИНТЕРНАТУРУ, РЕЗИДЕНТУРУ, МАГИСТРАТУРУ И ДОКТОРАНТУРУ В 2012-2013 УЧ  ГОДУ</vt:lpstr>
      <vt:lpstr>   ИНТЕРНАТУРА ГОСО и специальности:</vt:lpstr>
      <vt:lpstr>Правила поступления в интернатуру  (решение ученого совета пр. №7 от03.2012г ):</vt:lpstr>
      <vt:lpstr>Слайд 4</vt:lpstr>
      <vt:lpstr>Слайд 5</vt:lpstr>
      <vt:lpstr>Слайд 6</vt:lpstr>
      <vt:lpstr>Слайд 7</vt:lpstr>
      <vt:lpstr>Слайд 8</vt:lpstr>
      <vt:lpstr>Качественный показатель и средний балл поступивших:</vt:lpstr>
      <vt:lpstr>Государственный образовательный заказ на подготовку специалистов с послевузовским образованием МЗ РК  на 2012-2013 учебный год</vt:lpstr>
      <vt:lpstr>Государственный образовательный заказ на подготовку специалистов с послевузовским образованием МО и Н  РК  на 2012-2013 учебный год</vt:lpstr>
      <vt:lpstr>Слайд 12</vt:lpstr>
      <vt:lpstr>Прием в магистратуру, докторантуру (PhD), резидентуру КазНМУ на 2012-2013 уч.год</vt:lpstr>
      <vt:lpstr>Прием в магистратуру, докторантуру (PhD), резидентуру КазНМУ на 2012-2013 уч.год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проведении приема</dc:title>
  <cp:lastModifiedBy>User</cp:lastModifiedBy>
  <cp:revision>51</cp:revision>
  <dcterms:modified xsi:type="dcterms:W3CDTF">2012-10-30T06:02:02Z</dcterms:modified>
</cp:coreProperties>
</file>