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67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eg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28637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4000" b="1" dirty="0" smtClean="0">
                <a:solidFill>
                  <a:srgbClr val="FF0000"/>
                </a:solidFill>
              </a:rPr>
              <a:t/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Положение о службе </a:t>
            </a:r>
            <a:r>
              <a:rPr lang="ru-RU" sz="4000" b="1" dirty="0" err="1" smtClean="0">
                <a:solidFill>
                  <a:srgbClr val="FF0000"/>
                </a:solidFill>
              </a:rPr>
              <a:t>эдвайзеров</a:t>
            </a:r>
            <a:endParaRPr lang="ru-RU" sz="4000" b="1" dirty="0" smtClean="0">
              <a:solidFill>
                <a:srgbClr val="FF0000"/>
              </a:solidFill>
            </a:endParaRPr>
          </a:p>
        </p:txBody>
      </p:sp>
      <p:sp>
        <p:nvSpPr>
          <p:cNvPr id="1029" name="Прямоугольник 2"/>
          <p:cNvSpPr>
            <a:spLocks noChangeArrowheads="1"/>
          </p:cNvSpPr>
          <p:nvPr/>
        </p:nvSpPr>
        <p:spPr bwMode="auto">
          <a:xfrm>
            <a:off x="4716016" y="5445224"/>
            <a:ext cx="42484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Начальник ОУМР</a:t>
            </a:r>
          </a:p>
          <a:p>
            <a:pPr algn="r"/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Славко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Е.А.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67544" y="260648"/>
          <a:ext cx="1008112" cy="1000700"/>
        </p:xfrm>
        <a:graphic>
          <a:graphicData uri="http://schemas.openxmlformats.org/presentationml/2006/ole">
            <p:oleObj spid="_x0000_s1026" name="CorelDRAW" r:id="rId3" imgW="1049040" imgH="1049040" progId="">
              <p:embed/>
            </p:oleObj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3779912" y="260648"/>
          <a:ext cx="1619137" cy="860313"/>
        </p:xfrm>
        <a:graphic>
          <a:graphicData uri="http://schemas.openxmlformats.org/presentationml/2006/ole">
            <p:oleObj spid="_x0000_s1027" name="CorelDRAW" r:id="rId4" imgW="2117520" imgH="863280" progId="">
              <p:embed/>
            </p:oleObj>
          </a:graphicData>
        </a:graphic>
      </p:graphicFrame>
      <p:pic>
        <p:nvPicPr>
          <p:cNvPr id="1030" name="Рисунок 7" descr="C:\Documents and Settings\Пользователь\Рабочий стол\Презентация1.jpg"/>
          <p:cNvPicPr>
            <a:picLocks noChangeAspect="1" noChangeArrowheads="1"/>
          </p:cNvPicPr>
          <p:nvPr/>
        </p:nvPicPr>
        <p:blipFill>
          <a:blip r:embed="rId5" cstate="print"/>
          <a:srcRect l="37953" t="21503" r="28210" b="35722"/>
          <a:stretch>
            <a:fillRect/>
          </a:stretch>
        </p:blipFill>
        <p:spPr bwMode="auto">
          <a:xfrm>
            <a:off x="7884368" y="260648"/>
            <a:ext cx="928687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Решение Ученого совета </a:t>
            </a:r>
            <a:br>
              <a:rPr lang="ru-RU" dirty="0" smtClean="0"/>
            </a:br>
            <a:r>
              <a:rPr lang="ru-RU" dirty="0" smtClean="0"/>
              <a:t>№11 от 3 июля 2012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None/>
            </a:pPr>
            <a:r>
              <a:rPr lang="ru-RU" dirty="0" smtClean="0"/>
              <a:t>   </a:t>
            </a:r>
          </a:p>
          <a:p>
            <a:pPr lvl="0" algn="just">
              <a:buNone/>
            </a:pPr>
            <a:r>
              <a:rPr lang="ru-RU" dirty="0" smtClean="0"/>
              <a:t>    Пересмотреть и внести изменения в Положение об академических консультантах – </a:t>
            </a:r>
            <a:r>
              <a:rPr lang="ru-RU" dirty="0" err="1" smtClean="0"/>
              <a:t>тьюторе</a:t>
            </a:r>
            <a:r>
              <a:rPr lang="ru-RU" dirty="0" smtClean="0"/>
              <a:t> и </a:t>
            </a:r>
            <a:r>
              <a:rPr lang="ru-RU" dirty="0" err="1" smtClean="0"/>
              <a:t>эдвайзере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Необходимость разработки нового положения о службе </a:t>
            </a:r>
            <a:r>
              <a:rPr lang="ru-RU" dirty="0" err="1" smtClean="0"/>
              <a:t>эдвайзеров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Необходимость разграничения порядка организации </a:t>
            </a:r>
            <a:r>
              <a:rPr lang="ru-RU" dirty="0" err="1" smtClean="0"/>
              <a:t>тьюторской</a:t>
            </a:r>
            <a:r>
              <a:rPr lang="ru-RU" dirty="0" smtClean="0"/>
              <a:t> и </a:t>
            </a:r>
            <a:r>
              <a:rPr lang="ru-RU" dirty="0" err="1" smtClean="0"/>
              <a:t>эдвайзерской</a:t>
            </a:r>
            <a:r>
              <a:rPr lang="ru-RU" dirty="0" smtClean="0"/>
              <a:t> работы</a:t>
            </a:r>
          </a:p>
          <a:p>
            <a:r>
              <a:rPr lang="ru-RU" dirty="0" smtClean="0"/>
              <a:t>Пересмотр функциональных </a:t>
            </a:r>
            <a:r>
              <a:rPr lang="ru-RU" dirty="0" smtClean="0"/>
              <a:t>обязанностей и </a:t>
            </a:r>
            <a:r>
              <a:rPr lang="ru-RU" dirty="0" smtClean="0"/>
              <a:t>порядка назначения </a:t>
            </a:r>
            <a:r>
              <a:rPr lang="ru-RU" dirty="0" err="1" smtClean="0"/>
              <a:t>эдвайзеров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Функциональные обязанности </a:t>
            </a:r>
            <a:r>
              <a:rPr lang="ru-RU" sz="3600" b="1" dirty="0" err="1" smtClean="0"/>
              <a:t>эдвайзера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00200"/>
            <a:ext cx="8280920" cy="4925144"/>
          </a:xfrm>
        </p:spPr>
        <p:txBody>
          <a:bodyPr>
            <a:normAutofit/>
          </a:bodyPr>
          <a:lstStyle/>
          <a:p>
            <a:pPr lvl="0" algn="just"/>
            <a:endParaRPr lang="ru-RU" dirty="0" smtClean="0"/>
          </a:p>
          <a:p>
            <a:pPr lvl="0" algn="just">
              <a:buNone/>
            </a:pPr>
            <a:r>
              <a:rPr lang="ru-RU" dirty="0" smtClean="0"/>
              <a:t>    консультативная </a:t>
            </a:r>
            <a:r>
              <a:rPr lang="ru-RU" dirty="0" smtClean="0"/>
              <a:t>помощь студентам в вопросе выбора направления подготовки, определения   индивидуальной   траектории   обучения   через   выбор элективных дисциплин в соответствии со склонностями, возможностями, интересами и целями обучающегося. 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>Регламент организации работы </a:t>
            </a:r>
            <a:r>
              <a:rPr lang="ru-RU" sz="3100" b="1" dirty="0" err="1" smtClean="0"/>
              <a:t>эдвайзеров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0" y="1124744"/>
          <a:ext cx="8784980" cy="5328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996"/>
                <a:gridCol w="1843406"/>
                <a:gridCol w="1670586"/>
                <a:gridCol w="1756996"/>
                <a:gridCol w="1756996"/>
              </a:tblGrid>
              <a:tr h="1672569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Этапы процесса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722" marR="617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Ответственный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722" marR="617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Участник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722" marR="617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Получатель информации</a:t>
                      </a:r>
                      <a:endParaRPr lang="ru-RU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722" marR="617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Выходные документы</a:t>
                      </a:r>
                      <a:endParaRPr lang="ru-RU" sz="180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722" marR="617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79390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1. Назначение эдвайзеров</a:t>
                      </a:r>
                    </a:p>
                  </a:txBody>
                  <a:tcPr marL="61722" marR="617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Декан факультета</a:t>
                      </a:r>
                    </a:p>
                  </a:txBody>
                  <a:tcPr marL="61722" marR="617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Преподаватели  </a:t>
                      </a:r>
                    </a:p>
                  </a:txBody>
                  <a:tcPr marL="61722" marR="617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ДУМР</a:t>
                      </a:r>
                    </a:p>
                  </a:txBody>
                  <a:tcPr marL="61722" marR="617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Приказ с закреплением групп за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эдвайзерами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722" marR="617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76633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2. Обучение эдвайзеров</a:t>
                      </a:r>
                    </a:p>
                  </a:txBody>
                  <a:tcPr marL="61722" marR="617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800" i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Начальник ОУМР</a:t>
                      </a:r>
                      <a:endParaRPr lang="ru-RU" sz="1800" i="1">
                        <a:solidFill>
                          <a:schemeClr val="tx1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1722" marR="617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Начальник ОУМР,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эдвайзеры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722" marR="617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эдвайзер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722" marR="617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spc="-5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Материалы семинара, явочные листы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1722" marR="6172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476672"/>
          <a:ext cx="9144000" cy="5112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611389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Методическое обеспечение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Директора УД</a:t>
                      </a:r>
                      <a:endParaRPr lang="ru-RU" sz="1800" b="1" i="0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Директора УД, </a:t>
                      </a:r>
                      <a:r>
                        <a:rPr lang="ru-RU" sz="1800" b="1" i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эдвайзеры</a:t>
                      </a:r>
                      <a:endParaRPr lang="ru-RU" sz="1800" b="1" i="0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эдвайзер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образователь-ные</a:t>
                      </a: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программы, КЭД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00505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Консультации по регистрации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Эдвайзер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эдвайзеры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студенты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студенты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pc="-3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ИУП студента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00674"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Составление индивидуального учебного плана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Эдвайзер</a:t>
                      </a:r>
                      <a:endParaRPr lang="ru-RU" sz="1800" b="1" i="1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Эдвайзеры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студенты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ОПиКУП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ОУМР, деканат, студенты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ИУП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студента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169</Words>
  <Application>Microsoft Office PowerPoint</Application>
  <PresentationFormat>Экран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CorelDRAW</vt:lpstr>
      <vt:lpstr> Положение о службе эдвайзеров</vt:lpstr>
      <vt:lpstr>Решение Ученого совета  №11 от 3 июля 2012</vt:lpstr>
      <vt:lpstr>Необходимость разработки нового положения о службе эдвайзеров</vt:lpstr>
      <vt:lpstr>Функциональные обязанности эдвайзера</vt:lpstr>
      <vt:lpstr>Регламент организации работы эдвайзеров 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Положение о службе эдвайзеров</dc:title>
  <cp:lastModifiedBy>Kaznmu</cp:lastModifiedBy>
  <cp:revision>20</cp:revision>
  <dcterms:modified xsi:type="dcterms:W3CDTF">2012-10-30T05:16:11Z</dcterms:modified>
</cp:coreProperties>
</file>