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9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2AAEE-2FEE-4C4B-A997-69DD0BF81502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38FC8-BC86-4C36-B645-E8A94B79F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ПО РАЗРАБОТКЕ ПЛАНА ПРОВЕДЕНИЯ ЗАНЯТИЯ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ДИРЕКТОР Центра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МАКОиНСРМО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Абирова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М.А.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СОДЕРЖАНИЕ ДИСЦИПЛИНЫ ДОЛЖНО СООТВЕТСТВОВАТЬ ТЕМЕ ЗАНЯТИЯ И ОХВАТЫВАТЬ ОСНОВНЫЕ ВОПРОСЫ, ОТРАЖАЮЩИЕ КЛЮЧЕВЫЕ АСПЕКТЫ</a:t>
            </a:r>
          </a:p>
          <a:p>
            <a:pPr marL="342900" indent="-342900"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1254125" indent="-1254125"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учебный материал раздела (темы) делится на блоки – логически завершенные части;</a:t>
            </a:r>
          </a:p>
          <a:p>
            <a:r>
              <a:rPr lang="ru-RU" dirty="0" smtClean="0"/>
              <a:t>- определяется  количество уроков, необходимых для  изучения каждого блока;</a:t>
            </a:r>
          </a:p>
          <a:p>
            <a:r>
              <a:rPr lang="ru-RU" dirty="0" smtClean="0"/>
              <a:t>- по каждому блоку определяются преобладающие методы обучения, формы организации познавательной деятельности учащихся с учетом особенностей учебного материала, познавательных  возможностей и способностей учащихся;</a:t>
            </a:r>
          </a:p>
          <a:p>
            <a:r>
              <a:rPr lang="ru-RU" dirty="0" smtClean="0"/>
              <a:t>- конкретизируются применительно к учебному блоку знания, которые должны освоить учащиеся; умения, навыки и способы деятельности, которыми должны овладеть учащиеся;</a:t>
            </a:r>
          </a:p>
          <a:p>
            <a:r>
              <a:rPr lang="ru-RU" dirty="0" smtClean="0"/>
              <a:t>- планируется система контроля знаний, умений, навыков и способов деятельности  учащихся по каждому блоку, форма итогового контроля по теме (разделу). Система контроля должна включать само-,  взаимоконтроль </a:t>
            </a:r>
          </a:p>
          <a:p>
            <a:r>
              <a:rPr lang="ru-RU" dirty="0" smtClean="0"/>
              <a:t>учащихся, учительский и административный контроль.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132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smtClean="0"/>
              <a:t>Подбор контрольно-измерительных материалов, соответствующих </a:t>
            </a:r>
          </a:p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КОНТРОЛЬНЫЕ ВОПРОСЫ ДОЛЖНЫ ОТРАЖАТЬ СОДЕРЖАНИЕ ОСНОВНЫХ  ВОПРОСОВ ЗАНЯТИЯ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Например.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Контрольные вопросы  практического занятия по гистологии по теме «Эндокринная система» :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1) Гистологическое строение ядер гипоталамуса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2) Гистологическое строение </a:t>
            </a: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передней доли гипофиза: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хромофобные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клетки,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хромофильные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клетки, функции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 3) Гистологическое строение средней доли гипофиза, функции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4) Гистологическое строение задней доли гипофиза: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питуициты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, тельца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Херринга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аксо-вазональные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синапсы, функции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5) Гистологическое строение эпифиза: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пениалоциты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макроглиальные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элементы, функции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 6) Гипоталамо-гипофизарная связь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7) Гистологическое строение щитовидной железы: особенности строения фолликулов при гипофункции, гиперфункции, норме;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тироциты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парафолликулярные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клетки,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интерфолликулярные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островки, секреторный цикл железы, функции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 8) Гистологическое строение паращитовидной железы: основные и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оксифильные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паратироциты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, функции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 9) Гистологическое строение надпочечников: характеристика клеток клубочковой,  пучковой, сетчатой зон коры надпочечника; светлые и темные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хромаффиноциты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мозгового вещества надпочечника, их функции</a:t>
            </a:r>
          </a:p>
          <a:p>
            <a:pPr marL="1254125" indent="-1254125" algn="just">
              <a:tabLst>
                <a:tab pos="1254125" algn="l"/>
              </a:tabLst>
            </a:pPr>
            <a:r>
              <a:rPr lang="ru-RU" sz="17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                    10) Строение и функция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инсулиноцитов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островков </a:t>
            </a:r>
            <a:r>
              <a:rPr lang="ru-RU" sz="1750" dirty="0" err="1" smtClean="0">
                <a:latin typeface="Times New Roman" pitchFamily="18" charset="0"/>
                <a:cs typeface="Times New Roman" pitchFamily="18" charset="0"/>
              </a:rPr>
              <a:t>Лангерганса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поджелудочной железы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 startAt="8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ОПРЕДЕЛЕНИИ МЕТОДОВ КОНТРОЛЯ  </a:t>
            </a:r>
          </a:p>
          <a:p>
            <a:pPr marL="1430338" indent="-1430338" algn="just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практическом занятии по гистологии, возможно можно, оценить:</a:t>
            </a:r>
          </a:p>
          <a:p>
            <a:pPr marL="1430338" indent="-1430338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1) Проведения инструктажа по технике безопасности при работе с микроскопом или другим гистологическим оборудованием </a:t>
            </a:r>
          </a:p>
          <a:p>
            <a:pPr marL="1430338" indent="-1430338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2) Работу с микроскопом при изучении гистологических препаратов </a:t>
            </a:r>
          </a:p>
          <a:p>
            <a:pPr marL="1430338" indent="-1430338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Умение грамотного выражения своих мыслей при  изложении материала занятия</a:t>
            </a:r>
          </a:p>
          <a:p>
            <a:pPr marL="1430338" indent="-1430338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4) Умение  работы с альбомом микрофотографий</a:t>
            </a:r>
          </a:p>
          <a:p>
            <a:pPr marL="1430338" indent="-1430338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5)  Заполнение протоколов практического занятия </a:t>
            </a:r>
          </a:p>
          <a:p>
            <a:pPr marL="1430338" indent="-1430338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6) Самостоятельное описание гистологических препаратов</a:t>
            </a:r>
          </a:p>
          <a:p>
            <a:pPr marL="1430338" indent="-1430338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7) Решение ситуационных задач и тестовых заданий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430338" indent="-14303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СПИСКЕ ОСНОВНЫХ ЛИТЕРАТУРНЫХ ИСТОЧНИКОВ УКАЗЫВАТЬ СТРАНИЦЫ, НА КОТОРЫХ ИМЕЮТСЯ ССЫЛКИ ДЛЯ  ПОЛУЧЕНИЯ ОТВЕТА НА ПОСТАВЛЕННЫЕ ВОПРОСЫ ЗАНЯТИЯ</a:t>
            </a:r>
          </a:p>
          <a:p>
            <a:pPr marL="1547813" indent="-1547813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Необходимо убедиться в наличии в библиотеке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источников,  указанных в перечне основной литературы</a:t>
            </a:r>
          </a:p>
          <a:p>
            <a:pPr marL="1312863" indent="-1312863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Например.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источники в библиотеке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изучении темы «Эндокринная система» по гистологии </a:t>
            </a:r>
          </a:p>
          <a:p>
            <a:pPr marL="1312863" indent="-1312863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1) учебник, изданный под редакцией Афанасьева «Гистология»</a:t>
            </a:r>
          </a:p>
          <a:p>
            <a:pPr marL="1312863" indent="-1312863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2) Быков «Атлас по гистологии »</a:t>
            </a:r>
          </a:p>
          <a:p>
            <a:pPr marL="1312863" indent="-1312863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Абильдинов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Р.Б.,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Р.И.,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Аяпова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Ж.О. «Атлас по гистологии»   </a:t>
            </a:r>
          </a:p>
          <a:p>
            <a:pPr marL="1312863" indent="-1312863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должны удовлетворять следующим требованиям: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соответствовать парадигме образования – </a:t>
            </a:r>
            <a:r>
              <a:rPr lang="ru-RU" dirty="0" err="1" smtClean="0"/>
              <a:t>компетентностно-ориентированное</a:t>
            </a:r>
            <a:r>
              <a:rPr lang="ru-RU" dirty="0" smtClean="0"/>
              <a:t> обучение, т.е. направлены на формирование  ключевых компетенций  - готовности обучающихся использовать усвоенные профессиональные  и правовые знания, коммуникативные  навыки , профессиональные  умения   и способы деятельности  в реальной жизни для решения практических задач;</a:t>
            </a:r>
          </a:p>
          <a:p>
            <a:pPr lvl="0"/>
            <a:r>
              <a:rPr lang="ru-RU" dirty="0" smtClean="0"/>
              <a:t>быть напряженными, ориентированными на максимум возможности </a:t>
            </a:r>
            <a:r>
              <a:rPr lang="ru-RU" dirty="0" err="1" smtClean="0"/>
              <a:t>обучащегося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выполнимыми;</a:t>
            </a:r>
          </a:p>
          <a:p>
            <a:pPr lvl="0"/>
            <a:r>
              <a:rPr lang="ru-RU" dirty="0" smtClean="0"/>
              <a:t>ясно осознаваемыми;</a:t>
            </a:r>
          </a:p>
          <a:p>
            <a:pPr lvl="0"/>
            <a:r>
              <a:rPr lang="ru-RU" dirty="0" smtClean="0"/>
              <a:t>пластичными, меняющимися в зависимости от условий и возможностей их достижения;</a:t>
            </a:r>
          </a:p>
          <a:p>
            <a:pPr lvl="0"/>
            <a:r>
              <a:rPr lang="ru-RU" dirty="0" smtClean="0"/>
              <a:t>конкретными, учитывающими возможность образовательного учреждения;</a:t>
            </a:r>
          </a:p>
          <a:p>
            <a:pPr lvl="0"/>
            <a:r>
              <a:rPr lang="ru-RU" dirty="0" smtClean="0"/>
              <a:t>контролируемыми.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ФОРМИРУЮЩИХСЯ  КОМПЕТЕНЦИЙ ДОЛЖНО ОПРЕДЕЛЯТЬСЯ ТЕМАТИКОЙ ЗАНЯТИЯ.</a:t>
            </a:r>
          </a:p>
          <a:p>
            <a:pPr marL="342900" indent="-342900"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обязательно на каждом занятии сформировывать все пять  компетенций.</a:t>
            </a:r>
          </a:p>
          <a:p>
            <a:pPr marL="1608138" indent="-1608138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 определении цели рекомендуется использовать следующие фразы: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Например: на практическом занятии по теме «Гистологическая техника»:</a:t>
            </a:r>
          </a:p>
          <a:p>
            <a:r>
              <a:rPr lang="ru-RU" dirty="0" smtClean="0"/>
              <a:t>«формировать знания о гистологических препаратах, о способах  изготовления и методах окраски, и т.д.….»</a:t>
            </a:r>
          </a:p>
          <a:p>
            <a:r>
              <a:rPr lang="ru-RU" dirty="0" smtClean="0"/>
              <a:t>Формировать навыки работы с горизонтальным </a:t>
            </a:r>
            <a:r>
              <a:rPr lang="ru-RU" dirty="0" err="1" smtClean="0"/>
              <a:t>микротоном</a:t>
            </a:r>
            <a:r>
              <a:rPr lang="ru-RU" dirty="0" smtClean="0"/>
              <a:t>, с  гистологической батареей, приготовления красителей для препаратов, навыки заливки препаратов, и.т.д.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4525963"/>
          </a:xfrm>
        </p:spPr>
        <p:txBody>
          <a:bodyPr/>
          <a:lstStyle/>
          <a:p>
            <a:pPr algn="just"/>
            <a:r>
              <a:rPr lang="ru-RU" dirty="0" smtClean="0"/>
              <a:t>Развивать коммуникативные навыки путем введения новых терминов и понятий;</a:t>
            </a:r>
          </a:p>
          <a:p>
            <a:pPr algn="just"/>
            <a:r>
              <a:rPr lang="ru-RU" dirty="0" smtClean="0"/>
              <a:t>Формирование  правовой  компетенции – правила техники безопасности при работе с горизонтальным </a:t>
            </a:r>
            <a:r>
              <a:rPr lang="ru-RU" dirty="0" err="1" smtClean="0"/>
              <a:t>микротоном</a:t>
            </a:r>
            <a:r>
              <a:rPr lang="ru-RU" dirty="0" smtClean="0"/>
              <a:t>,  гистологической батареей, и т.д.  </a:t>
            </a:r>
          </a:p>
          <a:p>
            <a:pPr algn="just"/>
            <a:r>
              <a:rPr lang="ru-RU" dirty="0" smtClean="0"/>
              <a:t>Развитие мотивации  у студентов в изучении предмета гистологии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ФОРМИРОВАНИИ ОСНОВНЫХ ЗАДАЧ ЗАНЯТИЯ РЕКОМЕНДУЕТСЯ  ИСПОЛЬЗОВАТЬ СЛЕДУЮЩИЕ ФРАЗЫ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«раскрыть сущность  микроскопической техники, ….»,   «ознакомить с методами изготовления гистологических препаратов, .. ….»,   демонстрировать или показать  технику работы 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микротоном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ознакомить с правилами техники безопасности при работе с ….., ввести и дать определения терминов «гистология», «контрастность препаратов», и т.д.,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ОСНОВНЫЕ ВОПРОСЫ ДОЛЖНЫ ОХВАТЫВАТЬ КЛЮЧЕВЫЕ АСПЕКТЫ ТЕМЫ ЗАНЯТИЯ</a:t>
            </a:r>
          </a:p>
          <a:p>
            <a:pPr marL="342900" indent="-342900"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1254125" indent="-1254125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Например.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вопросы практического занятия по гистологии по теме «Эндокринная система»:</a:t>
            </a:r>
          </a:p>
          <a:p>
            <a:pPr marL="1254125" indent="-125412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1) Особенности гистологического строения эндокринных желез</a:t>
            </a:r>
          </a:p>
          <a:p>
            <a:pPr marL="1254125" indent="-125412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2) Классификация  эндокринных желез</a:t>
            </a:r>
          </a:p>
          <a:p>
            <a:pPr marL="1254125" indent="-125412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3) Эмбриональное развитие, гистологическое строение гипоталамуса</a:t>
            </a:r>
          </a:p>
          <a:p>
            <a:pPr marL="1254125" indent="-125412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4) Эмбриональное развитие, гистологическое строение гипофиза</a:t>
            </a:r>
          </a:p>
          <a:p>
            <a:pPr marL="1254125" indent="-125412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5) Эмбриональное развитие, гистологическое строение эпифиза</a:t>
            </a:r>
          </a:p>
          <a:p>
            <a:pPr marL="1254125" indent="-1254125" algn="just">
              <a:tabLst>
                <a:tab pos="14890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Трансгипофизарная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парагипофизарная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взаимосвязи гипоталамуса с гипофизом, периферическими эндокринными железами, органами</a:t>
            </a:r>
          </a:p>
          <a:p>
            <a:pPr marL="1254125" indent="-1254125" algn="just">
              <a:tabLst>
                <a:tab pos="14890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7) Эмбриональное развитие, гистологическое строение щитовидной железы</a:t>
            </a:r>
          </a:p>
          <a:p>
            <a:pPr marL="1254125" indent="-1254125" algn="just">
              <a:tabLst>
                <a:tab pos="14890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8) Различные функциональные состояния фолликула щитовидной железы</a:t>
            </a:r>
          </a:p>
          <a:p>
            <a:pPr marL="1254125" indent="-1254125" algn="just">
              <a:tabLst>
                <a:tab pos="14890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9) Секреторный цикл  фолликула щитовидной железы </a:t>
            </a:r>
          </a:p>
          <a:p>
            <a:pPr marL="1254125" indent="-1254125" algn="just">
              <a:tabLst>
                <a:tab pos="1489075" algn="l"/>
                <a:tab pos="1608138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10) Эмбриональное развитие, гистологическое строение паращитовидной железы</a:t>
            </a:r>
          </a:p>
          <a:p>
            <a:pPr marL="1254125" indent="-1254125" algn="just">
              <a:tabLst>
                <a:tab pos="1489075" algn="l"/>
                <a:tab pos="1608138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11) Эмбриональное развитие, гистологическое строение надпочечников</a:t>
            </a:r>
          </a:p>
          <a:p>
            <a:pPr marL="1254125" indent="-1254125" algn="just">
              <a:tabLst>
                <a:tab pos="1489075" algn="l"/>
                <a:tab pos="1608138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12) Строение эндокринного островка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Лангерганса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поджелудочной железы</a:t>
            </a:r>
          </a:p>
          <a:p>
            <a:pPr marL="1254125" indent="-1254125" algn="just">
              <a:tabLst>
                <a:tab pos="1489075" algn="l"/>
                <a:tab pos="1608138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13)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Гормонпродуцирующие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клетки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неэндокринных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органов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Необходимо определить п</a:t>
            </a:r>
            <a:r>
              <a:rPr lang="ru-RU" sz="2800" b="1" dirty="0" smtClean="0"/>
              <a:t>реобладающую методику обучения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 методы и средства </a:t>
            </a:r>
          </a:p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каждом занятии могут использоваться несколько (комбинированные) методов обучения.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:Лекция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теме  «Эндокринная система»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обучения: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Лекция-монолог?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Лекция – визуализация?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Лекция с заранее запланированными ошибками?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Практическое занят: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Методы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комбинированный: (дискуссии,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кейс-стади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(решение ситуационных задач по строению эндокринных желез), проблемное изложение, ролевые игры, мини-викторины по теме занятия. 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Средства  обучения: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гистологические препараты, альбом с  фотографиями  гистологических препаратов,  учебные  таблицы, схемы,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гистологически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атлас.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1"/>
            <a:ext cx="9144000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ДАТЬ  ПРИМЕРНЫЙ  ХРОНОМЕТРАЖ ЗАНЯТИЯ</a:t>
            </a:r>
          </a:p>
          <a:p>
            <a:pPr marL="342900" indent="-3429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Например: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Расписать сценарий ведения практического занятия по гистологии по теме «Эндокринная система»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- 3 а/ч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endParaRPr lang="ru-RU" sz="1750" dirty="0" smtClean="0">
              <a:latin typeface="Times New Roman" pitchFamily="18" charset="0"/>
              <a:cs typeface="Times New Roman" pitchFamily="18" charset="0"/>
            </a:endParaRPr>
          </a:p>
          <a:p>
            <a:pPr marL="1254125" indent="-1254125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1030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РЕКОМЕНДАЦИИ ПО РАЗРАБОТКЕ ПЛАНА ПРОВЕДЕНИЯ ЗАНЯТИЯ</vt:lpstr>
      <vt:lpstr>Цели должны удовлетворять следующим требованиям:</vt:lpstr>
      <vt:lpstr>Слайд 3</vt:lpstr>
      <vt:lpstr>При определении цели рекомендуется использовать следующие фразы:  </vt:lpstr>
      <vt:lpstr>продолжение</vt:lpstr>
      <vt:lpstr>ПРИ ФОРМИРОВАНИИ ОСНОВНЫХ ЗАДАЧ ЗАНЯТИЯ РЕКОМЕНДУЕТСЯ  ИСПОЛЬЗОВАТЬ СЛЕДУЮЩИЕ ФРАЗЫ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РКГП Казахский нац. медицинский университет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Kaznmu</cp:lastModifiedBy>
  <cp:revision>50</cp:revision>
  <dcterms:created xsi:type="dcterms:W3CDTF">2011-01-10T09:56:56Z</dcterms:created>
  <dcterms:modified xsi:type="dcterms:W3CDTF">2012-10-04T03:38:51Z</dcterms:modified>
</cp:coreProperties>
</file>