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95" r:id="rId5"/>
    <p:sldId id="265" r:id="rId6"/>
    <p:sldId id="266" r:id="rId7"/>
    <p:sldId id="296" r:id="rId8"/>
    <p:sldId id="300" r:id="rId9"/>
    <p:sldId id="297" r:id="rId10"/>
    <p:sldId id="298" r:id="rId11"/>
    <p:sldId id="303" r:id="rId12"/>
    <p:sldId id="302" r:id="rId13"/>
    <p:sldId id="301" r:id="rId14"/>
    <p:sldId id="267" r:id="rId15"/>
    <p:sldId id="269" r:id="rId16"/>
    <p:sldId id="273" r:id="rId17"/>
    <p:sldId id="274" r:id="rId18"/>
    <p:sldId id="275" r:id="rId19"/>
    <p:sldId id="281" r:id="rId20"/>
    <p:sldId id="282" r:id="rId21"/>
    <p:sldId id="283" r:id="rId22"/>
    <p:sldId id="290" r:id="rId23"/>
    <p:sldId id="291" r:id="rId24"/>
    <p:sldId id="292" r:id="rId25"/>
    <p:sldId id="261" r:id="rId26"/>
    <p:sldId id="278" r:id="rId27"/>
    <p:sldId id="279" r:id="rId28"/>
    <p:sldId id="280" r:id="rId29"/>
    <p:sldId id="276" r:id="rId30"/>
    <p:sldId id="277" r:id="rId31"/>
    <p:sldId id="284" r:id="rId32"/>
    <p:sldId id="285" r:id="rId33"/>
    <p:sldId id="287" r:id="rId34"/>
    <p:sldId id="288" r:id="rId35"/>
    <p:sldId id="286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kk-KZ" sz="1800" b="1" i="0" u="none" strike="noStrike" baseline="0">
                <a:effectLst/>
              </a:rPr>
              <a:t>По какой причине  </a:t>
            </a:r>
            <a:r>
              <a:rPr lang="ru-RU" sz="1800" b="1" i="0" u="none" strike="noStrike" baseline="0">
                <a:effectLst/>
              </a:rPr>
              <a:t>Вы выбрали  профессию?</a:t>
            </a:r>
            <a:r>
              <a:rPr lang="kk-KZ" sz="1800" b="1" i="0" u="none" strike="noStrike" baseline="0">
                <a:effectLst/>
              </a:rPr>
              <a:t>» </a:t>
            </a:r>
            <a:endParaRPr lang="ru-RU"/>
          </a:p>
        </c:rich>
      </c:tx>
      <c:layout/>
    </c:title>
    <c:plotArea>
      <c:layout>
        <c:manualLayout>
          <c:layoutTarget val="inner"/>
          <c:xMode val="edge"/>
          <c:yMode val="edge"/>
          <c:x val="0.22617136743260421"/>
          <c:y val="0.18479323893589308"/>
          <c:w val="0.39736007593359229"/>
          <c:h val="0.64361139059666295"/>
        </c:manualLayout>
      </c:layout>
      <c:pieChart>
        <c:varyColors val="1"/>
        <c:ser>
          <c:idx val="1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Лист1!$C$6:$C$9</c:f>
              <c:strCache>
                <c:ptCount val="4"/>
                <c:pt idx="0">
                  <c:v>Желание родителей</c:v>
                </c:pt>
                <c:pt idx="1">
                  <c:v>Предложение друзей и родственников</c:v>
                </c:pt>
                <c:pt idx="2">
                  <c:v>Собственный выбор</c:v>
                </c:pt>
                <c:pt idx="3">
                  <c:v>Из-за престижности профессии</c:v>
                </c:pt>
              </c:strCache>
            </c:strRef>
          </c:cat>
          <c:val>
            <c:numRef>
              <c:f>Лист1!$D$6:$D$9</c:f>
              <c:numCache>
                <c:formatCode>0%</c:formatCode>
                <c:ptCount val="4"/>
                <c:pt idx="0">
                  <c:v>0.18000000000000008</c:v>
                </c:pt>
                <c:pt idx="1">
                  <c:v>1.0000000000000007E-2</c:v>
                </c:pt>
                <c:pt idx="2">
                  <c:v>0.6800000000000006</c:v>
                </c:pt>
                <c:pt idx="3" formatCode="General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9.2018761200446386E-3"/>
          <c:y val="0.8584478485176138"/>
          <c:w val="0.99079812387995536"/>
          <c:h val="0.14155215148238628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Опаздывают ли преподаватели на занятия?</a:t>
            </a:r>
            <a:endParaRPr lang="ru-RU"/>
          </a:p>
        </c:rich>
      </c:tx>
      <c:layout/>
    </c:title>
    <c:plotArea>
      <c:layout>
        <c:manualLayout>
          <c:layoutTarget val="inner"/>
          <c:xMode val="edge"/>
          <c:yMode val="edge"/>
          <c:x val="0.27848860027029004"/>
          <c:y val="0.14495589730810576"/>
          <c:w val="0.44302268716617332"/>
          <c:h val="0.69824336105731744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Лист1!$C$17:$C$19</c:f>
              <c:strCache>
                <c:ptCount val="3"/>
                <c:pt idx="0">
                  <c:v>Опаздывают </c:v>
                </c:pt>
                <c:pt idx="1">
                  <c:v>Не опаздывают </c:v>
                </c:pt>
                <c:pt idx="2">
                  <c:v>Иногда опаздывают </c:v>
                </c:pt>
              </c:strCache>
            </c:strRef>
          </c:cat>
          <c:val>
            <c:numRef>
              <c:f>Лист1!$D$17:$D$19</c:f>
              <c:numCache>
                <c:formatCode>0%</c:formatCode>
                <c:ptCount val="3"/>
                <c:pt idx="0">
                  <c:v>0.05</c:v>
                </c:pt>
                <c:pt idx="1">
                  <c:v>0.60000000000000031</c:v>
                </c:pt>
                <c:pt idx="2">
                  <c:v>0.35000000000000014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9.2827998749053342E-2"/>
          <c:y val="0.88328971852787375"/>
          <c:w val="0.85427548116252705"/>
          <c:h val="6.2385336363774725E-2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Успеваете ли Вы готовиться к занятиям?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Лист1!$C$32:$C$36</c:f>
              <c:strCache>
                <c:ptCount val="5"/>
                <c:pt idx="0">
                  <c:v>Успеваю </c:v>
                </c:pt>
                <c:pt idx="1">
                  <c:v>Часто не успеваю </c:v>
                </c:pt>
                <c:pt idx="2">
                  <c:v>Не успеваю, потому что выполняю дополнительные задания </c:v>
                </c:pt>
                <c:pt idx="3">
                  <c:v>Не успеваю выполнять все задания</c:v>
                </c:pt>
                <c:pt idx="4">
                  <c:v>Другой ответ</c:v>
                </c:pt>
              </c:strCache>
            </c:strRef>
          </c:cat>
          <c:val>
            <c:numRef>
              <c:f>Лист1!$D$32:$D$36</c:f>
              <c:numCache>
                <c:formatCode>0.00%</c:formatCode>
                <c:ptCount val="5"/>
                <c:pt idx="0">
                  <c:v>0.41700000000000015</c:v>
                </c:pt>
                <c:pt idx="1">
                  <c:v>0.15100000000000008</c:v>
                </c:pt>
                <c:pt idx="2">
                  <c:v>6.6000000000000003E-2</c:v>
                </c:pt>
                <c:pt idx="3">
                  <c:v>7.5999999999999998E-2</c:v>
                </c:pt>
                <c:pt idx="4">
                  <c:v>7.5999999999999998E-2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6.9931930373960983E-3"/>
          <c:y val="8.1515769081213246E-2"/>
          <c:w val="0.93838362766102068"/>
          <c:h val="0.18022459310076666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kk-KZ" sz="1800" b="0" i="0" u="none" strike="noStrike" baseline="0">
                <a:effectLst/>
              </a:rPr>
              <a:t>Наличие учебников</a:t>
            </a:r>
            <a:r>
              <a:rPr lang="kk-KZ" sz="1800" b="1" i="0" u="none" strike="noStrike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Лист1!$B$72:$B$75</c:f>
              <c:strCache>
                <c:ptCount val="4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Лист1!$C$72:$C$75</c:f>
              <c:numCache>
                <c:formatCode>0.00%</c:formatCode>
                <c:ptCount val="4"/>
                <c:pt idx="0" formatCode="0%">
                  <c:v>0.29000000000000015</c:v>
                </c:pt>
                <c:pt idx="1">
                  <c:v>0.21600000000000008</c:v>
                </c:pt>
                <c:pt idx="2">
                  <c:v>0.21600000000000008</c:v>
                </c:pt>
                <c:pt idx="3">
                  <c:v>0.27800000000000002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kk-KZ" sz="1800" b="0" i="0" u="none" strike="noStrike" baseline="0">
                <a:effectLst/>
              </a:rPr>
              <a:t>Наличие учебников</a:t>
            </a:r>
            <a:r>
              <a:rPr lang="kk-KZ" sz="1800" b="1" i="0" u="none" strike="noStrike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kk-KZ" sz="1800" b="0" i="0" u="none" strike="noStrike" baseline="0">
                <a:effectLst/>
              </a:rPr>
              <a:t>Обеспечение интернетом</a:t>
            </a:r>
            <a:r>
              <a:rPr lang="kk-KZ" sz="1800" b="1" i="0" u="none" strike="noStrike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Нравится</a:t>
            </a:r>
            <a:r>
              <a:rPr lang="ru-RU" baseline="0"/>
              <a:t> ли вам методика преподавания?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Лист1!$H$72:$H$75</c:f>
              <c:strCache>
                <c:ptCount val="4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Лист1!$I$72:$I$75</c:f>
              <c:numCache>
                <c:formatCode>0%</c:formatCode>
                <c:ptCount val="4"/>
                <c:pt idx="0">
                  <c:v>0.28000000000000008</c:v>
                </c:pt>
                <c:pt idx="1">
                  <c:v>0.52</c:v>
                </c:pt>
                <c:pt idx="2">
                  <c:v>0.19</c:v>
                </c:pt>
                <c:pt idx="3" formatCode="0.00%">
                  <c:v>1.0000000000000005E-2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kk-KZ" sz="1800" b="0" i="0" u="none" strike="noStrike" baseline="0">
                <a:effectLst/>
              </a:rPr>
              <a:t>Обеспечение интернетом</a:t>
            </a:r>
            <a:r>
              <a:rPr lang="kk-KZ" sz="1800" b="1" i="0" u="none" strike="noStrike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Лист1!$E$72:$E$75</c:f>
              <c:strCache>
                <c:ptCount val="4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Лист1!$F$72:$F$75</c:f>
              <c:numCache>
                <c:formatCode>0.00%</c:formatCode>
                <c:ptCount val="4"/>
                <c:pt idx="0" formatCode="0%">
                  <c:v>0.27300000000000002</c:v>
                </c:pt>
                <c:pt idx="1">
                  <c:v>0.19800000000000001</c:v>
                </c:pt>
                <c:pt idx="2">
                  <c:v>0.33600000000000024</c:v>
                </c:pt>
                <c:pt idx="3">
                  <c:v>0.193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Нехватка аудиторий</a:t>
            </a:r>
          </a:p>
        </c:rich>
      </c:tx>
    </c:title>
    <c:plotArea>
      <c:layout/>
      <c:pieChart>
        <c:varyColors val="1"/>
        <c:ser>
          <c:idx val="0"/>
          <c:order val="0"/>
          <c:cat>
            <c:strRef>
              <c:f>Лист1!$B$79:$B$82</c:f>
              <c:strCache>
                <c:ptCount val="4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Лист1!$C$79:$C$82</c:f>
              <c:numCache>
                <c:formatCode>0.00%</c:formatCode>
                <c:ptCount val="4"/>
                <c:pt idx="0" formatCode="0%">
                  <c:v>0.19</c:v>
                </c:pt>
                <c:pt idx="1">
                  <c:v>0.22700000000000001</c:v>
                </c:pt>
                <c:pt idx="2">
                  <c:v>0.32700000000000018</c:v>
                </c:pt>
                <c:pt idx="3">
                  <c:v>0.25600000000000001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480088-95AA-4057-BFFB-DA0813C6E623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A9F673-93A1-45EE-9FC1-D8FD5C419D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552528"/>
            <a:ext cx="7851648" cy="2332856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53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Студенческое Правительство </a:t>
            </a:r>
            <a:r>
              <a:rPr lang="ru-RU" sz="53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КазНМУ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Галымжан\Desktop\картинки\new_emblema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3600400" cy="3600400"/>
          </a:xfrm>
          <a:prstGeom prst="rect">
            <a:avLst/>
          </a:prstGeom>
          <a:noFill/>
        </p:spPr>
      </p:pic>
      <p:pic>
        <p:nvPicPr>
          <p:cNvPr id="1028" name="Picture 4" descr="C:\Users\Галымжан\Desktop\roko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04664"/>
            <a:ext cx="3522370" cy="353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9290336"/>
              </p:ext>
            </p:extLst>
          </p:nvPr>
        </p:nvGraphicFramePr>
        <p:xfrm>
          <a:off x="611560" y="764704"/>
          <a:ext cx="85324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6147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1304833"/>
              </p:ext>
            </p:extLst>
          </p:nvPr>
        </p:nvGraphicFramePr>
        <p:xfrm>
          <a:off x="20986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5085635"/>
              </p:ext>
            </p:extLst>
          </p:nvPr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7569845"/>
              </p:ext>
            </p:extLst>
          </p:nvPr>
        </p:nvGraphicFramePr>
        <p:xfrm>
          <a:off x="17007" y="980728"/>
          <a:ext cx="9126993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1516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0700352"/>
              </p:ext>
            </p:extLst>
          </p:nvPr>
        </p:nvGraphicFramePr>
        <p:xfrm>
          <a:off x="0" y="620688"/>
          <a:ext cx="9036496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8623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2895668"/>
              </p:ext>
            </p:extLst>
          </p:nvPr>
        </p:nvGraphicFramePr>
        <p:xfrm>
          <a:off x="251520" y="1124744"/>
          <a:ext cx="8925777" cy="573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445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 ходе анкетирования было опрошено 800 студентов из 5 факультетов </a:t>
            </a:r>
          </a:p>
          <a:p>
            <a:r>
              <a:rPr lang="ru-RU" dirty="0" smtClean="0"/>
              <a:t>с 1-го по 5-тый курс</a:t>
            </a:r>
            <a:r>
              <a:rPr lang="kk-KZ" dirty="0" smtClean="0"/>
              <a:t>, в результате опроса было</a:t>
            </a:r>
            <a:r>
              <a:rPr lang="ru-RU" dirty="0" smtClean="0"/>
              <a:t> выявлено, что большинство, (то есть 68% ) студентов поступило в университет по своему собственному желанию.</a:t>
            </a:r>
          </a:p>
          <a:p>
            <a:endParaRPr lang="ru-RU" dirty="0"/>
          </a:p>
        </p:txBody>
      </p:sp>
      <p:pic>
        <p:nvPicPr>
          <p:cNvPr id="6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22" y="1"/>
            <a:ext cx="205177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вопросам, касающимся учебного процесса видно, что 18 % студентов не устраивает организация учебного процесса в </a:t>
            </a:r>
            <a:r>
              <a:rPr lang="ru-RU" dirty="0" err="1" smtClean="0"/>
              <a:t>КазНМУ</a:t>
            </a:r>
            <a:r>
              <a:rPr lang="ru-RU" dirty="0" smtClean="0"/>
              <a:t>. Половина опрошенных студентов (58%) считают, что семинары и лекции в </a:t>
            </a:r>
            <a:r>
              <a:rPr lang="ru-RU" dirty="0" err="1" smtClean="0"/>
              <a:t>КазНМУ</a:t>
            </a:r>
            <a:r>
              <a:rPr lang="ru-RU" dirty="0" smtClean="0"/>
              <a:t> проходят на должном уровне. Отзывы студентов о преподавателях в целом положительны.  Большинству студентов нравится их расписание, и они вовремя успевают подготовиться к занятиям.</a:t>
            </a:r>
            <a:endParaRPr lang="ru-RU" dirty="0"/>
          </a:p>
        </p:txBody>
      </p:sp>
      <p:pic>
        <p:nvPicPr>
          <p:cNvPr id="6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22" y="1"/>
            <a:ext cx="205177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85528"/>
            <a:ext cx="8229600" cy="48398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 сожалению, все еще наблюдаются проблемы с обеспечением студентов удобствами в учебном процессе. Так же в ходе анкетирования, по вопросу «Требуют ли от вас преподаватели материального блага в обмен на оценки?» 96% опрошенных студентов ответило отрицательно, оставшиеся затруднились в ответе. </a:t>
            </a:r>
          </a:p>
          <a:p>
            <a:endParaRPr lang="ru-RU" sz="3200" dirty="0"/>
          </a:p>
        </p:txBody>
      </p:sp>
      <p:pic>
        <p:nvPicPr>
          <p:cNvPr id="4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22" y="1"/>
            <a:ext cx="205177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8112"/>
            <a:ext cx="8229600" cy="43891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связи с заявлением студентов, о дороговизне цен, столовой представители СПУ посетили ряд столовых Национальных ВУЗов г. </a:t>
            </a:r>
            <a:r>
              <a:rPr lang="ru-RU" sz="3200" dirty="0" err="1" smtClean="0"/>
              <a:t>Алматы</a:t>
            </a:r>
            <a:r>
              <a:rPr lang="ru-RU" sz="3200" dirty="0" smtClean="0"/>
              <a:t> с целью  сравнения цен и ассортимента блюд. Результаты приведены в нижеследующей таблице. Было выявлено, что в  столовой  </a:t>
            </a:r>
            <a:r>
              <a:rPr lang="ru-RU" sz="3200" dirty="0" err="1" smtClean="0"/>
              <a:t>КазНМУ</a:t>
            </a:r>
            <a:r>
              <a:rPr lang="ru-RU" sz="3200" dirty="0" smtClean="0"/>
              <a:t> действительно  завышены цены на питание. </a:t>
            </a:r>
          </a:p>
          <a:p>
            <a:endParaRPr lang="ru-RU" sz="3200" dirty="0"/>
          </a:p>
        </p:txBody>
      </p:sp>
      <p:pic>
        <p:nvPicPr>
          <p:cNvPr id="4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22" y="1"/>
            <a:ext cx="205177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568951" cy="6453340"/>
        </p:xfrm>
        <a:graphic>
          <a:graphicData uri="http://schemas.openxmlformats.org/drawingml/2006/table">
            <a:tbl>
              <a:tblPr/>
              <a:tblGrid>
                <a:gridCol w="1713611"/>
                <a:gridCol w="1713611"/>
                <a:gridCol w="1713611"/>
                <a:gridCol w="1713611"/>
                <a:gridCol w="1714507"/>
              </a:tblGrid>
              <a:tr h="645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Наименования блюда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Университета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КазНМУ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КазНТУ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КазГУ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КазНАУ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Плов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Рис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Гречка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Каша рисовая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Жаркое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Салаты(свежие овощи)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Пирожки(с карт., капустой)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60/70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Булочки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Сосиски 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в тесте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Баунти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твикс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Кофе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Чай черный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Чай с молоком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Мах</a:t>
                      </a:r>
                      <a:r>
                        <a:rPr lang="en-US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-чай,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Фьюс-чай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1133872"/>
            <a:ext cx="8229600" cy="1143000"/>
          </a:xfrm>
        </p:spPr>
        <p:txBody>
          <a:bodyPr>
            <a:noAutofit/>
          </a:bodyPr>
          <a:lstStyle/>
          <a:p>
            <a:r>
              <a:rPr lang="kk-KZ" sz="3600" b="1" dirty="0" smtClean="0"/>
              <a:t>«Асыл арыстардың есімі мәңгі ел есінде»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229600" cy="4389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30 мая в 10.00 на базе Казахской национальной консерватории имени </a:t>
            </a:r>
            <a:r>
              <a:rPr lang="ru-RU" sz="3200" dirty="0" err="1" smtClean="0"/>
              <a:t>Курмангазы</a:t>
            </a:r>
            <a:r>
              <a:rPr lang="ru-RU" sz="3200" dirty="0" smtClean="0"/>
              <a:t> состоялась встреча</a:t>
            </a:r>
            <a:r>
              <a:rPr lang="kk-KZ" sz="3200" dirty="0" smtClean="0"/>
              <a:t> под лозунгом «Асыл арыстардың есімі мәңгі ел есінде»</a:t>
            </a:r>
            <a:r>
              <a:rPr lang="ru-RU" sz="3200" dirty="0" smtClean="0"/>
              <a:t>, посвященная </a:t>
            </a:r>
            <a:r>
              <a:rPr lang="kk-KZ" sz="3200" dirty="0" smtClean="0"/>
              <a:t>75 - летию </a:t>
            </a:r>
            <a:r>
              <a:rPr lang="ru-RU" sz="3200" dirty="0" smtClean="0"/>
              <a:t>памяти  жертв политических репрессий в 1937-1938 годы,</a:t>
            </a:r>
            <a:r>
              <a:rPr lang="kk-KZ" sz="3200" dirty="0" smtClean="0"/>
              <a:t> организованная акиматом Алмалинского района города Алматы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4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0"/>
            <a:ext cx="2195736" cy="220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to\Мои документы\Загрузки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  <p:pic>
        <p:nvPicPr>
          <p:cNvPr id="2051" name="Picture 3" descr="C:\Users\Галымжан\Desktop\картинки\new_emblema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4"/>
            <a:ext cx="2195736" cy="2195736"/>
          </a:xfrm>
          <a:prstGeom prst="rect">
            <a:avLst/>
          </a:prstGeom>
          <a:noFill/>
        </p:spPr>
      </p:pic>
      <p:pic>
        <p:nvPicPr>
          <p:cNvPr id="7" name="Picture 4" descr="C:\Users\Галымжан\Desktop\roko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0"/>
            <a:ext cx="2195736" cy="220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идар\Desktop\СПУ\отчет СПУ\отчет 30.05.2012\IMG_310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6944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идар\Desktop\СПУ\отчет СПУ\отчет 30.05.2012\IMG_31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Антикоррупционное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движение </a:t>
            </a:r>
            <a:endParaRPr lang="ru-RU" dirty="0"/>
          </a:p>
        </p:txBody>
      </p:sp>
      <p:pic>
        <p:nvPicPr>
          <p:cNvPr id="5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0"/>
            <a:ext cx="2195736" cy="2205443"/>
          </a:xfrm>
          <a:prstGeom prst="rect">
            <a:avLst/>
          </a:prstGeom>
          <a:noFill/>
        </p:spPr>
      </p:pic>
      <p:pic>
        <p:nvPicPr>
          <p:cNvPr id="6" name="Picture 3" descr="C:\Users\Галымжан\Desktop\картинки\new_emblema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4"/>
            <a:ext cx="2195736" cy="2195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0671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фото антикорр\Фото0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:\фото антикорр\Фото00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8768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фото антикорр\Фото0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84" y="335699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FOTO ANTIKOR ОГ и Э\SDC10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043" y="0"/>
            <a:ext cx="4815068" cy="36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3464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фото корруп патфиз\DSC01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40968"/>
            <a:ext cx="495604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фото корруп патфиз\DSC018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1748" y="3343300"/>
            <a:ext cx="4686267" cy="35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фото корруп патфиз\DSC017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6801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640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4389120"/>
          </a:xfrm>
        </p:spPr>
        <p:txBody>
          <a:bodyPr/>
          <a:lstStyle/>
          <a:p>
            <a:r>
              <a:rPr lang="ru-RU" dirty="0" smtClean="0"/>
              <a:t>30.03.2012 г. была проведена конференция, посвященная всемирному дню по борьбе с туберкулезом. Которую организовали Студенты Правительства Университета и Факультет Общей Медицины.</a:t>
            </a:r>
            <a:endParaRPr lang="ru-RU" dirty="0"/>
          </a:p>
        </p:txBody>
      </p:sp>
      <p:pic>
        <p:nvPicPr>
          <p:cNvPr id="5124" name="Picture 4" descr="C:\Users\Галымжан\Desktop\big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980728"/>
            <a:ext cx="3333750" cy="3333750"/>
          </a:xfrm>
          <a:prstGeom prst="rect">
            <a:avLst/>
          </a:prstGeom>
          <a:noFill/>
        </p:spPr>
      </p:pic>
      <p:pic>
        <p:nvPicPr>
          <p:cNvPr id="4" name="Picture 4" descr="C:\Users\Галымжан\Desktop\roko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0"/>
            <a:ext cx="2195736" cy="220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Галымжан\Desktop\Новая папка\100SSCAM\SDC130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64088" cy="4023066"/>
          </a:xfrm>
          <a:prstGeom prst="rect">
            <a:avLst/>
          </a:prstGeom>
          <a:noFill/>
        </p:spPr>
      </p:pic>
      <p:pic>
        <p:nvPicPr>
          <p:cNvPr id="29698" name="Picture 2" descr="C:\Users\Галымжан\Desktop\Новая папка\100SSCAM\SDC13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6943" y="0"/>
            <a:ext cx="4637057" cy="6036300"/>
          </a:xfrm>
          <a:prstGeom prst="rect">
            <a:avLst/>
          </a:prstGeom>
          <a:noFill/>
        </p:spPr>
      </p:pic>
      <p:pic>
        <p:nvPicPr>
          <p:cNvPr id="29699" name="Picture 3" descr="C:\Users\Галымжан\Desktop\Новая папка\100SSCAM\SDC131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942946"/>
            <a:ext cx="5220072" cy="391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64294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Самым активным участникам конференции были вручены сертификаты.</a:t>
            </a:r>
            <a:endParaRPr lang="ru-RU" sz="2800" dirty="0"/>
          </a:p>
        </p:txBody>
      </p:sp>
      <p:pic>
        <p:nvPicPr>
          <p:cNvPr id="4" name="Рисунок 3" descr="C:\Users\Дидар\Desktop\СПУ\отчет Курение\SDC131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9999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идар\Desktop\СПУ\отчет Курение\SDC1311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501009"/>
            <a:ext cx="4644008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Галымжан\Desktop\roko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0"/>
            <a:ext cx="2195736" cy="220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39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31.05.12 г. Состоялась, акция, проведенная Студенческим Правительством посвященная международному дню борьбы с </a:t>
            </a:r>
            <a:r>
              <a:rPr lang="ru-RU" sz="3200" dirty="0" err="1" smtClean="0"/>
              <a:t>табакокурением</a:t>
            </a:r>
            <a:r>
              <a:rPr lang="ru-RU" sz="3200" dirty="0" smtClean="0"/>
              <a:t>. Акция прошла под лозунгом «поменяй сигареты на яблоко ради своего здоровья».</a:t>
            </a:r>
            <a:endParaRPr lang="ru-RU" sz="3200" dirty="0"/>
          </a:p>
        </p:txBody>
      </p:sp>
      <p:pic>
        <p:nvPicPr>
          <p:cNvPr id="4" name="Picture 2" descr="C:\Users\Галымжан\Desktop\Новая папка\DCIM\100CANON\IMG_28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2797252"/>
            <a:ext cx="5472608" cy="408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идар\Desktop\СПУ\отчет СПУ\отчет 31.05.2012\IMG_284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идар\Desktop\СПУ\отчет СПУ\отчет 31.05.2012\IMG_284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5508105" cy="38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C:\Users\Галымжан\Desktop\roko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0"/>
            <a:ext cx="2195736" cy="220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В связи с вступлением Казахского Национального Медицинского Университета им. </a:t>
            </a:r>
            <a:r>
              <a:rPr lang="ru-RU" dirty="0" err="1" smtClean="0"/>
              <a:t>С.Д.Асфендиярова</a:t>
            </a:r>
            <a:r>
              <a:rPr lang="ru-RU" dirty="0" smtClean="0"/>
              <a:t> в </a:t>
            </a:r>
            <a:r>
              <a:rPr lang="ru-RU" dirty="0"/>
              <a:t>Болонский процесс, </a:t>
            </a:r>
            <a:r>
              <a:rPr lang="ru-RU" dirty="0" smtClean="0"/>
              <a:t>обязательным </a:t>
            </a:r>
            <a:r>
              <a:rPr lang="ru-RU" dirty="0"/>
              <a:t>условием аккредитации и аттестации вуза становится наличие системы воспитательной работы, в том числе наличие органов студенческого самоуправления.</a:t>
            </a:r>
          </a:p>
        </p:txBody>
      </p:sp>
      <p:pic>
        <p:nvPicPr>
          <p:cNvPr id="4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0"/>
            <a:ext cx="2123728" cy="2133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34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>«МЫ их не забудем»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6184"/>
            <a:ext cx="8229600" cy="4389120"/>
          </a:xfrm>
        </p:spPr>
        <p:txBody>
          <a:bodyPr/>
          <a:lstStyle/>
          <a:p>
            <a:r>
              <a:rPr lang="kk-KZ" dirty="0" smtClean="0"/>
              <a:t>С 07.05.2012г. по 09.05.2012г. волонтеры студенческого правительства побывали в гостях у ветеранов ВОВ и работников тыла, раздавали им подарки от имени Университета.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C:\Users\Галымжан\Desktop\PR201005091539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571875"/>
            <a:ext cx="4381500" cy="3286125"/>
          </a:xfrm>
          <a:prstGeom prst="rect">
            <a:avLst/>
          </a:prstGeom>
          <a:noFill/>
        </p:spPr>
      </p:pic>
      <p:pic>
        <p:nvPicPr>
          <p:cNvPr id="5" name="Picture 4" descr="C:\Users\Галымжан\Desktop\roko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0"/>
            <a:ext cx="2195736" cy="2205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6592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Празднование Дня государственной символики Республики Казахстан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4 июня 2012 года, в 19.00 группа студентов Студенческого Правительства, совместно с представителями Управления развития социально - культурных компетенций выехали по приглашению </a:t>
            </a:r>
            <a:r>
              <a:rPr lang="ru-RU" sz="3200" dirty="0" err="1" smtClean="0"/>
              <a:t>акимата</a:t>
            </a:r>
            <a:r>
              <a:rPr lang="ru-RU" sz="3200" dirty="0" smtClean="0"/>
              <a:t> </a:t>
            </a:r>
            <a:r>
              <a:rPr lang="ru-RU" sz="3200" dirty="0" err="1" smtClean="0"/>
              <a:t>Алмалинского</a:t>
            </a:r>
            <a:r>
              <a:rPr lang="ru-RU" sz="3200" dirty="0" smtClean="0"/>
              <a:t> района на территорию горнолыжного комплекса «</a:t>
            </a:r>
            <a:r>
              <a:rPr lang="ru-RU" sz="3200" dirty="0" err="1" smtClean="0"/>
              <a:t>Сункар</a:t>
            </a:r>
            <a:r>
              <a:rPr lang="ru-RU" sz="3200" dirty="0" smtClean="0"/>
              <a:t>», на празднование Дня государственной символики Республики Казахстан.</a:t>
            </a:r>
            <a:endParaRPr lang="ru-RU" sz="3200" dirty="0"/>
          </a:p>
        </p:txBody>
      </p:sp>
      <p:pic>
        <p:nvPicPr>
          <p:cNvPr id="4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0"/>
            <a:ext cx="2123728" cy="2133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идар\Desktop\СПУ\4 июня-День гос символов РК\Фото040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0648" y="1597360"/>
            <a:ext cx="6021287" cy="449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идар\Desktop\СПУ\4 июня-День гос символов РК\Фото039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1351" y="688641"/>
            <a:ext cx="6021290" cy="464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99239" cy="338437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+mn-lt"/>
              </a:rPr>
              <a:t>DOC-</a:t>
            </a:r>
            <a:r>
              <a:rPr lang="ru-RU" sz="6000" dirty="0" smtClean="0">
                <a:latin typeface="+mn-lt"/>
              </a:rPr>
              <a:t>Международный Форум</a:t>
            </a:r>
            <a:endParaRPr lang="ru-RU" sz="6000" dirty="0">
              <a:latin typeface="+mn-lt"/>
            </a:endParaRPr>
          </a:p>
        </p:txBody>
      </p:sp>
      <p:pic>
        <p:nvPicPr>
          <p:cNvPr id="7" name="Picture 3" descr="C:\Users\Галымжан\Desktop\картинки\new_emblema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35799"/>
            <a:ext cx="1957118" cy="1957118"/>
          </a:xfrm>
          <a:prstGeom prst="rect">
            <a:avLst/>
          </a:prstGeom>
          <a:noFill/>
        </p:spPr>
      </p:pic>
      <p:pic>
        <p:nvPicPr>
          <p:cNvPr id="2050" name="Picture 2" descr="C:\Documents and Settings\Гульнар Калижанкызы\Рабочий стол\Без имени-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93" y="35799"/>
            <a:ext cx="2061113" cy="20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507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H:\фото для журнала\DSC_56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" y="692697"/>
            <a:ext cx="9141727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1926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фото Форум\DSC_5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197" y="0"/>
            <a:ext cx="568380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Forum\DSCN66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" y="11476"/>
            <a:ext cx="4223792" cy="31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foto\DSC_48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" y="2852937"/>
            <a:ext cx="600785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фото Форум\DSC_56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491" y="3789040"/>
            <a:ext cx="4572509" cy="30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352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H:\фото для журнала\DSC_57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968" y="-27707"/>
            <a:ext cx="5964055" cy="39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фото для журнала\DSC019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85" y="3140967"/>
            <a:ext cx="6626002" cy="37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62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6707088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Студенческое Правительство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КазНМУ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Студенческое </a:t>
            </a:r>
            <a:r>
              <a:rPr lang="ru-RU" sz="2400" dirty="0"/>
              <a:t>правительство </a:t>
            </a:r>
            <a:r>
              <a:rPr lang="ru-RU" sz="2400" dirty="0" smtClean="0"/>
              <a:t> </a:t>
            </a:r>
            <a:r>
              <a:rPr lang="ru-RU" sz="2400" dirty="0"/>
              <a:t>– это </a:t>
            </a:r>
            <a:r>
              <a:rPr lang="ru-RU" sz="2400" dirty="0" smtClean="0"/>
              <a:t>демократическая альтернатива </a:t>
            </a:r>
            <a:r>
              <a:rPr lang="ru-RU" sz="2400" dirty="0"/>
              <a:t>советскому комсомолу. Команда инициативных и энергичных студентов, готовых</a:t>
            </a:r>
          </a:p>
          <a:p>
            <a:r>
              <a:rPr lang="ru-RU" sz="2400" dirty="0"/>
              <a:t>принимать участие в управлении университетом, решая проблемы, возникающие между </a:t>
            </a:r>
            <a:r>
              <a:rPr lang="ru-RU" sz="2400" dirty="0" smtClean="0"/>
              <a:t>учащейся молодежью </a:t>
            </a:r>
            <a:r>
              <a:rPr lang="ru-RU" sz="2400" dirty="0"/>
              <a:t>и преподавателями, представляя интересы студентов в администрации вуза, </a:t>
            </a:r>
            <a:r>
              <a:rPr lang="ru-RU" sz="2400" dirty="0" smtClean="0"/>
              <a:t>выступая модератором </a:t>
            </a:r>
            <a:r>
              <a:rPr lang="ru-RU" sz="2400" dirty="0"/>
              <a:t>в решении проблем внутри студенческого сообщества. “Партнер для </a:t>
            </a:r>
            <a:r>
              <a:rPr lang="ru-RU" sz="2400" dirty="0" smtClean="0"/>
              <a:t>администрации и </a:t>
            </a:r>
            <a:r>
              <a:rPr lang="ru-RU" sz="2400" dirty="0"/>
              <a:t>друг для студента” должен быть открыт для идей, жалоб и предложений от своего “электората”.</a:t>
            </a:r>
          </a:p>
        </p:txBody>
      </p:sp>
      <p:pic>
        <p:nvPicPr>
          <p:cNvPr id="5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1"/>
            <a:ext cx="1979712" cy="1988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888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669674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Студенческого Правительства Университета 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Студенческое Правительство </a:t>
            </a:r>
            <a:r>
              <a:rPr lang="ru-RU" dirty="0" err="1"/>
              <a:t>КазНМУ</a:t>
            </a:r>
            <a:r>
              <a:rPr lang="ru-RU" dirty="0"/>
              <a:t> им. </a:t>
            </a:r>
            <a:r>
              <a:rPr lang="ru-RU" dirty="0" err="1"/>
              <a:t>С.Д.Асфендиярова</a:t>
            </a:r>
            <a:r>
              <a:rPr lang="ru-RU" dirty="0"/>
              <a:t> было сформировано в </a:t>
            </a:r>
            <a:r>
              <a:rPr lang="ru-RU" sz="2400" dirty="0"/>
              <a:t>2008</a:t>
            </a:r>
            <a:r>
              <a:rPr lang="ru-RU" dirty="0"/>
              <a:t> году. </a:t>
            </a:r>
            <a:endParaRPr lang="ru-RU" dirty="0" smtClean="0"/>
          </a:p>
          <a:p>
            <a:r>
              <a:rPr lang="ru-RU" dirty="0"/>
              <a:t>В 2011 году по итогам голосования на смену Студенческого Правительства пришла команда </a:t>
            </a:r>
            <a:r>
              <a:rPr lang="ru-RU" dirty="0" err="1"/>
              <a:t>Ордабаева</a:t>
            </a:r>
            <a:r>
              <a:rPr lang="ru-RU" dirty="0"/>
              <a:t> </a:t>
            </a:r>
            <a:r>
              <a:rPr lang="ru-RU" dirty="0" err="1" smtClean="0"/>
              <a:t>Шалкара</a:t>
            </a:r>
            <a:r>
              <a:rPr lang="ru-RU" dirty="0" smtClean="0"/>
              <a:t>.</a:t>
            </a:r>
          </a:p>
          <a:p>
            <a:r>
              <a:rPr lang="ru-RU" dirty="0"/>
              <a:t> Новая команда  поставила перед собой  задачу:  Максимально проникнуться проблемами студентов нашего университета и помочь в их разрешении.</a:t>
            </a:r>
          </a:p>
        </p:txBody>
      </p:sp>
      <p:pic>
        <p:nvPicPr>
          <p:cNvPr id="5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1"/>
            <a:ext cx="1979712" cy="1988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Для того что бы узнать какие проблемы беспокоят наших студентов было проведено анкетирование на тему:  «Улучшение учебного процесса».</a:t>
            </a:r>
          </a:p>
        </p:txBody>
      </p:sp>
      <p:pic>
        <p:nvPicPr>
          <p:cNvPr id="6" name="Picture 4" descr="C:\Users\Галымжан\Desktop\rok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22" y="1"/>
            <a:ext cx="205177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4792246"/>
              </p:ext>
            </p:extLst>
          </p:nvPr>
        </p:nvGraphicFramePr>
        <p:xfrm>
          <a:off x="539552" y="1268760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 descr="C:\Users\Галымжан\Desktop\roko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22" y="1"/>
            <a:ext cx="2051777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827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1883012"/>
              </p:ext>
            </p:extLst>
          </p:nvPr>
        </p:nvGraphicFramePr>
        <p:xfrm>
          <a:off x="0" y="1030426"/>
          <a:ext cx="8905255" cy="565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 descr="C:\Users\Галымжан\Desktop\roko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22" y="1"/>
            <a:ext cx="2051777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590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065960"/>
              </p:ext>
            </p:extLst>
          </p:nvPr>
        </p:nvGraphicFramePr>
        <p:xfrm>
          <a:off x="395536" y="764704"/>
          <a:ext cx="853244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C:\Users\Галымжан\Desktop\roko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3914" y="1"/>
            <a:ext cx="1980085" cy="1988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0242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435</TotalTime>
  <Words>712</Words>
  <Application>Microsoft Office PowerPoint</Application>
  <PresentationFormat>Экран (4:3)</PresentationFormat>
  <Paragraphs>109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Студенческое Правительство КазНМУ </vt:lpstr>
      <vt:lpstr>Слайд 2</vt:lpstr>
      <vt:lpstr>Слайд 3</vt:lpstr>
      <vt:lpstr>Студенческое Правительство КазНМУ</vt:lpstr>
      <vt:lpstr>Студенческого Правительства Университета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«Асыл арыстардың есімі мәңгі ел есінде» </vt:lpstr>
      <vt:lpstr>Слайд 20</vt:lpstr>
      <vt:lpstr>Слайд 21</vt:lpstr>
      <vt:lpstr>Антикоррупционное  движение </vt:lpstr>
      <vt:lpstr>Слайд 23</vt:lpstr>
      <vt:lpstr>Слайд 24</vt:lpstr>
      <vt:lpstr>Слайд 25</vt:lpstr>
      <vt:lpstr>Слайд 26</vt:lpstr>
      <vt:lpstr>Самым активным участникам конференции были вручены сертификаты.</vt:lpstr>
      <vt:lpstr>31.05.12 г. Состоялась, акция, проведенная Студенческим Правительством посвященная международному дню борьбы с табакокурением. Акция прошла под лозунгом «поменяй сигареты на яблоко ради своего здоровья».</vt:lpstr>
      <vt:lpstr>Слайд 29</vt:lpstr>
      <vt:lpstr>«МЫ их не забудем» </vt:lpstr>
      <vt:lpstr>Празднование Дня государственной символики Республики Казахстан   </vt:lpstr>
      <vt:lpstr>Слайд 32</vt:lpstr>
      <vt:lpstr>DOC-Международный Форум</vt:lpstr>
      <vt:lpstr>Слайд 34</vt:lpstr>
      <vt:lpstr>Слайд 35</vt:lpstr>
      <vt:lpstr>Слайд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КазНМУ им.С.Д.Асфендиярова</dc:title>
  <dc:creator>Галымжан</dc:creator>
  <cp:lastModifiedBy>user</cp:lastModifiedBy>
  <cp:revision>25</cp:revision>
  <dcterms:created xsi:type="dcterms:W3CDTF">2012-10-16T17:07:52Z</dcterms:created>
  <dcterms:modified xsi:type="dcterms:W3CDTF">2012-10-31T01:44:34Z</dcterms:modified>
</cp:coreProperties>
</file>