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5" r:id="rId31"/>
    <p:sldId id="286" r:id="rId32"/>
    <p:sldId id="289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долларов США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Кыргызстан</c:v>
                </c:pt>
                <c:pt idx="1">
                  <c:v>Таджикистан</c:v>
                </c:pt>
                <c:pt idx="2">
                  <c:v>Узбекистан</c:v>
                </c:pt>
                <c:pt idx="3">
                  <c:v>Казахстан</c:v>
                </c:pt>
                <c:pt idx="4">
                  <c:v>Беларусь</c:v>
                </c:pt>
                <c:pt idx="5">
                  <c:v>Россия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</c:v>
                </c:pt>
                <c:pt idx="1">
                  <c:v>49</c:v>
                </c:pt>
                <c:pt idx="2">
                  <c:v>82</c:v>
                </c:pt>
                <c:pt idx="3">
                  <c:v>396</c:v>
                </c:pt>
                <c:pt idx="4">
                  <c:v>768</c:v>
                </c:pt>
                <c:pt idx="5">
                  <c:v>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772352"/>
        <c:axId val="133929728"/>
      </c:barChart>
      <c:catAx>
        <c:axId val="14077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3929728"/>
        <c:crosses val="autoZero"/>
        <c:auto val="1"/>
        <c:lblAlgn val="ctr"/>
        <c:lblOffset val="100"/>
        <c:noMultiLvlLbl val="0"/>
      </c:catAx>
      <c:valAx>
        <c:axId val="133929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0772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81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0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49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7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8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67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60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5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79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9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2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F06DF-B0C2-4841-BC7D-5973D5CE262F}" type="datetimeFigureOut">
              <a:rPr lang="ru-RU" smtClean="0"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707B2-FF55-4799-B802-3856B76D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1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97-2003_Worksheet1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Мировой опыт реформы здравоохранения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rgbClr val="C00000"/>
          </a:solidFill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Профессор </a:t>
            </a:r>
            <a:r>
              <a:rPr lang="ru-RU" b="1" dirty="0" err="1" smtClean="0">
                <a:solidFill>
                  <a:schemeClr val="bg1"/>
                </a:solidFill>
              </a:rPr>
              <a:t>Мейманалиев</a:t>
            </a:r>
            <a:r>
              <a:rPr lang="ru-RU" b="1" dirty="0" smtClean="0">
                <a:solidFill>
                  <a:schemeClr val="bg1"/>
                </a:solidFill>
              </a:rPr>
              <a:t> Т.С.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Приглашенный профессор </a:t>
            </a:r>
            <a:r>
              <a:rPr lang="ru-RU" b="1" dirty="0" err="1" smtClean="0">
                <a:solidFill>
                  <a:schemeClr val="bg1"/>
                </a:solidFill>
              </a:rPr>
              <a:t>КазНМУ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2 ноября 2012 года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4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620713"/>
          <a:ext cx="8712199" cy="5875339"/>
        </p:xfrm>
        <a:graphic>
          <a:graphicData uri="http://schemas.openxmlformats.org/drawingml/2006/table">
            <a:tbl>
              <a:tblPr/>
              <a:tblGrid>
                <a:gridCol w="3986581"/>
                <a:gridCol w="1476450"/>
                <a:gridCol w="1033679"/>
                <a:gridCol w="1403198"/>
                <a:gridCol w="812291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Показатели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Велико-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британия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Канада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Австралия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США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730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ЗАТРАТЫ</a:t>
                      </a: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здравоохранение,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ВВП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11,3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8,7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17,9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 на душу населения,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$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3480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4404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4774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8362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3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УПРАВЛЯЕМЫЕ ПОКАЗАТЕЛИ ЗДОРОВЬЯ НАСЕЛЕНИЯ</a:t>
                      </a: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жизни,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муж / жен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лет</a:t>
                      </a: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78/82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79/83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80/84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76/81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здоровой жизни 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HALE)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лет</a:t>
                      </a: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Материнская смертность,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100 000 живорожденных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Неонатальная смертность,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Младенческая смертность до 1 года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Смертность детей до 5 лет, 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Вероятность смерти  в возрасте от 15 до 60 лет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 м/ж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95/58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87/53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79/45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134/78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Место страны в рейтинге оценки здоровья населения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Bloomberg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2012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5682" marR="356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35682" marR="356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54" name="Прямоугольник 7"/>
          <p:cNvSpPr>
            <a:spLocks noChangeArrowheads="1"/>
          </p:cNvSpPr>
          <p:nvPr/>
        </p:nvSpPr>
        <p:spPr bwMode="auto">
          <a:xfrm>
            <a:off x="684213" y="115888"/>
            <a:ext cx="7704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  <a:cs typeface="Times New Roman" pitchFamily="18" charset="0"/>
              </a:rPr>
              <a:t>2 группа – англоязычные страны</a:t>
            </a:r>
            <a:endParaRPr lang="ru-RU" sz="28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3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692150"/>
          <a:ext cx="8712200" cy="5510213"/>
        </p:xfrm>
        <a:graphic>
          <a:graphicData uri="http://schemas.openxmlformats.org/drawingml/2006/table">
            <a:tbl>
              <a:tblPr/>
              <a:tblGrid>
                <a:gridCol w="5832326"/>
                <a:gridCol w="287487"/>
                <a:gridCol w="792162"/>
                <a:gridCol w="865188"/>
                <a:gridCol w="935037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Чили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Куба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Коста-Рика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89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ЗАТРАТЫ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ВВП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10,6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 на душу населения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$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1199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431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1242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УПРАВЛЯЕМЫЕ ПОКАЗАТЕЛИ ЗДОРОВЬЯ НАСЕЛЕНИЯ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жизни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 / ж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лет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76/82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76/80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77/81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1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здоровой жизни 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HALE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), лет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Материнская смертность,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100 000 живорожденных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Неонатальная смертность,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Младенческая смертность до 1 года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Смертность детей до 5 лет, 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1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Вероятность смерти в возрасте от 15 до 60 лет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муж /жен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116/59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120/78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115/69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62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Место страны в рейтинге оценки здоровья населения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Bloomberg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2012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362" name="Прямоугольник 7"/>
          <p:cNvSpPr>
            <a:spLocks noChangeArrowheads="1"/>
          </p:cNvSpPr>
          <p:nvPr/>
        </p:nvSpPr>
        <p:spPr bwMode="auto">
          <a:xfrm>
            <a:off x="684213" y="115888"/>
            <a:ext cx="7704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  <a:cs typeface="Times New Roman" pitchFamily="18" charset="0"/>
              </a:rPr>
              <a:t>3 группа - Латиноамериканские страны</a:t>
            </a:r>
            <a:endParaRPr lang="ru-RU" sz="28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692150"/>
          <a:ext cx="8280400" cy="5894388"/>
        </p:xfrm>
        <a:graphic>
          <a:graphicData uri="http://schemas.openxmlformats.org/drawingml/2006/table">
            <a:tbl>
              <a:tblPr/>
              <a:tblGrid>
                <a:gridCol w="5256212"/>
                <a:gridCol w="1878013"/>
                <a:gridCol w="114617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Сирия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Турция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381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ЗАТРАТЫ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ВВП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6,7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 на душу населения,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$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1029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УПРАВЛЯЕМЫЕ ПОКАЗАТЕЛИ ЗДОРОВЬЯ НАСЕЛЕНИЯ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жизни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муж / жен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лет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71/76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72/77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здоровой жизни 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HALE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), лет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Материнская смертность,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100 000 живорожденных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2010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Неонатальная смертность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Младенческая смертность до 1 года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Смертность детей до 5 лет, 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Вероятность смерти в возрасте от 15 до 60 лет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муж /жен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159/95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134/73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Место страны в рейтинге оценки здоровья населения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Bloomberg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2012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2" name="Прямоугольник 4"/>
          <p:cNvSpPr>
            <a:spLocks noChangeArrowheads="1"/>
          </p:cNvSpPr>
          <p:nvPr/>
        </p:nvSpPr>
        <p:spPr bwMode="auto">
          <a:xfrm>
            <a:off x="684213" y="115888"/>
            <a:ext cx="7704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  <a:cs typeface="Times New Roman" pitchFamily="18" charset="0"/>
              </a:rPr>
              <a:t>3 группа – Исламские страны Ближнего Востока</a:t>
            </a:r>
            <a:endParaRPr lang="ru-RU" sz="28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3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6"/>
          <p:cNvSpPr>
            <a:spLocks noChangeArrowheads="1"/>
          </p:cNvSpPr>
          <p:nvPr/>
        </p:nvSpPr>
        <p:spPr bwMode="auto">
          <a:xfrm>
            <a:off x="395288" y="115888"/>
            <a:ext cx="8748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  <a:cs typeface="Times New Roman" pitchFamily="18" charset="0"/>
              </a:rPr>
              <a:t>3 группа – Постсоветские страны</a:t>
            </a:r>
            <a:endParaRPr lang="ru-RU" sz="2800">
              <a:latin typeface="Calibri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950" y="765175"/>
          <a:ext cx="8785225" cy="5719994"/>
        </p:xfrm>
        <a:graphic>
          <a:graphicData uri="http://schemas.openxmlformats.org/drawingml/2006/table">
            <a:tbl>
              <a:tblPr/>
              <a:tblGrid>
                <a:gridCol w="5328146"/>
                <a:gridCol w="1296144"/>
                <a:gridCol w="127348"/>
                <a:gridCol w="1089025"/>
                <a:gridCol w="944562"/>
              </a:tblGrid>
              <a:tr h="519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Украина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Беларусь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Россия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12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ЗАТРАТЫ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ВВП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 на душу населения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$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2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УПРАВЛЯЕМЫЕ ПОКАЗАТЕЛИ ЗДОРОВЬЯ НАСЕЛЕНИЯ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жизни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 / ж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лет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62/74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64/76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62/74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2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здоровой жизни 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HALE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), лет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2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Материнская смертность,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100 000 живорожденных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2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Неонатальная смертность,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0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Младенческая смертность до 1 года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2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Смертность детей до 5 лет, 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2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Вероятность смерти в возрасте от 15 до 60 лет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муж /жен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395/148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324/117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391/144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0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Место страны в рейтинге оценки здоровья населения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Bloomberg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2012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6375" marR="5637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39750" y="660400"/>
            <a:ext cx="7993063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ВЫВОДЫ:</a:t>
            </a:r>
          </a:p>
          <a:p>
            <a:pPr algn="just">
              <a:tabLst>
                <a:tab pos="90488" algn="l"/>
              </a:tabLst>
            </a:pPr>
            <a:endParaRPr lang="ru-RU" sz="2600" b="1" i="1">
              <a:latin typeface="Calibri" pitchFamily="34" charset="0"/>
              <a:cs typeface="Times New Roman" pitchFamily="18" charset="0"/>
            </a:endParaRPr>
          </a:p>
          <a:p>
            <a:pPr algn="just">
              <a:buFontTx/>
              <a:buChar char="-"/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национальные системы здравоохранения в странах, использующих «бюджетную» модель финансирования, демонстрируют в целом более высокую эффективность по сравнению со странами, близкими по культуре и демографическому развитию, но использующими «страховую модель»</a:t>
            </a:r>
          </a:p>
          <a:p>
            <a:pPr algn="just">
              <a:buFontTx/>
              <a:buChar char="-"/>
              <a:tabLst>
                <a:tab pos="90488" algn="l"/>
              </a:tabLst>
            </a:pP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algn="just">
              <a:buFontTx/>
              <a:buChar char="-"/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 данная закономерность не зависит от географического положения, культуры, численности населения и развития экономики страны. </a:t>
            </a:r>
            <a:endParaRPr lang="ru-RU" sz="2600" b="1"/>
          </a:p>
        </p:txBody>
      </p:sp>
    </p:spTree>
    <p:extLst>
      <p:ext uri="{BB962C8B-B14F-4D97-AF65-F5344CB8AC3E}">
        <p14:creationId xmlns:p14="http://schemas.microsoft.com/office/powerpoint/2010/main" val="19499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Реформа системы финансирования здравоохранения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85000" lnSpcReduction="10000"/>
          </a:bodyPr>
          <a:lstStyle/>
          <a:p>
            <a:r>
              <a:rPr lang="ru-RU" sz="3300" b="1" dirty="0">
                <a:solidFill>
                  <a:schemeClr val="bg1"/>
                </a:solidFill>
              </a:rPr>
              <a:t>1) страны с высоко-затратной экономикой здравоохранения (в среднем 3752 международных долларов на душу населения), </a:t>
            </a:r>
          </a:p>
          <a:p>
            <a:r>
              <a:rPr lang="ru-RU" sz="3300" b="1" dirty="0" smtClean="0">
                <a:solidFill>
                  <a:schemeClr val="bg1"/>
                </a:solidFill>
              </a:rPr>
              <a:t>2</a:t>
            </a:r>
            <a:r>
              <a:rPr lang="ru-RU" sz="3300" b="1" dirty="0">
                <a:solidFill>
                  <a:schemeClr val="bg1"/>
                </a:solidFill>
              </a:rPr>
              <a:t>) страны с быстро развивающейся экономикой здравоохранения (в среднем 413 международных долларов на душу населения) и </a:t>
            </a:r>
          </a:p>
          <a:p>
            <a:r>
              <a:rPr lang="ru-RU" sz="3300" b="1" dirty="0" smtClean="0">
                <a:solidFill>
                  <a:schemeClr val="bg1"/>
                </a:solidFill>
              </a:rPr>
              <a:t> </a:t>
            </a:r>
            <a:r>
              <a:rPr lang="ru-RU" sz="3300" b="1" dirty="0">
                <a:solidFill>
                  <a:schemeClr val="bg1"/>
                </a:solidFill>
              </a:rPr>
              <a:t>3) страны с низко-затратной и медленно растущей экономикой здравоохранения (в среднем 103 международных долларов) (ВОЗ, 2008).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797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u="sng" dirty="0">
                <a:solidFill>
                  <a:schemeClr val="bg1"/>
                </a:solidFill>
              </a:rPr>
              <a:t>Страны с высоко-затратной экономикой здравоохранения.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Эти страны финансируют сектор здравоохранения посредством увеличения объема государственных и частных предварительных платежей. Расширению или изменению предложения услуг в этих странах препятствует не столько ограниченность финансовых средств, сколько относительная нехватка кадровых ресурсов здравоохранения, необходимых для удовлетворения растущего и меняющегося спроса (ВОЗ, 2008). </a:t>
            </a:r>
          </a:p>
        </p:txBody>
      </p:sp>
    </p:spTree>
    <p:extLst>
      <p:ext uri="{BB962C8B-B14F-4D97-AF65-F5344CB8AC3E}">
        <p14:creationId xmlns:p14="http://schemas.microsoft.com/office/powerpoint/2010/main" val="3198659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u="sng" dirty="0">
                <a:solidFill>
                  <a:schemeClr val="bg1"/>
                </a:solidFill>
              </a:rPr>
              <a:t>Страны с высоко-затратной экономикой здравоохранения.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ВОЗ (2008) указывает, что устойчивость реформ ПМСП в странах с </a:t>
            </a:r>
            <a:r>
              <a:rPr lang="ru-RU" b="1" dirty="0" smtClean="0">
                <a:solidFill>
                  <a:schemeClr val="bg1"/>
                </a:solidFill>
              </a:rPr>
              <a:t>высоко-затратной </a:t>
            </a:r>
            <a:r>
              <a:rPr lang="ru-RU" b="1" dirty="0">
                <a:solidFill>
                  <a:schemeClr val="bg1"/>
                </a:solidFill>
              </a:rPr>
              <a:t>экономикой здравоохранения сомнительна, если не будет изменена система подготовки медицинских кадров и не будут созданы профессиональные, социальные и финансовые стимулы для врачей общей практики или семейных врачей.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94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u="sng" dirty="0">
                <a:solidFill>
                  <a:schemeClr val="bg1"/>
                </a:solidFill>
              </a:rPr>
              <a:t>Страны с высоко-затратной экономикой здравоохранения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Системы здравоохранения этих стран строятся вокруг сильного и престижного сектора высокоспециализированной медицинской помощи, важного для крупнейших компаний фармацевтической и медико-технической промышленности </a:t>
            </a:r>
          </a:p>
        </p:txBody>
      </p:sp>
    </p:spTree>
    <p:extLst>
      <p:ext uri="{BB962C8B-B14F-4D97-AF65-F5344CB8AC3E}">
        <p14:creationId xmlns:p14="http://schemas.microsoft.com/office/powerpoint/2010/main" val="2915420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u="sng" dirty="0">
                <a:solidFill>
                  <a:schemeClr val="bg1"/>
                </a:solidFill>
              </a:rPr>
              <a:t>Страны с высоко-затратной экономикой здравоохранения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</a:rPr>
              <a:t>Хотя наличные платежи все ещё составляют значительную долю на уровне 15% от общего объема расходов, их размеры были сокращены с помощью более прогрессивных коллективных механизмов финансирования здравоохранения (</a:t>
            </a:r>
            <a:r>
              <a:rPr lang="en-US" sz="3600" b="1" dirty="0">
                <a:solidFill>
                  <a:schemeClr val="bg1"/>
                </a:solidFill>
              </a:rPr>
              <a:t>WHO</a:t>
            </a:r>
            <a:r>
              <a:rPr lang="ru-RU" sz="3600" b="1" dirty="0">
                <a:solidFill>
                  <a:schemeClr val="bg1"/>
                </a:solidFill>
              </a:rPr>
              <a:t>, 2008).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6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2 основных направления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1) Реформа системы финансирования здравоохранения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2) Реформа системы предоставления медицинской помощи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53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chemeClr val="bg1"/>
                </a:solidFill>
              </a:rPr>
              <a:t>Страны с высоко-затратной экономикой здравоохранения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/>
              <a:t> </a:t>
            </a:r>
            <a:r>
              <a:rPr lang="ru-RU" sz="3600" b="1" dirty="0">
                <a:solidFill>
                  <a:schemeClr val="bg1"/>
                </a:solidFill>
              </a:rPr>
              <a:t>Во многих из этих стран происходит перенос центра тяжести с дорогостоящей третичной, высокоспециализированной медицинской службы на первичную медико-санитарную помощь. </a:t>
            </a:r>
          </a:p>
        </p:txBody>
      </p:sp>
    </p:spTree>
    <p:extLst>
      <p:ext uri="{BB962C8B-B14F-4D97-AF65-F5344CB8AC3E}">
        <p14:creationId xmlns:p14="http://schemas.microsoft.com/office/powerpoint/2010/main" val="991989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u="sng" dirty="0" smtClean="0">
                <a:solidFill>
                  <a:schemeClr val="bg1"/>
                </a:solidFill>
              </a:rPr>
              <a:t>Страны </a:t>
            </a:r>
            <a:r>
              <a:rPr lang="ru-RU" b="1" u="sng" dirty="0">
                <a:solidFill>
                  <a:schemeClr val="bg1"/>
                </a:solidFill>
              </a:rPr>
              <a:t>с быстро растущей экономикой здравоохранения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До 30%  </a:t>
            </a:r>
            <a:r>
              <a:rPr lang="ru-RU" b="1" dirty="0">
                <a:solidFill>
                  <a:schemeClr val="bg1"/>
                </a:solidFill>
              </a:rPr>
              <a:t>ожидаемого роста, в соответствии с существующими тенденциями, обеспечивается за счет увеличения расходов на здравоохранение, </a:t>
            </a:r>
            <a:r>
              <a:rPr lang="ru-RU" b="1" u="sng" dirty="0">
                <a:solidFill>
                  <a:schemeClr val="bg1"/>
                </a:solidFill>
              </a:rPr>
              <a:t>оплачиваемых наличными из кармана домохозяйств</a:t>
            </a:r>
            <a:r>
              <a:rPr lang="ru-RU" b="1" dirty="0">
                <a:solidFill>
                  <a:schemeClr val="bg1"/>
                </a:solidFill>
              </a:rPr>
              <a:t>. 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До 70%  </a:t>
            </a:r>
            <a:r>
              <a:rPr lang="ru-RU" b="1" dirty="0">
                <a:solidFill>
                  <a:schemeClr val="bg1"/>
                </a:solidFill>
              </a:rPr>
              <a:t>этого роста происходит в результате увеличения государственных расходов в сочетании с ростом частных предварительно оплачиваемых расходов (ВОЗ, 2008).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065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Страны </a:t>
            </a:r>
            <a:r>
              <a:rPr lang="ru-RU" b="1" u="sng" dirty="0">
                <a:solidFill>
                  <a:schemeClr val="bg1"/>
                </a:solidFill>
              </a:rPr>
              <a:t>с быстро растущей экономикой здравоохранения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dirty="0"/>
              <a:t> </a:t>
            </a:r>
            <a:r>
              <a:rPr lang="ru-RU" sz="3600" b="1" dirty="0">
                <a:solidFill>
                  <a:schemeClr val="bg1"/>
                </a:solidFill>
              </a:rPr>
              <a:t>Превалирование высокоразвитой специализированной медицинской помощи, которая соответствует ожиданиям богатого меньшинства, усугубляется появлением быстро растущего рынка медицинского </a:t>
            </a:r>
            <a:r>
              <a:rPr lang="ru-RU" sz="3600" b="1" dirty="0" smtClean="0">
                <a:solidFill>
                  <a:schemeClr val="bg1"/>
                </a:solidFill>
              </a:rPr>
              <a:t>туризма.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36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Страны </a:t>
            </a:r>
            <a:r>
              <a:rPr lang="ru-RU" b="1" u="sng" dirty="0">
                <a:solidFill>
                  <a:schemeClr val="bg1"/>
                </a:solidFill>
              </a:rPr>
              <a:t>с быстро растущей экономикой здравоохранения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Это снижает приток специалистов в ПМСП, стимулируя беспрецедентный уровень специализации среди медицинских работников (</a:t>
            </a:r>
            <a:r>
              <a:rPr lang="en-US" b="1" dirty="0">
                <a:solidFill>
                  <a:schemeClr val="bg1"/>
                </a:solidFill>
              </a:rPr>
              <a:t>WHO</a:t>
            </a:r>
            <a:r>
              <a:rPr lang="ru-RU" b="1" dirty="0">
                <a:solidFill>
                  <a:schemeClr val="bg1"/>
                </a:solidFill>
              </a:rPr>
              <a:t>, 2008).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Новые технологии  </a:t>
            </a:r>
            <a:r>
              <a:rPr lang="ru-RU" b="1" dirty="0">
                <a:solidFill>
                  <a:schemeClr val="bg1"/>
                </a:solidFill>
              </a:rPr>
              <a:t>в сочетании с увеличением числа научно обоснованных руководств значительно расширяют возможности ПМСП, существенно усиливая роль врачей общей практики (</a:t>
            </a:r>
            <a:r>
              <a:rPr lang="en-US" b="1" dirty="0">
                <a:solidFill>
                  <a:schemeClr val="bg1"/>
                </a:solidFill>
              </a:rPr>
              <a:t>WHO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2008).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96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u="sng" dirty="0" smtClean="0">
                <a:solidFill>
                  <a:schemeClr val="bg1"/>
                </a:solidFill>
              </a:rPr>
              <a:t>Страны </a:t>
            </a:r>
            <a:r>
              <a:rPr lang="ru-RU" sz="3200" b="1" u="sng" dirty="0">
                <a:solidFill>
                  <a:schemeClr val="bg1"/>
                </a:solidFill>
              </a:rPr>
              <a:t>с низко-затратной, медленно растущей экономикой здравоохранения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Проживает </a:t>
            </a:r>
            <a:r>
              <a:rPr lang="ru-RU" b="1" dirty="0">
                <a:solidFill>
                  <a:schemeClr val="bg1"/>
                </a:solidFill>
              </a:rPr>
              <a:t>2,6 млрд. человек и на них приходится менее 5% общемировых расходов на здравоохранение. Население этих стран страдает от абсолютного недофинансирования сектора здравоохранения наряду с непропорционально тяжелым бременем болезней (ВОЗ, 2008). </a:t>
            </a:r>
          </a:p>
        </p:txBody>
      </p:sp>
    </p:spTree>
    <p:extLst>
      <p:ext uri="{BB962C8B-B14F-4D97-AF65-F5344CB8AC3E}">
        <p14:creationId xmlns:p14="http://schemas.microsoft.com/office/powerpoint/2010/main" val="1947666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3600" b="1" u="sng" dirty="0">
                <a:solidFill>
                  <a:schemeClr val="bg1"/>
                </a:solidFill>
              </a:rPr>
              <a:t>С</a:t>
            </a:r>
            <a:r>
              <a:rPr lang="ru-RU" sz="3600" b="1" u="sng" dirty="0" smtClean="0">
                <a:solidFill>
                  <a:schemeClr val="bg1"/>
                </a:solidFill>
              </a:rPr>
              <a:t>траны </a:t>
            </a:r>
            <a:r>
              <a:rPr lang="ru-RU" sz="3600" b="1" u="sng" dirty="0">
                <a:solidFill>
                  <a:schemeClr val="bg1"/>
                </a:solidFill>
              </a:rPr>
              <a:t>с низко-затратной, медленно растущей экономикой здравоохранения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/>
              <a:t> </a:t>
            </a:r>
            <a:r>
              <a:rPr lang="ru-RU" b="1" dirty="0">
                <a:solidFill>
                  <a:schemeClr val="bg1"/>
                </a:solidFill>
              </a:rPr>
              <a:t>Нерегулируемая коммерциализация частной и государственной медицинской помощи быстро становится нормой для городского населения и во все большей степени для сельского населения, что является гораздо более серьезной и недооцененной проблемой, угрожающей ценностям первичной медико-санитарной </a:t>
            </a:r>
            <a:r>
              <a:rPr lang="ru-RU" b="1" dirty="0" smtClean="0">
                <a:solidFill>
                  <a:schemeClr val="bg1"/>
                </a:solidFill>
              </a:rPr>
              <a:t>помощи.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4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ru-RU" sz="3200" b="1" u="sng" dirty="0">
                <a:solidFill>
                  <a:schemeClr val="bg1"/>
                </a:solidFill>
              </a:rPr>
              <a:t>С</a:t>
            </a:r>
            <a:r>
              <a:rPr lang="ru-RU" sz="3200" b="1" u="sng" dirty="0" smtClean="0">
                <a:solidFill>
                  <a:schemeClr val="bg1"/>
                </a:solidFill>
              </a:rPr>
              <a:t>траны </a:t>
            </a:r>
            <a:r>
              <a:rPr lang="ru-RU" sz="3200" b="1" u="sng" dirty="0">
                <a:solidFill>
                  <a:schemeClr val="bg1"/>
                </a:solidFill>
              </a:rPr>
              <a:t>с низко-затратной, медленно растущей экономикой здравоохранения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В большинстве этих стран государство в прошлом практиковало авторитарный стиль управления сектором здравоохранения. В настоящее время государство заняло другую крайность, а именно политику невмешательства в отношении управления системой здравоохранения (ВОЗ, 2008). </a:t>
            </a:r>
          </a:p>
        </p:txBody>
      </p:sp>
    </p:spTree>
    <p:extLst>
      <p:ext uri="{BB962C8B-B14F-4D97-AF65-F5344CB8AC3E}">
        <p14:creationId xmlns:p14="http://schemas.microsoft.com/office/powerpoint/2010/main" val="1866200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Реформа системы предоставления медицинской помощи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879785"/>
              </p:ext>
            </p:extLst>
          </p:nvPr>
        </p:nvGraphicFramePr>
        <p:xfrm>
          <a:off x="533400" y="1676400"/>
          <a:ext cx="81534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Worksheet" r:id="rId4" imgW="5499069" imgH="3212870" progId="Excel.Sheet.8">
                  <p:embed/>
                </p:oleObj>
              </mc:Choice>
              <mc:Fallback>
                <p:oleObj name="Worksheet" r:id="rId4" imgW="5499069" imgH="3212870" progId="Excel.Sheet.8">
                  <p:embed/>
                  <p:pic>
                    <p:nvPicPr>
                      <p:cNvPr id="0" name="Диаграмма 2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8153400" cy="449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6638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Реформа системы предоставления медицинской помощи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1104"/>
            <a:ext cx="8331254" cy="4863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018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Политика ВОЗ (2008)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Достижение  </a:t>
            </a:r>
            <a:r>
              <a:rPr lang="ru-RU" b="1" dirty="0">
                <a:solidFill>
                  <a:schemeClr val="bg1"/>
                </a:solidFill>
              </a:rPr>
              <a:t>универсального охвата населения медицинскими услугами, </a:t>
            </a:r>
            <a:r>
              <a:rPr lang="ru-RU" b="1" dirty="0" smtClean="0">
                <a:solidFill>
                  <a:schemeClr val="bg1"/>
                </a:solidFill>
              </a:rPr>
              <a:t>становится </a:t>
            </a:r>
            <a:r>
              <a:rPr lang="ru-RU" b="1" dirty="0">
                <a:solidFill>
                  <a:schemeClr val="bg1"/>
                </a:solidFill>
              </a:rPr>
              <a:t>невозможным,  если, во-первых,  выплаты из кармана </a:t>
            </a:r>
            <a:r>
              <a:rPr lang="ru-RU" b="1" dirty="0" smtClean="0">
                <a:solidFill>
                  <a:schemeClr val="bg1"/>
                </a:solidFill>
              </a:rPr>
              <a:t>домохозяйств превышают </a:t>
            </a:r>
            <a:r>
              <a:rPr lang="ru-RU" b="1" dirty="0">
                <a:solidFill>
                  <a:schemeClr val="bg1"/>
                </a:solidFill>
              </a:rPr>
              <a:t>30-40% общих расходов здравоохранения и, во-вторых, общие расходы здравоохранения ниже 4-5% ВВП.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85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Реформа системы финансирования здравоохранения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1) от бюджетной модели к страховой (Венгрия, Чехия, Литва и др.)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2) от страховой модели к бюджетной (Испания)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3) интегрированная модель (Канада)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4) универсальная модель (ВОЗ, 2012)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45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Опыт Беларуси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 Комплексная реструктуризация медицинской помощи с перераспределением ресурсов от высоко-затратной стационарной медицинской помощи на экономичную и включающую профилактику заболеваний амбулаторно-поликлиническую помощь привела к увеличению доли финансирования амбулаторно-поликлинических организаций  (с 21% – в 2005 году до 35% – в 2009 году) в общем объеме финансирования здравоохранения.  </a:t>
            </a:r>
          </a:p>
        </p:txBody>
      </p:sp>
    </p:spTree>
    <p:extLst>
      <p:ext uri="{BB962C8B-B14F-4D97-AF65-F5344CB8AC3E}">
        <p14:creationId xmlns:p14="http://schemas.microsoft.com/office/powerpoint/2010/main" val="2186976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Опыт Кыргызской Республики (2001-2010 годы)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4800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Рисунок 4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81200"/>
            <a:ext cx="5105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2945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Общие расходы здравоохранения на душу населения в долл. США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7279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966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dirty="0" smtClean="0"/>
              <a:t>         </a:t>
            </a:r>
          </a:p>
          <a:p>
            <a:endParaRPr lang="ru-RU" sz="4400" b="1" dirty="0">
              <a:solidFill>
                <a:schemeClr val="bg1"/>
              </a:solidFill>
            </a:endParaRPr>
          </a:p>
          <a:p>
            <a:r>
              <a:rPr lang="ru-RU" sz="4400" b="1" dirty="0" smtClean="0">
                <a:solidFill>
                  <a:schemeClr val="bg1"/>
                </a:solidFill>
              </a:rPr>
              <a:t>    Благодарю за внимание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2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650" y="115888"/>
          <a:ext cx="7200900" cy="6075960"/>
        </p:xfrm>
        <a:graphic>
          <a:graphicData uri="http://schemas.openxmlformats.org/drawingml/2006/table">
            <a:tbl>
              <a:tblPr/>
              <a:tblGrid>
                <a:gridCol w="3096387"/>
                <a:gridCol w="4104513"/>
              </a:tblGrid>
              <a:tr h="360960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МЕСТО В РЕЙТИНГЕ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BLOOMBERG</a:t>
                      </a:r>
                      <a:endParaRPr lang="ru-RU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CТРАНА</a:t>
                      </a:r>
                      <a:endParaRPr lang="ru-RU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C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ИНГАПУР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2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ИТАЛИЯ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3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АВСТРАЛИЯ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4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ШВЕЙЦАРИЯ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5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ЯПОНИЯ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6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ИЗРАИЛЬ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7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ИСПАНИЯ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8</a:t>
                      </a:r>
                      <a:endParaRPr lang="ru-RU" sz="15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НИДЕРЛАНДЫ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9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ШВЕЦИЯ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10</a:t>
                      </a:r>
                      <a:endParaRPr lang="ru-RU" sz="15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ГЕРМАНИЯ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11</a:t>
                      </a:r>
                      <a:endParaRPr lang="ru-RU" sz="15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КИПР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12</a:t>
                      </a:r>
                      <a:endParaRPr lang="ru-RU" sz="15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АВСТРИЯ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13</a:t>
                      </a:r>
                      <a:endParaRPr lang="ru-RU" sz="15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ФРАНЦИЯ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14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КАНАДА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15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НОВАЯ ЗЕЛАНДИЯ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16</a:t>
                      </a:r>
                      <a:endParaRPr lang="ru-RU" sz="15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ГРЕЦИЯ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17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ГОНКОНГ 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18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НОРВЕГИЯ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19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ИРЛАНДИЯ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20</a:t>
                      </a:r>
                      <a:endParaRPr lang="ru-RU" sz="150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БЕЛЬГИЯ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21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ВЕЛИКОБРИТАНИЯ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22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ФИНЛЯНДИЯ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23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ПОРТУГАЛИЯ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24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КОСТА-РИКА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25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 Narrow"/>
                        </a:rPr>
                        <a:t>СЛОВЕНИЯ</a:t>
                      </a:r>
                      <a:endParaRPr lang="ru-RU" sz="15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 Narrow"/>
                      </a:endParaRPr>
                    </a:p>
                  </a:txBody>
                  <a:tcPr marL="46398" marR="46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81" name="Rectangle 1"/>
          <p:cNvSpPr>
            <a:spLocks noChangeArrowheads="1"/>
          </p:cNvSpPr>
          <p:nvPr/>
        </p:nvSpPr>
        <p:spPr bwMode="auto">
          <a:xfrm>
            <a:off x="755650" y="6524625"/>
            <a:ext cx="201613" cy="196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82" name="Rectangle 2"/>
          <p:cNvSpPr>
            <a:spLocks noChangeArrowheads="1"/>
          </p:cNvSpPr>
          <p:nvPr/>
        </p:nvSpPr>
        <p:spPr bwMode="auto">
          <a:xfrm>
            <a:off x="755650" y="6237288"/>
            <a:ext cx="201613" cy="1968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41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84" name="Rectangle 4"/>
          <p:cNvSpPr>
            <a:spLocks noChangeArrowheads="1"/>
          </p:cNvSpPr>
          <p:nvPr/>
        </p:nvSpPr>
        <p:spPr bwMode="auto">
          <a:xfrm>
            <a:off x="755650" y="6127750"/>
            <a:ext cx="8102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90488" algn="l"/>
              </a:tabLst>
            </a:pPr>
            <a:r>
              <a:rPr lang="ru-RU" sz="1000" b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- страны с бюджетной моделью финансирования здравоохранения </a:t>
            </a:r>
            <a:endParaRPr lang="ru-RU" sz="2000">
              <a:latin typeface="Calibri" pitchFamily="34" charset="0"/>
            </a:endParaRPr>
          </a:p>
          <a:p>
            <a:pPr eaLnBrk="0" hangingPunct="0">
              <a:tabLst>
                <a:tab pos="90488" algn="l"/>
              </a:tabLst>
            </a:pPr>
            <a:endParaRPr lang="ru-RU"/>
          </a:p>
        </p:txBody>
      </p:sp>
      <p:sp>
        <p:nvSpPr>
          <p:cNvPr id="4185" name="Rectangle 5"/>
          <p:cNvSpPr>
            <a:spLocks noChangeArrowheads="1"/>
          </p:cNvSpPr>
          <p:nvPr/>
        </p:nvSpPr>
        <p:spPr bwMode="auto">
          <a:xfrm>
            <a:off x="971550" y="6357938"/>
            <a:ext cx="57816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90488" algn="l"/>
              </a:tabLst>
            </a:pPr>
            <a:r>
              <a:rPr lang="ru-RU" sz="1400" b="1">
                <a:latin typeface="Calibri" pitchFamily="34" charset="0"/>
                <a:cs typeface="Times New Roman" pitchFamily="18" charset="0"/>
              </a:rPr>
              <a:t>  - </a:t>
            </a:r>
            <a:r>
              <a:rPr lang="ru-RU" sz="2000" b="1">
                <a:latin typeface="Calibri" pitchFamily="34" charset="0"/>
                <a:cs typeface="Times New Roman" pitchFamily="18" charset="0"/>
              </a:rPr>
              <a:t>страны со страховой моделью здравоохранения</a:t>
            </a:r>
            <a:endParaRPr lang="ru-RU" sz="2000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90488" algn="l"/>
              </a:tabLst>
            </a:pPr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endParaRPr lang="ru-RU" sz="900"/>
          </a:p>
          <a:p>
            <a:pPr eaLnBrk="0" hangingPunct="0">
              <a:tabLst>
                <a:tab pos="90488" algn="l"/>
              </a:tabLst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7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Реформа системы финансирования здравоохранения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Первые 25 стран в рейтинге </a:t>
            </a:r>
            <a:r>
              <a:rPr lang="en-US" b="1" i="1" u="sng" dirty="0" smtClean="0">
                <a:solidFill>
                  <a:schemeClr val="bg1"/>
                </a:solidFill>
              </a:rPr>
              <a:t>Bloomberg: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- бюджетная модель – 13 стран (Сингапур, Австралия, Испания, Швеция, Канада и др.)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- страховая модель – 12 стран (Швейцария, Япония, Израиль, Голландия, Германия и др.)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2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50825" y="742950"/>
            <a:ext cx="8677275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ts val="19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Сравнивалась эффективность систем здравоохранения </a:t>
            </a:r>
          </a:p>
          <a:p>
            <a:pPr algn="just">
              <a:lnSpc>
                <a:spcPts val="19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16 стран</a:t>
            </a:r>
            <a:r>
              <a:rPr lang="en-US" sz="26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600" b="1">
                <a:latin typeface="Calibri" pitchFamily="34" charset="0"/>
                <a:cs typeface="Times New Roman" pitchFamily="18" charset="0"/>
              </a:rPr>
              <a:t>по критерию «Затраты/Управляемые показатели здоровья населения»</a:t>
            </a:r>
          </a:p>
          <a:p>
            <a:pPr algn="just">
              <a:lnSpc>
                <a:spcPts val="1900"/>
              </a:lnSpc>
              <a:tabLst>
                <a:tab pos="90488" algn="l"/>
              </a:tabLst>
            </a:pPr>
            <a:endParaRPr lang="ru-RU" sz="260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9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Критерии  более высокой эффективности:</a:t>
            </a:r>
            <a:endParaRPr lang="ru-RU" sz="2600" b="1">
              <a:latin typeface="Calibri" pitchFamily="34" charset="0"/>
            </a:endParaRP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А) При меньших затратах обеспечивает близкие </a:t>
            </a: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или более высокие показатели здоровья населения.</a:t>
            </a:r>
            <a:endParaRPr lang="ru-RU" sz="2600" b="1">
              <a:latin typeface="Calibri" pitchFamily="34" charset="0"/>
            </a:endParaRP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Б) При сопоставимых затратах позволяет достичь сопоставимые или более высокие показатели здоровья населения в условиях:</a:t>
            </a:r>
          </a:p>
          <a:p>
            <a:pPr algn="ctr" eaLnBrk="0" hangingPunct="0">
              <a:lnSpc>
                <a:spcPts val="1900"/>
              </a:lnSpc>
              <a:tabLst>
                <a:tab pos="90488" algn="l"/>
              </a:tabLst>
            </a:pPr>
            <a:endParaRPr lang="ru-RU" sz="2600" b="1">
              <a:latin typeface="Calibri" pitchFamily="34" charset="0"/>
            </a:endParaRP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-  большей доли пожилых в структуре населения</a:t>
            </a:r>
            <a:r>
              <a:rPr lang="en-US" sz="2600" b="1">
                <a:latin typeface="Calibri" pitchFamily="34" charset="0"/>
                <a:cs typeface="Times New Roman" pitchFamily="18" charset="0"/>
              </a:rPr>
              <a:t>;</a:t>
            </a: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ts val="1900"/>
              </a:lnSpc>
              <a:buFontTx/>
              <a:buChar char="-"/>
              <a:tabLst>
                <a:tab pos="90488" algn="l"/>
              </a:tabLst>
            </a:pPr>
            <a:endParaRPr lang="ru-RU" sz="2600" b="1">
              <a:latin typeface="Calibri" pitchFamily="34" charset="0"/>
            </a:endParaRP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- менее благоприятных климатических и (или) социально-бытовых условий жизни населения</a:t>
            </a:r>
            <a:r>
              <a:rPr lang="en-US" sz="2600" b="1">
                <a:latin typeface="Calibri" pitchFamily="34" charset="0"/>
                <a:cs typeface="Times New Roman" pitchFamily="18" charset="0"/>
              </a:rPr>
              <a:t>;</a:t>
            </a: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ts val="1900"/>
              </a:lnSpc>
              <a:buFontTx/>
              <a:buChar char="-"/>
              <a:tabLst>
                <a:tab pos="90488" algn="l"/>
              </a:tabLst>
            </a:pPr>
            <a:endParaRPr lang="ru-RU" sz="2600" b="1">
              <a:latin typeface="Calibri" pitchFamily="34" charset="0"/>
            </a:endParaRPr>
          </a:p>
          <a:p>
            <a:pPr algn="just" eaLnBrk="0" hangingPunct="0">
              <a:lnSpc>
                <a:spcPts val="19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- большего распространения вредных привычек (алкоголь, курение, избыточный вес)</a:t>
            </a:r>
            <a:r>
              <a:rPr lang="en-US" sz="2600" b="1">
                <a:latin typeface="Calibri" pitchFamily="34" charset="0"/>
                <a:cs typeface="Times New Roman" pitchFamily="18" charset="0"/>
              </a:rPr>
              <a:t>.</a:t>
            </a:r>
            <a:endParaRPr lang="ru-RU" sz="26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981075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C</a:t>
            </a:r>
            <a:r>
              <a:rPr lang="ru-RU" sz="2800" b="1" smtClean="0">
                <a:solidFill>
                  <a:srgbClr val="FF0000"/>
                </a:solidFill>
              </a:rPr>
              <a:t>равниваемые страны методом «копия - пара» </a:t>
            </a:r>
            <a:br>
              <a:rPr lang="ru-RU" sz="2800" b="1" smtClean="0">
                <a:solidFill>
                  <a:srgbClr val="FF0000"/>
                </a:solidFill>
              </a:rPr>
            </a:br>
            <a:r>
              <a:rPr lang="ru-RU" sz="2800" b="1" smtClean="0">
                <a:solidFill>
                  <a:srgbClr val="FF0000"/>
                </a:solidFill>
              </a:rPr>
              <a:t>были распределены на 3 группы: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0" y="1808163"/>
            <a:ext cx="9145588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ts val="22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Группа 1 - страны, близкие по культуре, сопоставимые </a:t>
            </a:r>
          </a:p>
          <a:p>
            <a:pPr algn="just">
              <a:lnSpc>
                <a:spcPts val="22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по численности населения, экономике и демографии:</a:t>
            </a:r>
          </a:p>
          <a:p>
            <a:pPr algn="just">
              <a:lnSpc>
                <a:spcPts val="1000"/>
              </a:lnSpc>
              <a:tabLst>
                <a:tab pos="90488" algn="l"/>
              </a:tabLst>
            </a:pP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2200"/>
              </a:lnSpc>
              <a:buFont typeface="Wingdings" pitchFamily="2" charset="2"/>
              <a:buChar char="§"/>
              <a:tabLst>
                <a:tab pos="90488" algn="l"/>
              </a:tabLst>
            </a:pPr>
            <a:r>
              <a:rPr lang="ru-RU" sz="2600">
                <a:latin typeface="Calibri" pitchFamily="34" charset="0"/>
              </a:rPr>
              <a:t>«Страны средиземноморской культуры»: Италия, Франция</a:t>
            </a:r>
          </a:p>
          <a:p>
            <a:pPr algn="just">
              <a:lnSpc>
                <a:spcPts val="1000"/>
              </a:lnSpc>
              <a:buFont typeface="Wingdings" pitchFamily="2" charset="2"/>
              <a:buChar char="§"/>
              <a:tabLst>
                <a:tab pos="90488" algn="l"/>
              </a:tabLst>
            </a:pPr>
            <a:endParaRPr lang="ru-RU" sz="2600">
              <a:latin typeface="Calibri" pitchFamily="34" charset="0"/>
            </a:endParaRPr>
          </a:p>
          <a:p>
            <a:pPr fontAlgn="ctr">
              <a:lnSpc>
                <a:spcPts val="2200"/>
              </a:lnSpc>
              <a:buFont typeface="Wingdings" pitchFamily="2" charset="2"/>
              <a:buChar char="§"/>
              <a:tabLst>
                <a:tab pos="90488" algn="l"/>
              </a:tabLst>
            </a:pPr>
            <a:r>
              <a:rPr lang="ru-RU" sz="2600">
                <a:latin typeface="Calibri" pitchFamily="34" charset="0"/>
              </a:rPr>
              <a:t>«Страны германской культуры»: Швеция, Австрия</a:t>
            </a:r>
          </a:p>
          <a:p>
            <a:pPr fontAlgn="ctr">
              <a:lnSpc>
                <a:spcPts val="2200"/>
              </a:lnSpc>
              <a:buFont typeface="Wingdings" pitchFamily="2" charset="2"/>
              <a:buChar char="§"/>
              <a:tabLst>
                <a:tab pos="90488" algn="l"/>
              </a:tabLst>
            </a:pPr>
            <a:endParaRPr lang="ru-RU" sz="2600">
              <a:latin typeface="Calibri" pitchFamily="34" charset="0"/>
            </a:endParaRPr>
          </a:p>
          <a:p>
            <a:pPr fontAlgn="ctr">
              <a:lnSpc>
                <a:spcPts val="2200"/>
              </a:lnSpc>
              <a:tabLst>
                <a:tab pos="90488" algn="l"/>
              </a:tabLst>
            </a:pP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fontAlgn="ctr">
              <a:lnSpc>
                <a:spcPts val="2200"/>
              </a:lnSpc>
              <a:tabLst>
                <a:tab pos="90488" algn="l"/>
              </a:tabLst>
            </a:pPr>
            <a:r>
              <a:rPr lang="ru-RU" sz="2600" b="1">
                <a:latin typeface="Calibri" pitchFamily="34" charset="0"/>
                <a:cs typeface="Times New Roman" pitchFamily="18" charset="0"/>
              </a:rPr>
              <a:t>Группа 2 - страны, близкие по культуре, сопоставимые по экономике и демографии, однако с серьезной разницей в численности населения:</a:t>
            </a:r>
          </a:p>
          <a:p>
            <a:pPr fontAlgn="ctr">
              <a:lnSpc>
                <a:spcPts val="1000"/>
              </a:lnSpc>
              <a:tabLst>
                <a:tab pos="90488" algn="l"/>
              </a:tabLst>
            </a:pPr>
            <a:endParaRPr lang="ru-RU" sz="2600" b="1">
              <a:latin typeface="Calibri" pitchFamily="34" charset="0"/>
              <a:cs typeface="Times New Roman" pitchFamily="18" charset="0"/>
            </a:endParaRPr>
          </a:p>
          <a:p>
            <a:pPr fontAlgn="ctr">
              <a:lnSpc>
                <a:spcPts val="2200"/>
              </a:lnSpc>
              <a:buFont typeface="Wingdings" pitchFamily="2" charset="2"/>
              <a:buChar char="§"/>
              <a:tabLst>
                <a:tab pos="90488" algn="l"/>
              </a:tabLst>
            </a:pPr>
            <a:r>
              <a:rPr lang="ru-RU" sz="2600">
                <a:latin typeface="Calibri" pitchFamily="34" charset="0"/>
              </a:rPr>
              <a:t>«Англоязычные страны»: Великобритания, Канада, Австралия, США</a:t>
            </a:r>
          </a:p>
          <a:p>
            <a:pPr fontAlgn="ctr">
              <a:lnSpc>
                <a:spcPts val="2200"/>
              </a:lnSpc>
              <a:tabLst>
                <a:tab pos="90488" algn="l"/>
              </a:tabLst>
            </a:pPr>
            <a:endParaRPr lang="ru-RU" sz="2600" b="1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0825" y="2636838"/>
            <a:ext cx="8893175" cy="1143000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ts val="26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рандомизации стран по демографии и экономике и сравнения показателей здоровья населения использовались: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- </a:t>
            </a:r>
            <a:r>
              <a:rPr lang="ru-RU" sz="3200" dirty="0" smtClean="0"/>
              <a:t>открытые данные ЦРУ США (2011) 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данные ВОЗ (2008-2011)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интегральный показатель агентства </a:t>
            </a:r>
            <a:r>
              <a:rPr lang="en-US" sz="3200" dirty="0" smtClean="0"/>
              <a:t>Bloomberg</a:t>
            </a:r>
            <a:r>
              <a:rPr lang="ru-RU" sz="3200" dirty="0" smtClean="0"/>
              <a:t>, рассчитанный на основе данных ВОЗ, ООН </a:t>
            </a:r>
            <a:br>
              <a:rPr lang="ru-RU" sz="3200" dirty="0" smtClean="0"/>
            </a:br>
            <a:r>
              <a:rPr lang="ru-RU" sz="3200" dirty="0" smtClean="0"/>
              <a:t>и Всемирного Банка (2012)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87793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404813"/>
          <a:ext cx="8820150" cy="6269038"/>
        </p:xfrm>
        <a:graphic>
          <a:graphicData uri="http://schemas.openxmlformats.org/drawingml/2006/table">
            <a:tbl>
              <a:tblPr/>
              <a:tblGrid>
                <a:gridCol w="4032572"/>
                <a:gridCol w="144140"/>
                <a:gridCol w="1152525"/>
                <a:gridCol w="1150938"/>
                <a:gridCol w="1225550"/>
                <a:gridCol w="1114425"/>
              </a:tblGrid>
              <a:tr h="6905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Страны средиземноморской культуры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Страны германской культуры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ИТАЛИЯ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ФРАНЦИЯ</a:t>
                      </a:r>
                      <a:endParaRPr kumimoji="0" 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ШВЕЦИЯ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АВСТРИЯ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3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ЗАТРАТЫ</a:t>
                      </a: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ВВП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11.9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2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Расходы на здравоохранение на душу населения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$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3022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4021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3757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4388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3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УПРАВЛЯЕМЫЕ ПОКАЗАТЕЛИ ЗДОРОВЬЯ НАСЕЛЕНИЯ</a:t>
                      </a: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жизни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муж / жен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лет</a:t>
                      </a: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79/84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77/84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79/83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78/83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Ожидаемая продолжительность здоровой жизни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лет </a:t>
                      </a: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Материнская смертность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100 000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Неонатальная смертность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Младенческая смертность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до 1 года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Смертность детей до 5 лет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живорожденных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03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Вероятность смерти в возрасте от 15 до 60 лет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 1000 населения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|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77/41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122/56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74/47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102/50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Место страны в рейтинге оценки здоровья населения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Bloomberg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2012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7460" marR="474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7460" marR="4746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331" name="Прямоугольник 10"/>
          <p:cNvSpPr>
            <a:spLocks noChangeArrowheads="1"/>
          </p:cNvSpPr>
          <p:nvPr/>
        </p:nvSpPr>
        <p:spPr bwMode="auto">
          <a:xfrm>
            <a:off x="684213" y="0"/>
            <a:ext cx="7704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  <a:cs typeface="Times New Roman" pitchFamily="18" charset="0"/>
              </a:rPr>
              <a:t>1 группа</a:t>
            </a:r>
            <a:endParaRPr lang="ru-RU" sz="28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1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1740</Words>
  <Application>Microsoft Office PowerPoint</Application>
  <PresentationFormat>Экран (4:3)</PresentationFormat>
  <Paragraphs>399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Тема Office</vt:lpstr>
      <vt:lpstr>Worksheet</vt:lpstr>
      <vt:lpstr>Мировой опыт реформы здравоохранения</vt:lpstr>
      <vt:lpstr>2 основных направления</vt:lpstr>
      <vt:lpstr>Реформа системы финансирования здравоохранения</vt:lpstr>
      <vt:lpstr>Презентация PowerPoint</vt:lpstr>
      <vt:lpstr>Реформа системы финансирования здравоохранения</vt:lpstr>
      <vt:lpstr>Презентация PowerPoint</vt:lpstr>
      <vt:lpstr>Cравниваемые страны методом «копия - пара»  были распределены на 3 группы:</vt:lpstr>
      <vt:lpstr>  Для рандомизации стран по демографии и экономике и сравнения показателей здоровья населения использовались:  - открытые данные ЦРУ США (2011)    - данные ВОЗ (2008-2011)  - интегральный показатель агентства Bloomberg, рассчитанный на основе данных ВОЗ, ООН  и Всемирного Банка (2012)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Реформа системы финансирования здравоохранения</vt:lpstr>
      <vt:lpstr> Страны с высоко-затратной экономикой здравоохранения. </vt:lpstr>
      <vt:lpstr> Страны с высоко-затратной экономикой здравоохранения. </vt:lpstr>
      <vt:lpstr> Страны с высоко-затратной экономикой здравоохранения</vt:lpstr>
      <vt:lpstr> Страны с высоко-затратной экономикой здравоохранения</vt:lpstr>
      <vt:lpstr>Страны с высоко-затратной экономикой здравоохранения</vt:lpstr>
      <vt:lpstr> Страны с быстро растущей экономикой здравоохранения </vt:lpstr>
      <vt:lpstr>Страны с быстро растущей экономикой здравоохранения</vt:lpstr>
      <vt:lpstr>Страны с быстро растущей экономикой здравоохранения </vt:lpstr>
      <vt:lpstr> Страны с низко-затратной, медленно растущей экономикой здравоохранения </vt:lpstr>
      <vt:lpstr> Страны с низко-затратной, медленно растущей экономикой здравоохранения </vt:lpstr>
      <vt:lpstr>Страны с низко-затратной, медленно растущей экономикой здравоохранения </vt:lpstr>
      <vt:lpstr>Реформа системы предоставления медицинской помощи</vt:lpstr>
      <vt:lpstr>Реформа системы предоставления медицинской помощи</vt:lpstr>
      <vt:lpstr>Политика ВОЗ (2008)</vt:lpstr>
      <vt:lpstr>Опыт Беларуси</vt:lpstr>
      <vt:lpstr>Опыт Кыргызской Республики (2001-2010 годы)</vt:lpstr>
      <vt:lpstr>Общие расходы здравоохранения на душу населения в долл. США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Мировой опыт реформы здравоохранения</dc:title>
  <dc:creator>Tilek</dc:creator>
  <cp:lastModifiedBy>Tilek</cp:lastModifiedBy>
  <cp:revision>15</cp:revision>
  <dcterms:created xsi:type="dcterms:W3CDTF">2012-11-01T03:01:25Z</dcterms:created>
  <dcterms:modified xsi:type="dcterms:W3CDTF">2012-11-02T04:14:43Z</dcterms:modified>
</cp:coreProperties>
</file>