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2" r:id="rId3"/>
    <p:sldId id="257" r:id="rId4"/>
    <p:sldId id="261" r:id="rId5"/>
    <p:sldId id="271" r:id="rId6"/>
    <p:sldId id="280" r:id="rId7"/>
    <p:sldId id="28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94ABE-15F3-4E97-BDDF-BCCADFA78F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5B2595-18E8-456D-AF8A-B5C6A01DBA2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Инновационные методы обучения в медицинском ВУЗе.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Болонский процесс – путь КазНМУ в общеевропейское образовательное пространство (по материалам книги  А.А.Аканова и соавт.).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Результаты анкетирования ППС стоматологического факультета по вопросам применения инновационным методам обучения.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Адаптация тестовых технологий к новым образовательным программам.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Адаптация  методической документации к новой модели медицинского образования КазНМУ.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Результаты мониторинга  качества образования на кафедрах стоматологического факультета.</a:t>
          </a:r>
          <a:endParaRPr lang="ru-RU" sz="1200" b="1" dirty="0"/>
        </a:p>
      </dgm:t>
    </dgm:pt>
    <dgm:pt modelId="{5AA696EB-95D6-4CCC-A19E-6468DAF9AD49}" type="parTrans" cxnId="{49502748-F793-42C5-97F6-17E322518AED}">
      <dgm:prSet/>
      <dgm:spPr/>
      <dgm:t>
        <a:bodyPr/>
        <a:lstStyle/>
        <a:p>
          <a:endParaRPr lang="ru-RU"/>
        </a:p>
      </dgm:t>
    </dgm:pt>
    <dgm:pt modelId="{861D8FB7-C978-4A4C-B4C6-F8A137A5A26F}" type="sibTrans" cxnId="{49502748-F793-42C5-97F6-17E322518AED}">
      <dgm:prSet/>
      <dgm:spPr/>
      <dgm:t>
        <a:bodyPr/>
        <a:lstStyle/>
        <a:p>
          <a:endParaRPr lang="ru-RU"/>
        </a:p>
      </dgm:t>
    </dgm:pt>
    <dgm:pt modelId="{BB44C96A-2A45-4C9A-8996-E3F0F352DBDD}">
      <dgm:prSet phldrT="[Текст]" custT="1"/>
      <dgm:spPr/>
      <dgm:t>
        <a:bodyPr/>
        <a:lstStyle/>
        <a:p>
          <a:r>
            <a:rPr lang="ru-RU" sz="5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Использование инновационных методов обучения в организации учебного процесса на стоматологическом факультете.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Адаптации УМКД к целям и задачам новых образовательных программ на основе компетентностно-ориетированного подхода к обучению и кредитной технологии обучения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Оптимизации процесса оценивания уровня сформированности компетенций у студентов стоматологического факультета (по материалам докладов проф. Асимова М.А.)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Оценка коммуникативных навыков студентов-стоматологов.</a:t>
          </a:r>
          <a:endParaRPr lang="ru-RU" sz="1400" b="1" dirty="0"/>
        </a:p>
      </dgm:t>
    </dgm:pt>
    <dgm:pt modelId="{6A072698-52D5-4282-9A74-0723B7FB29A2}" type="parTrans" cxnId="{80438F01-CD3F-4404-B152-FF9BF70C7EC0}">
      <dgm:prSet/>
      <dgm:spPr/>
      <dgm:t>
        <a:bodyPr/>
        <a:lstStyle/>
        <a:p>
          <a:endParaRPr lang="ru-RU"/>
        </a:p>
      </dgm:t>
    </dgm:pt>
    <dgm:pt modelId="{5750FA66-224E-4D7F-8D5B-03494691EDF0}" type="sibTrans" cxnId="{80438F01-CD3F-4404-B152-FF9BF70C7EC0}">
      <dgm:prSet/>
      <dgm:spPr/>
      <dgm:t>
        <a:bodyPr/>
        <a:lstStyle/>
        <a:p>
          <a:endParaRPr lang="ru-RU"/>
        </a:p>
      </dgm:t>
    </dgm:pt>
    <dgm:pt modelId="{AC836892-9267-42A8-A592-E41080CD7F7A}" type="pres">
      <dgm:prSet presAssocID="{6C294ABE-15F3-4E97-BDDF-BCCADFA78F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71CE7-9CA4-4B11-A988-9319B17BC888}" type="pres">
      <dgm:prSet presAssocID="{3F5B2595-18E8-456D-AF8A-B5C6A01DBA20}" presName="parentLin" presStyleCnt="0"/>
      <dgm:spPr/>
    </dgm:pt>
    <dgm:pt modelId="{056B28B0-D101-48FF-A441-3D34A4BBC33A}" type="pres">
      <dgm:prSet presAssocID="{3F5B2595-18E8-456D-AF8A-B5C6A01DBA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FB071F3-2A9B-4D03-ABBA-50736700A5AE}" type="pres">
      <dgm:prSet presAssocID="{3F5B2595-18E8-456D-AF8A-B5C6A01DBA20}" presName="parentText" presStyleLbl="node1" presStyleIdx="0" presStyleCnt="2" custScaleX="135562" custScaleY="767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7C30C-825D-495E-87A5-C60FDEFC8054}" type="pres">
      <dgm:prSet presAssocID="{3F5B2595-18E8-456D-AF8A-B5C6A01DBA20}" presName="negativeSpace" presStyleCnt="0"/>
      <dgm:spPr/>
    </dgm:pt>
    <dgm:pt modelId="{ED3D116E-7F11-497E-8F7F-B6A0345F5E53}" type="pres">
      <dgm:prSet presAssocID="{3F5B2595-18E8-456D-AF8A-B5C6A01DBA20}" presName="childText" presStyleLbl="conFgAcc1" presStyleIdx="0" presStyleCnt="2">
        <dgm:presLayoutVars>
          <dgm:bulletEnabled val="1"/>
        </dgm:presLayoutVars>
      </dgm:prSet>
      <dgm:spPr/>
    </dgm:pt>
    <dgm:pt modelId="{5AA15D82-91BC-4C43-8CF8-A77C23CCEF1C}" type="pres">
      <dgm:prSet presAssocID="{861D8FB7-C978-4A4C-B4C6-F8A137A5A26F}" presName="spaceBetweenRectangles" presStyleCnt="0"/>
      <dgm:spPr/>
    </dgm:pt>
    <dgm:pt modelId="{E0C352AA-5CAA-4375-A52E-BCCAF93F88C0}" type="pres">
      <dgm:prSet presAssocID="{BB44C96A-2A45-4C9A-8996-E3F0F352DBDD}" presName="parentLin" presStyleCnt="0"/>
      <dgm:spPr/>
    </dgm:pt>
    <dgm:pt modelId="{7E6EBAEA-D973-4F13-8A9C-8CB614A09E6B}" type="pres">
      <dgm:prSet presAssocID="{BB44C96A-2A45-4C9A-8996-E3F0F352DBD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021467E-B4DB-4D44-AB0E-0069C3E4EA3B}" type="pres">
      <dgm:prSet presAssocID="{BB44C96A-2A45-4C9A-8996-E3F0F352DBDD}" presName="parentText" presStyleLbl="node1" presStyleIdx="1" presStyleCnt="2" custScaleX="142997" custScaleY="691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DB85A-FF19-434C-9AAE-B076C3DF9E41}" type="pres">
      <dgm:prSet presAssocID="{BB44C96A-2A45-4C9A-8996-E3F0F352DBDD}" presName="negativeSpace" presStyleCnt="0"/>
      <dgm:spPr/>
    </dgm:pt>
    <dgm:pt modelId="{43A53401-95A7-455D-BA55-86656240024E}" type="pres">
      <dgm:prSet presAssocID="{BB44C96A-2A45-4C9A-8996-E3F0F352DBD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C4A1E8E-DD7F-42CB-B4A4-5C8A40946DFB}" type="presOf" srcId="{6C294ABE-15F3-4E97-BDDF-BCCADFA78F45}" destId="{AC836892-9267-42A8-A592-E41080CD7F7A}" srcOrd="0" destOrd="0" presId="urn:microsoft.com/office/officeart/2005/8/layout/list1"/>
    <dgm:cxn modelId="{49502748-F793-42C5-97F6-17E322518AED}" srcId="{6C294ABE-15F3-4E97-BDDF-BCCADFA78F45}" destId="{3F5B2595-18E8-456D-AF8A-B5C6A01DBA20}" srcOrd="0" destOrd="0" parTransId="{5AA696EB-95D6-4CCC-A19E-6468DAF9AD49}" sibTransId="{861D8FB7-C978-4A4C-B4C6-F8A137A5A26F}"/>
    <dgm:cxn modelId="{2FD59C97-57DE-4179-92A5-45F51A997B06}" type="presOf" srcId="{BB44C96A-2A45-4C9A-8996-E3F0F352DBDD}" destId="{7E6EBAEA-D973-4F13-8A9C-8CB614A09E6B}" srcOrd="0" destOrd="0" presId="urn:microsoft.com/office/officeart/2005/8/layout/list1"/>
    <dgm:cxn modelId="{0B991AF2-B979-41D5-AE52-265A911056C2}" type="presOf" srcId="{3F5B2595-18E8-456D-AF8A-B5C6A01DBA20}" destId="{4FB071F3-2A9B-4D03-ABBA-50736700A5AE}" srcOrd="1" destOrd="0" presId="urn:microsoft.com/office/officeart/2005/8/layout/list1"/>
    <dgm:cxn modelId="{80438F01-CD3F-4404-B152-FF9BF70C7EC0}" srcId="{6C294ABE-15F3-4E97-BDDF-BCCADFA78F45}" destId="{BB44C96A-2A45-4C9A-8996-E3F0F352DBDD}" srcOrd="1" destOrd="0" parTransId="{6A072698-52D5-4282-9A74-0723B7FB29A2}" sibTransId="{5750FA66-224E-4D7F-8D5B-03494691EDF0}"/>
    <dgm:cxn modelId="{E6654A56-A67F-4FE1-8093-D0DA37415C96}" type="presOf" srcId="{3F5B2595-18E8-456D-AF8A-B5C6A01DBA20}" destId="{056B28B0-D101-48FF-A441-3D34A4BBC33A}" srcOrd="0" destOrd="0" presId="urn:microsoft.com/office/officeart/2005/8/layout/list1"/>
    <dgm:cxn modelId="{ACBD9885-ECAA-4FA3-B44A-063961314EBF}" type="presOf" srcId="{BB44C96A-2A45-4C9A-8996-E3F0F352DBDD}" destId="{3021467E-B4DB-4D44-AB0E-0069C3E4EA3B}" srcOrd="1" destOrd="0" presId="urn:microsoft.com/office/officeart/2005/8/layout/list1"/>
    <dgm:cxn modelId="{FD387CF9-BDF9-40DB-AB76-0C5EFFCE16B1}" type="presParOf" srcId="{AC836892-9267-42A8-A592-E41080CD7F7A}" destId="{27271CE7-9CA4-4B11-A988-9319B17BC888}" srcOrd="0" destOrd="0" presId="urn:microsoft.com/office/officeart/2005/8/layout/list1"/>
    <dgm:cxn modelId="{CDEEB225-F552-475A-9227-AA8E16C9D936}" type="presParOf" srcId="{27271CE7-9CA4-4B11-A988-9319B17BC888}" destId="{056B28B0-D101-48FF-A441-3D34A4BBC33A}" srcOrd="0" destOrd="0" presId="urn:microsoft.com/office/officeart/2005/8/layout/list1"/>
    <dgm:cxn modelId="{BB5C97C1-2F7A-4023-87AF-C7E714C14733}" type="presParOf" srcId="{27271CE7-9CA4-4B11-A988-9319B17BC888}" destId="{4FB071F3-2A9B-4D03-ABBA-50736700A5AE}" srcOrd="1" destOrd="0" presId="urn:microsoft.com/office/officeart/2005/8/layout/list1"/>
    <dgm:cxn modelId="{21D388AE-7386-465D-B778-7143847C225C}" type="presParOf" srcId="{AC836892-9267-42A8-A592-E41080CD7F7A}" destId="{0F47C30C-825D-495E-87A5-C60FDEFC8054}" srcOrd="1" destOrd="0" presId="urn:microsoft.com/office/officeart/2005/8/layout/list1"/>
    <dgm:cxn modelId="{0AD440E6-4A3E-47C6-86F9-B2CDC88EC4EC}" type="presParOf" srcId="{AC836892-9267-42A8-A592-E41080CD7F7A}" destId="{ED3D116E-7F11-497E-8F7F-B6A0345F5E53}" srcOrd="2" destOrd="0" presId="urn:microsoft.com/office/officeart/2005/8/layout/list1"/>
    <dgm:cxn modelId="{6C534D88-8280-456B-9C09-0EB41040C147}" type="presParOf" srcId="{AC836892-9267-42A8-A592-E41080CD7F7A}" destId="{5AA15D82-91BC-4C43-8CF8-A77C23CCEF1C}" srcOrd="3" destOrd="0" presId="urn:microsoft.com/office/officeart/2005/8/layout/list1"/>
    <dgm:cxn modelId="{E5EA8931-30FC-4202-A6AB-710555D4D93B}" type="presParOf" srcId="{AC836892-9267-42A8-A592-E41080CD7F7A}" destId="{E0C352AA-5CAA-4375-A52E-BCCAF93F88C0}" srcOrd="4" destOrd="0" presId="urn:microsoft.com/office/officeart/2005/8/layout/list1"/>
    <dgm:cxn modelId="{1097EE09-666C-4F8C-9641-A078423EAFE7}" type="presParOf" srcId="{E0C352AA-5CAA-4375-A52E-BCCAF93F88C0}" destId="{7E6EBAEA-D973-4F13-8A9C-8CB614A09E6B}" srcOrd="0" destOrd="0" presId="urn:microsoft.com/office/officeart/2005/8/layout/list1"/>
    <dgm:cxn modelId="{916F7EF4-0EA0-436E-B71A-F38D0DB3A186}" type="presParOf" srcId="{E0C352AA-5CAA-4375-A52E-BCCAF93F88C0}" destId="{3021467E-B4DB-4D44-AB0E-0069C3E4EA3B}" srcOrd="1" destOrd="0" presId="urn:microsoft.com/office/officeart/2005/8/layout/list1"/>
    <dgm:cxn modelId="{69AA7D52-9D71-4205-A135-E89592C0C7CC}" type="presParOf" srcId="{AC836892-9267-42A8-A592-E41080CD7F7A}" destId="{1C4DB85A-FF19-434C-9AAE-B076C3DF9E41}" srcOrd="5" destOrd="0" presId="urn:microsoft.com/office/officeart/2005/8/layout/list1"/>
    <dgm:cxn modelId="{CED122DF-7F5D-47AF-8D68-555B00E9FEAC}" type="presParOf" srcId="{AC836892-9267-42A8-A592-E41080CD7F7A}" destId="{43A53401-95A7-455D-BA55-86656240024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3" csCatId="accent1" phldr="1"/>
      <dgm:spPr/>
    </dgm:pt>
    <dgm:pt modelId="{D0115B0F-FDFB-494B-AC0A-E04A5EC234DA}">
      <dgm:prSet phldrT="[Text]"/>
      <dgm:spPr/>
      <dgm:t>
        <a:bodyPr/>
        <a:lstStyle/>
        <a:p>
          <a:r>
            <a:rPr lang="ru-RU" noProof="0" dirty="0" smtClean="0"/>
            <a:t>8</a:t>
          </a:r>
          <a:r>
            <a:rPr lang="ru-RU" baseline="0" noProof="0" dirty="0" smtClean="0"/>
            <a:t> модулей</a:t>
          </a:r>
          <a:endParaRPr lang="ru-RU" noProof="0" dirty="0"/>
        </a:p>
      </dgm: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n-U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n-US"/>
        </a:p>
      </dgm:t>
    </dgm:pt>
    <dgm:pt modelId="{A72F579A-815F-4730-AEB0-052A4E2EADB2}">
      <dgm:prSet phldrT="[Text]"/>
      <dgm:spPr/>
      <dgm:t>
        <a:bodyPr/>
        <a:lstStyle/>
        <a:p>
          <a:r>
            <a:rPr lang="ru-RU" noProof="0" dirty="0" smtClean="0"/>
            <a:t>4</a:t>
          </a:r>
          <a:r>
            <a:rPr lang="ru-RU" baseline="0" noProof="0" dirty="0" smtClean="0"/>
            <a:t> кафедры </a:t>
          </a:r>
          <a:endParaRPr lang="ru-RU" noProof="0" dirty="0"/>
        </a:p>
      </dgm: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n-U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n-US"/>
        </a:p>
      </dgm:t>
    </dgm:pt>
    <dgm:pt modelId="{D7218B0B-5C41-4603-A252-DFE68B940EA9}">
      <dgm:prSet/>
      <dgm:spPr/>
      <dgm:t>
        <a:bodyPr/>
        <a:lstStyle/>
        <a:p>
          <a:endParaRPr lang="ru-RU"/>
        </a:p>
      </dgm:t>
    </dgm:pt>
    <dgm:pt modelId="{C21FA318-7590-45ED-B520-FA82AEE93061}" type="parTrans" cxnId="{C9F5CE2D-3CBD-421E-8F08-CE53CAF8407E}">
      <dgm:prSet/>
      <dgm:spPr/>
      <dgm:t>
        <a:bodyPr/>
        <a:lstStyle/>
        <a:p>
          <a:endParaRPr lang="ru-RU"/>
        </a:p>
      </dgm:t>
    </dgm:pt>
    <dgm:pt modelId="{69024A42-AA29-4763-9967-FD5D880E5612}" type="sibTrans" cxnId="{C9F5CE2D-3CBD-421E-8F08-CE53CAF8407E}">
      <dgm:prSet/>
      <dgm:spPr/>
      <dgm:t>
        <a:bodyPr/>
        <a:lstStyle/>
        <a:p>
          <a:endParaRPr lang="ru-RU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B49C7-064E-438E-A5AF-D06F604607BC}" type="pres">
      <dgm:prSet presAssocID="{D0115B0F-FDFB-494B-AC0A-E04A5EC234DA}" presName="gear1srcNode" presStyleLbl="node1" presStyleIdx="0" presStyleCnt="2"/>
      <dgm:spPr/>
      <dgm:t>
        <a:bodyPr/>
        <a:lstStyle/>
        <a:p>
          <a:endParaRPr lang="en-US"/>
        </a:p>
      </dgm:t>
    </dgm:pt>
    <dgm:pt modelId="{A8AE7A62-856E-43C0-A01E-AB2F291FD15A}" type="pres">
      <dgm:prSet presAssocID="{D0115B0F-FDFB-494B-AC0A-E04A5EC234DA}" presName="gear1dstNode" presStyleLbl="node1" presStyleIdx="0" presStyleCnt="2"/>
      <dgm:spPr/>
      <dgm:t>
        <a:bodyPr/>
        <a:lstStyle/>
        <a:p>
          <a:endParaRPr lang="en-US"/>
        </a:p>
      </dgm:t>
    </dgm:pt>
    <dgm:pt modelId="{EB18D06D-7EFF-478E-B396-934AB00717EA}" type="pres">
      <dgm:prSet presAssocID="{D7218B0B-5C41-4603-A252-DFE68B940EA9}" presName="gear2" presStyleLbl="node1" presStyleIdx="1" presStyleCnt="2" custLinFactNeighborX="-30921" custLinFactNeighborY="-695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1F998-D6EE-4CC8-A313-19C438FA5507}" type="pres">
      <dgm:prSet presAssocID="{D7218B0B-5C41-4603-A252-DFE68B940EA9}" presName="gear2srcNode" presStyleLbl="node1" presStyleIdx="1" presStyleCnt="2"/>
      <dgm:spPr/>
      <dgm:t>
        <a:bodyPr/>
        <a:lstStyle/>
        <a:p>
          <a:endParaRPr lang="ru-RU"/>
        </a:p>
      </dgm:t>
    </dgm:pt>
    <dgm:pt modelId="{265C908B-4292-4E20-905D-11825BC6EA55}" type="pres">
      <dgm:prSet presAssocID="{D7218B0B-5C41-4603-A252-DFE68B940EA9}" presName="gear2dstNode" presStyleLbl="node1" presStyleIdx="1" presStyleCnt="2"/>
      <dgm:spPr/>
      <dgm:t>
        <a:bodyPr/>
        <a:lstStyle/>
        <a:p>
          <a:endParaRPr lang="ru-RU"/>
        </a:p>
      </dgm:t>
    </dgm:pt>
    <dgm:pt modelId="{82D58AD8-D255-4505-BC27-203E59387EF9}" type="pres">
      <dgm:prSet presAssocID="{D7218B0B-5C41-4603-A252-DFE68B940EA9}" presName="gear2ch" presStyleLbl="fgAcc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2715E-7366-4E78-A512-24F37F5D23DC}" type="pres">
      <dgm:prSet presAssocID="{39A3B9F5-08CD-49EE-B590-A9FA60312E8F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1136BDE4-3A49-4FC3-BD26-4D2B04BE49DC}" type="pres">
      <dgm:prSet presAssocID="{69024A42-AA29-4763-9967-FD5D880E5612}" presName="connector2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306282D7-A781-4F44-8D0D-D879891BCCFA}" type="presOf" srcId="{D7218B0B-5C41-4603-A252-DFE68B940EA9}" destId="{EB18D06D-7EFF-478E-B396-934AB00717EA}" srcOrd="0" destOrd="0" presId="urn:microsoft.com/office/officeart/2005/8/layout/gear1"/>
    <dgm:cxn modelId="{39CE9E7F-6DDC-4DA7-B20F-C49160FB6508}" type="presOf" srcId="{A72F579A-815F-4730-AEB0-052A4E2EADB2}" destId="{82D58AD8-D255-4505-BC27-203E59387EF9}" srcOrd="0" destOrd="0" presId="urn:microsoft.com/office/officeart/2005/8/layout/gear1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5C6174D4-B792-4277-BB4F-95AFE968790C}" type="presOf" srcId="{D7218B0B-5C41-4603-A252-DFE68B940EA9}" destId="{8371F998-D6EE-4CC8-A313-19C438FA5507}" srcOrd="1" destOrd="0" presId="urn:microsoft.com/office/officeart/2005/8/layout/gear1"/>
    <dgm:cxn modelId="{D2ECF758-131A-41EE-A789-9D6FDC186481}" srcId="{D7218B0B-5C41-4603-A252-DFE68B940EA9}" destId="{A72F579A-815F-4730-AEB0-052A4E2EADB2}" srcOrd="0" destOrd="0" parTransId="{8EA6516C-EB3A-4FC0-BB44-265A3652D4BC}" sibTransId="{6B184F14-5261-4D1F-8701-947EAF068BB3}"/>
    <dgm:cxn modelId="{663B6FDF-2D9D-4C60-8759-4514E736F2A9}" type="presOf" srcId="{D7218B0B-5C41-4603-A252-DFE68B940EA9}" destId="{265C908B-4292-4E20-905D-11825BC6EA55}" srcOrd="2" destOrd="0" presId="urn:microsoft.com/office/officeart/2005/8/layout/gear1"/>
    <dgm:cxn modelId="{94FBC2CE-A1EC-4C7A-A14A-4D1CE63FA7AE}" type="presOf" srcId="{69024A42-AA29-4763-9967-FD5D880E5612}" destId="{1136BDE4-3A49-4FC3-BD26-4D2B04BE49DC}" srcOrd="0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C9F5CE2D-3CBD-421E-8F08-CE53CAF8407E}" srcId="{F1469E50-24C6-4156-8DAA-6DD0C1079C89}" destId="{D7218B0B-5C41-4603-A252-DFE68B940EA9}" srcOrd="1" destOrd="0" parTransId="{C21FA318-7590-45ED-B520-FA82AEE93061}" sibTransId="{69024A42-AA29-4763-9967-FD5D880E5612}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E46C9F05-96BC-4A11-A189-4B4541DF76A6}" type="presParOf" srcId="{DF72D2A9-E721-47DF-A758-78A445E0F3CE}" destId="{EB18D06D-7EFF-478E-B396-934AB00717EA}" srcOrd="3" destOrd="0" presId="urn:microsoft.com/office/officeart/2005/8/layout/gear1"/>
    <dgm:cxn modelId="{9610B319-14EB-4918-9DE4-5B8511CE5690}" type="presParOf" srcId="{DF72D2A9-E721-47DF-A758-78A445E0F3CE}" destId="{8371F998-D6EE-4CC8-A313-19C438FA5507}" srcOrd="4" destOrd="0" presId="urn:microsoft.com/office/officeart/2005/8/layout/gear1"/>
    <dgm:cxn modelId="{64843944-5B49-412C-844D-3447CE6E07A8}" type="presParOf" srcId="{DF72D2A9-E721-47DF-A758-78A445E0F3CE}" destId="{265C908B-4292-4E20-905D-11825BC6EA55}" srcOrd="5" destOrd="0" presId="urn:microsoft.com/office/officeart/2005/8/layout/gear1"/>
    <dgm:cxn modelId="{254D6D1C-9A57-429F-A5C9-618A2A84A700}" type="presParOf" srcId="{DF72D2A9-E721-47DF-A758-78A445E0F3CE}" destId="{82D58AD8-D255-4505-BC27-203E59387EF9}" srcOrd="6" destOrd="0" presId="urn:microsoft.com/office/officeart/2005/8/layout/gear1"/>
    <dgm:cxn modelId="{2B9DD819-AFC3-413F-B930-1FC87889253A}" type="presParOf" srcId="{DF72D2A9-E721-47DF-A758-78A445E0F3CE}" destId="{1E72715E-7366-4E78-A512-24F37F5D23DC}" srcOrd="7" destOrd="0" presId="urn:microsoft.com/office/officeart/2005/8/layout/gear1"/>
    <dgm:cxn modelId="{045431AC-32B4-4446-82F2-9E4AB94C821A}" type="presParOf" srcId="{DF72D2A9-E721-47DF-A758-78A445E0F3CE}" destId="{1136BDE4-3A49-4FC3-BD26-4D2B04BE49DC}" srcOrd="8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D116E-7F11-497E-8F7F-B6A0345F5E53}">
      <dsp:nvSpPr>
        <dsp:cNvPr id="0" name=""/>
        <dsp:cNvSpPr/>
      </dsp:nvSpPr>
      <dsp:spPr>
        <a:xfrm>
          <a:off x="0" y="2319223"/>
          <a:ext cx="72121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071F3-2A9B-4D03-ABBA-50736700A5AE}">
      <dsp:nvSpPr>
        <dsp:cNvPr id="0" name=""/>
        <dsp:cNvSpPr/>
      </dsp:nvSpPr>
      <dsp:spPr>
        <a:xfrm>
          <a:off x="360256" y="201042"/>
          <a:ext cx="6837187" cy="226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822" tIns="0" rIns="19082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Инновационные методы обучения в медицинском ВУЗе.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Болонский процесс – путь КазНМУ в общеевропейское образовательное пространство (по материалам книги  А.А.Аканова и соавт.).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Результаты анкетирования ППС стоматологического факультета по вопросам применения инновационным методам обучения.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Адаптация тестовых технологий к новым образовательным программам.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Адаптация  методической документации к новой модели медицинского образования КазНМУ.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Результаты мониторинга  качества образования на кафедрах стоматологического факультета.</a:t>
          </a:r>
          <a:endParaRPr lang="ru-RU" sz="1200" b="1" kern="1200" dirty="0"/>
        </a:p>
      </dsp:txBody>
      <dsp:txXfrm>
        <a:off x="470862" y="311648"/>
        <a:ext cx="6615975" cy="2044569"/>
      </dsp:txXfrm>
    </dsp:sp>
    <dsp:sp modelId="{43A53401-95A7-455D-BA55-86656240024E}">
      <dsp:nvSpPr>
        <dsp:cNvPr id="0" name=""/>
        <dsp:cNvSpPr/>
      </dsp:nvSpPr>
      <dsp:spPr>
        <a:xfrm>
          <a:off x="0" y="4518202"/>
          <a:ext cx="72121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1467E-B4DB-4D44-AB0E-0069C3E4EA3B}">
      <dsp:nvSpPr>
        <dsp:cNvPr id="0" name=""/>
        <dsp:cNvSpPr/>
      </dsp:nvSpPr>
      <dsp:spPr>
        <a:xfrm>
          <a:off x="343000" y="2625223"/>
          <a:ext cx="6866727" cy="2040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822" tIns="0" rIns="190822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Использование инновационных методов обучения в организации учебного процесса на стоматологическом факультете.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Адаптации УМКД к целям и задачам новых образовательных программ на основе компетентностно-ориетированного подхода к обучению и кредитной технологии обучения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Оптимизации процесса оценивания уровня сформированности компетенций у студентов стоматологического факультета (по материалам докладов проф. Асимова М.А.) 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Оценка коммуникативных навыков студентов-стоматологов.</a:t>
          </a:r>
          <a:endParaRPr lang="ru-RU" sz="1400" b="1" kern="1200" dirty="0"/>
        </a:p>
      </dsp:txBody>
      <dsp:txXfrm>
        <a:off x="442613" y="2724836"/>
        <a:ext cx="6667501" cy="1841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1991716" y="1473987"/>
          <a:ext cx="2316266" cy="2316266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noProof="0" dirty="0" smtClean="0"/>
            <a:t>8</a:t>
          </a:r>
          <a:r>
            <a:rPr lang="ru-RU" sz="2600" kern="1200" baseline="0" noProof="0" dirty="0" smtClean="0"/>
            <a:t> модулей</a:t>
          </a:r>
          <a:endParaRPr lang="ru-RU" sz="2600" kern="1200" noProof="0" dirty="0"/>
        </a:p>
      </dsp:txBody>
      <dsp:txXfrm>
        <a:off x="2457389" y="2016561"/>
        <a:ext cx="1384920" cy="1190609"/>
      </dsp:txXfrm>
    </dsp:sp>
    <dsp:sp modelId="{EB18D06D-7EFF-478E-B396-934AB00717EA}">
      <dsp:nvSpPr>
        <dsp:cNvPr id="0" name=""/>
        <dsp:cNvSpPr/>
      </dsp:nvSpPr>
      <dsp:spPr>
        <a:xfrm>
          <a:off x="123189" y="0"/>
          <a:ext cx="1684557" cy="1684557"/>
        </a:xfrm>
        <a:prstGeom prst="gear6">
          <a:avLst/>
        </a:prstGeom>
        <a:solidFill>
          <a:schemeClr val="accent1">
            <a:shade val="80000"/>
            <a:hueOff val="427667"/>
            <a:satOff val="-42460"/>
            <a:lumOff val="342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47281" y="426655"/>
        <a:ext cx="836373" cy="831247"/>
      </dsp:txXfrm>
    </dsp:sp>
    <dsp:sp modelId="{82D58AD8-D255-4505-BC27-203E59387EF9}">
      <dsp:nvSpPr>
        <dsp:cNvPr id="0" name=""/>
        <dsp:cNvSpPr/>
      </dsp:nvSpPr>
      <dsp:spPr>
        <a:xfrm>
          <a:off x="1528463" y="589595"/>
          <a:ext cx="1473987" cy="8843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noProof="0" dirty="0" smtClean="0"/>
            <a:t>4</a:t>
          </a:r>
          <a:r>
            <a:rPr lang="ru-RU" sz="2000" kern="1200" baseline="0" noProof="0" dirty="0" smtClean="0"/>
            <a:t> кафедры </a:t>
          </a:r>
          <a:endParaRPr lang="ru-RU" sz="2000" kern="1200" noProof="0" dirty="0"/>
        </a:p>
      </dsp:txBody>
      <dsp:txXfrm>
        <a:off x="1554366" y="615498"/>
        <a:ext cx="1422181" cy="832586"/>
      </dsp:txXfrm>
    </dsp:sp>
    <dsp:sp modelId="{1E72715E-7366-4E78-A512-24F37F5D23DC}">
      <dsp:nvSpPr>
        <dsp:cNvPr id="0" name=""/>
        <dsp:cNvSpPr/>
      </dsp:nvSpPr>
      <dsp:spPr>
        <a:xfrm>
          <a:off x="2099016" y="1079311"/>
          <a:ext cx="2849007" cy="2849007"/>
        </a:xfrm>
        <a:prstGeom prst="circularArrow">
          <a:avLst>
            <a:gd name="adj1" fmla="val 4878"/>
            <a:gd name="adj2" fmla="val 312630"/>
            <a:gd name="adj3" fmla="val 3144582"/>
            <a:gd name="adj4" fmla="val 15218703"/>
            <a:gd name="adj5" fmla="val 5691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6BDE4-3A49-4FC3-BD26-4D2B04BE49DC}">
      <dsp:nvSpPr>
        <dsp:cNvPr id="0" name=""/>
        <dsp:cNvSpPr/>
      </dsp:nvSpPr>
      <dsp:spPr>
        <a:xfrm>
          <a:off x="345739" y="553704"/>
          <a:ext cx="2154127" cy="215412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427776"/>
            <a:satOff val="-41914"/>
            <a:lumOff val="322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картинка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Рисунок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внедрении кредитной системы обучения в институте стоматологии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Профессор Есембаева  с. с.</a:t>
            </a:r>
            <a:endParaRPr lang="ru-RU" dirty="0"/>
          </a:p>
        </p:txBody>
      </p:sp>
      <p:pic>
        <p:nvPicPr>
          <p:cNvPr id="1026" name="Picture 2" descr="C:\Users\Сауле Сериковна\Desktop\2.jpg"/>
          <p:cNvPicPr>
            <a:picLocks noGrp="1" noChangeAspect="1" noChangeArrowheads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2" r="37792"/>
          <a:stretch>
            <a:fillRect/>
          </a:stretch>
        </p:blipFill>
        <p:spPr bwMode="auto">
          <a:xfrm>
            <a:off x="0" y="0"/>
            <a:ext cx="4069724" cy="473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уле Сериковна\Desktop\IMG_5434-150x150.jpg"/>
          <p:cNvPicPr>
            <a:picLocks noGrp="1" noChangeAspect="1" noChangeArrowheads="1"/>
          </p:cNvPicPr>
          <p:nvPr>
            <p:ph type="pic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r="7611"/>
          <a:stretch>
            <a:fillRect/>
          </a:stretch>
        </p:blipFill>
        <p:spPr bwMode="auto">
          <a:xfrm>
            <a:off x="8127547" y="0"/>
            <a:ext cx="1896509" cy="18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ауле Сериковна\Desktop\IMG_5430-150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106" y="1609858"/>
            <a:ext cx="2302423" cy="172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Сауле Сериковна\Desktop\Изображение-3.jpg"/>
          <p:cNvPicPr>
            <a:picLocks noGrp="1" noChangeAspect="1" noChangeArrowheads="1"/>
          </p:cNvPicPr>
          <p:nvPr>
            <p:ph type="pic" idx="1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1" r="2174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244700"/>
            <a:ext cx="11513712" cy="9530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Переход </a:t>
            </a:r>
            <a:r>
              <a:rPr lang="ru-RU" dirty="0"/>
              <a:t>на кредитную технологию обучения по специальности «Стоматология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611" y="1766015"/>
            <a:ext cx="3335628" cy="2921895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КОП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Учебный департамент стоматологии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ДУМР,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ОУМР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МАКО и НСРМО,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УРЧР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Насыбуллиной Х.С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92326602"/>
              </p:ext>
            </p:extLst>
          </p:nvPr>
        </p:nvGraphicFramePr>
        <p:xfrm>
          <a:off x="4198514" y="1455313"/>
          <a:ext cx="7212168" cy="497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643944" y="1207392"/>
            <a:ext cx="11075831" cy="4314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СЕМИНАРЫ, РАБОЧИЕ СОВЕЩАНИЯ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23" y="141669"/>
            <a:ext cx="11037194" cy="4507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2011-2012 г.</a:t>
            </a:r>
            <a:endParaRPr lang="ru-RU" sz="1600" b="1" dirty="0"/>
          </a:p>
        </p:txBody>
      </p:sp>
      <p:graphicFrame>
        <p:nvGraphicFramePr>
          <p:cNvPr id="5" name="Объект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0880303"/>
              </p:ext>
            </p:extLst>
          </p:nvPr>
        </p:nvGraphicFramePr>
        <p:xfrm>
          <a:off x="3477294" y="734097"/>
          <a:ext cx="8409905" cy="20863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0768"/>
                <a:gridCol w="1774533"/>
                <a:gridCol w="1668221"/>
                <a:gridCol w="1635617"/>
                <a:gridCol w="1300766"/>
              </a:tblGrid>
              <a:tr h="1711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Научных статей по вопросам методологии преподавания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Научно-методическая брошюра по вопросам стоматологического образования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Типовая программа Интернатуры</a:t>
                      </a:r>
                      <a:r>
                        <a:rPr lang="ru-RU" sz="1600" baseline="0" dirty="0" smtClean="0"/>
                        <a:t> по специальности «Стоматология»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Книга «Образовательные программы интернатуры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Учебно-методические пособия</a:t>
                      </a:r>
                      <a:endParaRPr lang="ru-RU" sz="1600" dirty="0"/>
                    </a:p>
                  </a:txBody>
                  <a:tcPr anchor="ctr"/>
                </a:tc>
              </a:tr>
              <a:tr h="375187">
                <a:tc>
                  <a:txBody>
                    <a:bodyPr/>
                    <a:lstStyle/>
                    <a:p>
                      <a:pPr algn="ctr"/>
                      <a:r>
                        <a:rPr lang="ru-RU" b="0" i="0" u="none" strike="noStrike" baseline="0" dirty="0" smtClean="0"/>
                        <a:t>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C:\Users\Сауле Сериковна\Desktop\изображение-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0" y="592428"/>
            <a:ext cx="3218283" cy="217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927279" y="3065172"/>
            <a:ext cx="10882648" cy="3258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Модель формирования правовой компетентности выпускника КазНМУ (по материалам доклада проф. Сарсенбаевой С.С.).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Кредитно-модульное обучение.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Организация и проведения самостоятельной работы обучающихся 	(по материалам доклада проф. Сарсенбаевой С.С.).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Совершенствование методов обратной связи. 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Деятельностный подход в обучении (доклад председателя КОП стоматологии в школе Насыбуллиной Х.С.). 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Оценка  качества  образовательного процесса по результатам анализа  анкетирования студентов, врачей-интернов, ППС департамента стоматологии.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Разработка ТУПл в соответствии с ГОСО РК – 2011 по специальности «Стоматология».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Правила организации учебного процесса по кредитной технологии.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Активные методы обучения (Проф. Ермуханова Г.Т.).</a:t>
            </a:r>
          </a:p>
          <a:p>
            <a:pPr indent="22860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Особенности адаптации УМКД к кредитной технологии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67426"/>
            <a:ext cx="9144000" cy="824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Реструктуризация с целью оптимизации учебного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9245" y="991673"/>
            <a:ext cx="6027313" cy="5215943"/>
          </a:xfrm>
        </p:spPr>
        <p:txBody>
          <a:bodyPr>
            <a:noAutofit/>
          </a:bodyPr>
          <a:lstStyle/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Разработаны и совершенствуются образовательные программы бакалавриата,  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Формы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  методы обучения, внедряются в учебный процесс  инновационные методы обучения.</a:t>
            </a: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Разработаны образовательные программы интернатуры, квалификационные требования к выпускникам,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аспорт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практических навыков обучающихся.</a:t>
            </a: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Сформирован каталог элективных дисциплин для специальности «Стоматология»  для студентов 2, 3 курсов и врачей-интернов стоматологов общей практики. </a:t>
            </a: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Осуществлен выбор элективных дисциплин и преподавателей обучающимися на базе системы АИС КазНМУ для 1-3 курсов. </a:t>
            </a: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УМКД по всем дисциплинам, включая элективные, адаптированы к Новой Модели медицинского образования КазНМУи кредитной технологии обучения.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Выработаны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единые методологические походы к  целям и структуре практического занятия, содержанию СРС и СРСП. Адаптированные варианты УМКД  сданы  в электронном варианте в ОУМР. 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работа на формированием индивидуальных УМК преподавателей. 100% текстов лекций переведено в мультимедийный формат, предоставляются обучающимся, доступно в системе АИС КазНМУ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 descr="Gear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8864476"/>
              </p:ext>
            </p:extLst>
          </p:nvPr>
        </p:nvGraphicFramePr>
        <p:xfrm>
          <a:off x="7122017" y="1184854"/>
          <a:ext cx="4404573" cy="421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Тестирование и внедрение чек-листов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35915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Совершенствуются  базы тестовых заданий текущего, рубежного, промежуточного и итогового контроля, контрольных вопросов, ситуационных задач, </a:t>
            </a:r>
            <a:r>
              <a:rPr lang="ru-RU" dirty="0" smtClean="0"/>
              <a:t>кейс-стадии, </a:t>
            </a:r>
            <a:r>
              <a:rPr lang="ru-RU" dirty="0"/>
              <a:t>портфолио и т.д.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разработке баз тестовых заданий используется матричный принцип конструирования, в основе которого лежит </a:t>
            </a:r>
            <a:r>
              <a:rPr lang="ru-RU" dirty="0" smtClean="0"/>
              <a:t>компетентностно -</a:t>
            </a:r>
            <a:r>
              <a:rPr lang="ru-RU" dirty="0"/>
              <a:t>ориентированный подход и необходимость адаптации тестовых технологий к новым образовательным программам.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 учебный процесс внедрены и оптимизированы оценочные рубрики  (чек-листы) для определения уровня сформированности компетенций  обучающихся (оформлен акт внедрения).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2012–2013 учебном году учитываются 42 позиции (с учетом специфики преподаваемой дисциплины), в том числе в разработаны: расширенный и упрощенный чек-листы для оценки коммуникативной компетентности  обучающегося;  универсальный чек-лист для приема второго этапа экзамена (практические навыки).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7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Связь с мировой общественностью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0007" y="1714500"/>
            <a:ext cx="5009880" cy="4462272"/>
          </a:xfrm>
        </p:spPr>
        <p:txBody>
          <a:bodyPr>
            <a:noAutofit/>
          </a:bodyPr>
          <a:lstStyle/>
          <a:p>
            <a:r>
              <a:rPr lang="ru-RU" sz="2400" dirty="0"/>
              <a:t>Совершенствовались методы обратной связи, формы и методы проведения 2 этапа экзамена (прием практических навыков).</a:t>
            </a:r>
          </a:p>
          <a:p>
            <a:r>
              <a:rPr lang="ru-RU" sz="2400" dirty="0"/>
              <a:t>Проведен анализ основополагающих документов, регламентирующих компетенции выпускника-стоматолога как в РК, так и в странах Европейского региона, США, Израиля, Турции.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1714500"/>
            <a:ext cx="5058177" cy="4462272"/>
          </a:xfrm>
        </p:spPr>
        <p:txBody>
          <a:bodyPr>
            <a:normAutofit fontScale="25000" lnSpcReduction="20000"/>
          </a:bodyPr>
          <a:lstStyle/>
          <a:p>
            <a:r>
              <a:rPr lang="ru-RU" sz="5500" b="1" dirty="0"/>
              <a:t>В марте 2012 г. Институт стоматологии КазНМУ вступил в ряды членов Европейской ассоциации стоматологического образования (</a:t>
            </a:r>
            <a:r>
              <a:rPr lang="en-US" sz="5500" b="1" dirty="0"/>
              <a:t>ADEE</a:t>
            </a:r>
            <a:r>
              <a:rPr lang="ru-RU" sz="5500" b="1" dirty="0"/>
              <a:t>). </a:t>
            </a:r>
          </a:p>
          <a:p>
            <a:r>
              <a:rPr lang="ru-RU" sz="5500" b="1" dirty="0"/>
              <a:t>Для реализация проекта подготовки современного стоматолога в рамках программы «Профиль и компетентность современного европейского стоматолога» и развития программы академической мобильности обучающихся, разработан  проект нового образовательного  стандарта по специальности «Стоматология», в котором учтены требования ГОСО РК 5.04.019 – 2011 (бакалавриат), Болонского процесса и адаптация к ним отечественной методологии обучения с учетом лучших традиций казахстанской  школы стоматологии. В будущем стандарте нашли отражение  основные положения, изложенные в документах Генеральной Ассамблеи Европейской ассоциации стоматологического образования (ADEE) в 2004 году, сохранены главные принципы, заложенные в основу высшей медицинской школы Казахстана,  учтены ее достижения и реалии.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5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922391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TS102922391</Template>
  <TotalTime>0</TotalTime>
  <Words>685</Words>
  <Application>Microsoft Office PowerPoint</Application>
  <PresentationFormat>Произвольный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TS102922391</vt:lpstr>
      <vt:lpstr>О внедрении кредитной системы обучения в институте стоматологии</vt:lpstr>
      <vt:lpstr>Переход на кредитную технологию обучения по специальности «Стоматология»</vt:lpstr>
      <vt:lpstr>2011-2012 г.</vt:lpstr>
      <vt:lpstr>Реструктуризация с целью оптимизации учебного процесса</vt:lpstr>
      <vt:lpstr>Тестирование и внедрение чек-листов</vt:lpstr>
      <vt:lpstr>Связь с мировой общественностью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2012-11-27T05:23:12Z</dcterms:created>
  <dcterms:modified xsi:type="dcterms:W3CDTF">2012-11-27T06:28:55Z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