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98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328" r:id="rId13"/>
    <p:sldId id="330" r:id="rId14"/>
    <p:sldId id="331" r:id="rId15"/>
    <p:sldId id="327" r:id="rId16"/>
    <p:sldId id="277" r:id="rId17"/>
    <p:sldId id="279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90" r:id="rId28"/>
    <p:sldId id="291" r:id="rId29"/>
    <p:sldId id="294" r:id="rId30"/>
    <p:sldId id="295" r:id="rId31"/>
    <p:sldId id="296" r:id="rId32"/>
    <p:sldId id="300" r:id="rId33"/>
    <p:sldId id="302" r:id="rId34"/>
    <p:sldId id="303" r:id="rId35"/>
    <p:sldId id="306" r:id="rId36"/>
    <p:sldId id="322" r:id="rId37"/>
    <p:sldId id="323" r:id="rId38"/>
    <p:sldId id="324" r:id="rId39"/>
    <p:sldId id="325" r:id="rId40"/>
    <p:sldId id="326" r:id="rId41"/>
    <p:sldId id="309" r:id="rId42"/>
    <p:sldId id="304" r:id="rId43"/>
    <p:sldId id="305" r:id="rId44"/>
    <p:sldId id="335" r:id="rId45"/>
    <p:sldId id="336" r:id="rId46"/>
    <p:sldId id="332" r:id="rId47"/>
    <p:sldId id="333" r:id="rId48"/>
    <p:sldId id="334" r:id="rId49"/>
    <p:sldId id="297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60"/>
  </p:normalViewPr>
  <p:slideViewPr>
    <p:cSldViewPr>
      <p:cViewPr>
        <p:scale>
          <a:sx n="50" d="100"/>
          <a:sy n="50" d="100"/>
        </p:scale>
        <p:origin x="-1824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7E37B6-6332-4B4F-A697-66803399DA29}" type="doc">
      <dgm:prSet loTypeId="urn:microsoft.com/office/officeart/2005/8/layout/target1" loCatId="relationship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5C22425C-8659-4762-A3DD-91F3AADD48C0}">
      <dgm:prSet/>
      <dgm:spPr/>
      <dgm:t>
        <a:bodyPr/>
        <a:lstStyle/>
        <a:p>
          <a:pPr rtl="0"/>
          <a:r>
            <a:rPr lang="ru-RU" dirty="0" smtClean="0"/>
            <a:t>2011 – 2015 годы</a:t>
          </a:r>
          <a:endParaRPr lang="ru-RU" dirty="0"/>
        </a:p>
      </dgm:t>
    </dgm:pt>
    <dgm:pt modelId="{7C962A25-7C4F-45C3-A5B9-73C95815D369}" type="parTrans" cxnId="{7FFC290A-64E4-4272-BCE1-77D3B002C399}">
      <dgm:prSet/>
      <dgm:spPr/>
      <dgm:t>
        <a:bodyPr/>
        <a:lstStyle/>
        <a:p>
          <a:endParaRPr lang="ru-RU"/>
        </a:p>
      </dgm:t>
    </dgm:pt>
    <dgm:pt modelId="{95100139-B398-4496-8C3F-EF4F7149B69E}" type="sibTrans" cxnId="{7FFC290A-64E4-4272-BCE1-77D3B002C399}">
      <dgm:prSet/>
      <dgm:spPr/>
      <dgm:t>
        <a:bodyPr/>
        <a:lstStyle/>
        <a:p>
          <a:endParaRPr lang="ru-RU"/>
        </a:p>
      </dgm:t>
    </dgm:pt>
    <dgm:pt modelId="{C49B44B8-0078-49F1-AA87-AE79C0CC8630}">
      <dgm:prSet/>
      <dgm:spPr/>
      <dgm:t>
        <a:bodyPr/>
        <a:lstStyle/>
        <a:p>
          <a:pPr rtl="0"/>
          <a:r>
            <a:rPr lang="ru-RU" dirty="0" smtClean="0"/>
            <a:t>первый этап: 2011-2012 годы</a:t>
          </a:r>
          <a:endParaRPr lang="ru-RU" dirty="0"/>
        </a:p>
      </dgm:t>
    </dgm:pt>
    <dgm:pt modelId="{676458DB-B9DC-466A-A28A-F06569125BD0}" type="parTrans" cxnId="{7B57B980-900A-4C93-9E13-0C6B861FE4CF}">
      <dgm:prSet/>
      <dgm:spPr/>
      <dgm:t>
        <a:bodyPr/>
        <a:lstStyle/>
        <a:p>
          <a:endParaRPr lang="ru-RU"/>
        </a:p>
      </dgm:t>
    </dgm:pt>
    <dgm:pt modelId="{8E8F4229-54DE-43CD-B0AF-3D815A7CB51A}" type="sibTrans" cxnId="{7B57B980-900A-4C93-9E13-0C6B861FE4CF}">
      <dgm:prSet/>
      <dgm:spPr/>
      <dgm:t>
        <a:bodyPr/>
        <a:lstStyle/>
        <a:p>
          <a:endParaRPr lang="ru-RU"/>
        </a:p>
      </dgm:t>
    </dgm:pt>
    <dgm:pt modelId="{67EAE338-EA7C-432F-BE13-AC3BC384A4CF}">
      <dgm:prSet/>
      <dgm:spPr/>
      <dgm:t>
        <a:bodyPr/>
        <a:lstStyle/>
        <a:p>
          <a:pPr rtl="0"/>
          <a:r>
            <a:rPr lang="ru-RU" dirty="0" smtClean="0"/>
            <a:t>второй этап: 2013-2015 годы</a:t>
          </a:r>
          <a:endParaRPr lang="ru-RU" dirty="0"/>
        </a:p>
      </dgm:t>
    </dgm:pt>
    <dgm:pt modelId="{EFE5FB4E-FC07-4EB6-9FCE-9A9EB97A68CD}" type="parTrans" cxnId="{3F7F2DAA-4A18-46DA-BAB4-8DA255130AB8}">
      <dgm:prSet/>
      <dgm:spPr/>
      <dgm:t>
        <a:bodyPr/>
        <a:lstStyle/>
        <a:p>
          <a:endParaRPr lang="ru-RU"/>
        </a:p>
      </dgm:t>
    </dgm:pt>
    <dgm:pt modelId="{DC81733B-6707-42A4-8666-2A5D1321343B}" type="sibTrans" cxnId="{3F7F2DAA-4A18-46DA-BAB4-8DA255130AB8}">
      <dgm:prSet/>
      <dgm:spPr/>
      <dgm:t>
        <a:bodyPr/>
        <a:lstStyle/>
        <a:p>
          <a:endParaRPr lang="ru-RU"/>
        </a:p>
      </dgm:t>
    </dgm:pt>
    <dgm:pt modelId="{7CD2D777-0BFF-442A-8290-D95723FB7581}" type="pres">
      <dgm:prSet presAssocID="{AE7E37B6-6332-4B4F-A697-66803399DA29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CB464E-75C6-49DA-82C9-53CE261761AC}" type="pres">
      <dgm:prSet presAssocID="{5C22425C-8659-4762-A3DD-91F3AADD48C0}" presName="circle1" presStyleLbl="lnNode1" presStyleIdx="0" presStyleCnt="3"/>
      <dgm:spPr/>
    </dgm:pt>
    <dgm:pt modelId="{78C3E685-7622-4459-B877-36A3690CF705}" type="pres">
      <dgm:prSet presAssocID="{5C22425C-8659-4762-A3DD-91F3AADD48C0}" presName="text1" presStyleLbl="revTx" presStyleIdx="0" presStyleCnt="3" custScaleX="119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36C48-4B14-4328-936E-3486784EA83E}" type="pres">
      <dgm:prSet presAssocID="{5C22425C-8659-4762-A3DD-91F3AADD48C0}" presName="line1" presStyleLbl="callout" presStyleIdx="0" presStyleCnt="6"/>
      <dgm:spPr/>
    </dgm:pt>
    <dgm:pt modelId="{53EEF3F5-2B33-46DF-8ED8-E5C5EB2AD367}" type="pres">
      <dgm:prSet presAssocID="{5C22425C-8659-4762-A3DD-91F3AADD48C0}" presName="d1" presStyleLbl="callout" presStyleIdx="1" presStyleCnt="6"/>
      <dgm:spPr/>
    </dgm:pt>
    <dgm:pt modelId="{459D2FD7-119A-468D-AE2A-CB0DD2468D6D}" type="pres">
      <dgm:prSet presAssocID="{C49B44B8-0078-49F1-AA87-AE79C0CC8630}" presName="circle2" presStyleLbl="lnNode1" presStyleIdx="1" presStyleCnt="3"/>
      <dgm:spPr/>
    </dgm:pt>
    <dgm:pt modelId="{F7764FA9-AB5B-4663-BF5B-1FCEC0FE99B7}" type="pres">
      <dgm:prSet presAssocID="{C49B44B8-0078-49F1-AA87-AE79C0CC8630}" presName="text2" presStyleLbl="revTx" presStyleIdx="1" presStyleCnt="3" custScaleX="168226" custLinFactNeighborX="24484" custLinFactNeighborY="-4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AF7F5-B8F8-41E5-8C1F-853CD4752FA3}" type="pres">
      <dgm:prSet presAssocID="{C49B44B8-0078-49F1-AA87-AE79C0CC8630}" presName="line2" presStyleLbl="callout" presStyleIdx="2" presStyleCnt="6"/>
      <dgm:spPr/>
    </dgm:pt>
    <dgm:pt modelId="{8ECD34E1-CA98-4797-A4AE-9655F981569E}" type="pres">
      <dgm:prSet presAssocID="{C49B44B8-0078-49F1-AA87-AE79C0CC8630}" presName="d2" presStyleLbl="callout" presStyleIdx="3" presStyleCnt="6"/>
      <dgm:spPr/>
    </dgm:pt>
    <dgm:pt modelId="{16C72947-2F06-4ABB-9CF3-AD48FC9C79D5}" type="pres">
      <dgm:prSet presAssocID="{67EAE338-EA7C-432F-BE13-AC3BC384A4CF}" presName="circle3" presStyleLbl="lnNode1" presStyleIdx="2" presStyleCnt="3"/>
      <dgm:spPr/>
    </dgm:pt>
    <dgm:pt modelId="{1B5CB427-B532-4FEC-9F69-EAB67DFDD3F2}" type="pres">
      <dgm:prSet presAssocID="{67EAE338-EA7C-432F-BE13-AC3BC384A4CF}" presName="text3" presStyleLbl="revTx" presStyleIdx="2" presStyleCnt="3" custScaleX="168226" custLinFactNeighborX="24484" custLinFactNeighborY="-48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8B0E1-FEC6-4F37-B9B9-FACA525AD644}" type="pres">
      <dgm:prSet presAssocID="{67EAE338-EA7C-432F-BE13-AC3BC384A4CF}" presName="line3" presStyleLbl="callout" presStyleIdx="4" presStyleCnt="6"/>
      <dgm:spPr/>
    </dgm:pt>
    <dgm:pt modelId="{3718F61C-DE40-4469-A399-24B54D5E6CE6}" type="pres">
      <dgm:prSet presAssocID="{67EAE338-EA7C-432F-BE13-AC3BC384A4CF}" presName="d3" presStyleLbl="callout" presStyleIdx="5" presStyleCnt="6"/>
      <dgm:spPr/>
    </dgm:pt>
  </dgm:ptLst>
  <dgm:cxnLst>
    <dgm:cxn modelId="{6B93CC08-6C08-4A7D-BAFD-202C5FBB1A8C}" type="presOf" srcId="{5C22425C-8659-4762-A3DD-91F3AADD48C0}" destId="{78C3E685-7622-4459-B877-36A3690CF705}" srcOrd="0" destOrd="0" presId="urn:microsoft.com/office/officeart/2005/8/layout/target1"/>
    <dgm:cxn modelId="{7B57B980-900A-4C93-9E13-0C6B861FE4CF}" srcId="{AE7E37B6-6332-4B4F-A697-66803399DA29}" destId="{C49B44B8-0078-49F1-AA87-AE79C0CC8630}" srcOrd="1" destOrd="0" parTransId="{676458DB-B9DC-466A-A28A-F06569125BD0}" sibTransId="{8E8F4229-54DE-43CD-B0AF-3D815A7CB51A}"/>
    <dgm:cxn modelId="{7FFC290A-64E4-4272-BCE1-77D3B002C399}" srcId="{AE7E37B6-6332-4B4F-A697-66803399DA29}" destId="{5C22425C-8659-4762-A3DD-91F3AADD48C0}" srcOrd="0" destOrd="0" parTransId="{7C962A25-7C4F-45C3-A5B9-73C95815D369}" sibTransId="{95100139-B398-4496-8C3F-EF4F7149B69E}"/>
    <dgm:cxn modelId="{4AEF9AEA-01AB-472E-B520-3D09E8E4631E}" type="presOf" srcId="{67EAE338-EA7C-432F-BE13-AC3BC384A4CF}" destId="{1B5CB427-B532-4FEC-9F69-EAB67DFDD3F2}" srcOrd="0" destOrd="0" presId="urn:microsoft.com/office/officeart/2005/8/layout/target1"/>
    <dgm:cxn modelId="{0EDB6A70-31AF-47D1-A9C0-5FF75CAFFDFC}" type="presOf" srcId="{C49B44B8-0078-49F1-AA87-AE79C0CC8630}" destId="{F7764FA9-AB5B-4663-BF5B-1FCEC0FE99B7}" srcOrd="0" destOrd="0" presId="urn:microsoft.com/office/officeart/2005/8/layout/target1"/>
    <dgm:cxn modelId="{0B9EF54A-D52F-4219-AAD9-E6B8734824DD}" type="presOf" srcId="{AE7E37B6-6332-4B4F-A697-66803399DA29}" destId="{7CD2D777-0BFF-442A-8290-D95723FB7581}" srcOrd="0" destOrd="0" presId="urn:microsoft.com/office/officeart/2005/8/layout/target1"/>
    <dgm:cxn modelId="{3F7F2DAA-4A18-46DA-BAB4-8DA255130AB8}" srcId="{AE7E37B6-6332-4B4F-A697-66803399DA29}" destId="{67EAE338-EA7C-432F-BE13-AC3BC384A4CF}" srcOrd="2" destOrd="0" parTransId="{EFE5FB4E-FC07-4EB6-9FCE-9A9EB97A68CD}" sibTransId="{DC81733B-6707-42A4-8666-2A5D1321343B}"/>
    <dgm:cxn modelId="{484876C8-E397-488E-A698-861E9266E4C5}" type="presParOf" srcId="{7CD2D777-0BFF-442A-8290-D95723FB7581}" destId="{3FCB464E-75C6-49DA-82C9-53CE261761AC}" srcOrd="0" destOrd="0" presId="urn:microsoft.com/office/officeart/2005/8/layout/target1"/>
    <dgm:cxn modelId="{808CEAD6-10F9-437D-B983-647484BD72D8}" type="presParOf" srcId="{7CD2D777-0BFF-442A-8290-D95723FB7581}" destId="{78C3E685-7622-4459-B877-36A3690CF705}" srcOrd="1" destOrd="0" presId="urn:microsoft.com/office/officeart/2005/8/layout/target1"/>
    <dgm:cxn modelId="{FE26A299-EAAC-468C-8C7E-F86A1D5BB0CA}" type="presParOf" srcId="{7CD2D777-0BFF-442A-8290-D95723FB7581}" destId="{C7236C48-4B14-4328-936E-3486784EA83E}" srcOrd="2" destOrd="0" presId="urn:microsoft.com/office/officeart/2005/8/layout/target1"/>
    <dgm:cxn modelId="{93C57EDB-6C35-4891-932F-03657B70BEB5}" type="presParOf" srcId="{7CD2D777-0BFF-442A-8290-D95723FB7581}" destId="{53EEF3F5-2B33-46DF-8ED8-E5C5EB2AD367}" srcOrd="3" destOrd="0" presId="urn:microsoft.com/office/officeart/2005/8/layout/target1"/>
    <dgm:cxn modelId="{BC4BFD06-6B24-491B-97F8-799B1B0E7264}" type="presParOf" srcId="{7CD2D777-0BFF-442A-8290-D95723FB7581}" destId="{459D2FD7-119A-468D-AE2A-CB0DD2468D6D}" srcOrd="4" destOrd="0" presId="urn:microsoft.com/office/officeart/2005/8/layout/target1"/>
    <dgm:cxn modelId="{692F05D4-0954-4714-8F17-7AB8BBD39D63}" type="presParOf" srcId="{7CD2D777-0BFF-442A-8290-D95723FB7581}" destId="{F7764FA9-AB5B-4663-BF5B-1FCEC0FE99B7}" srcOrd="5" destOrd="0" presId="urn:microsoft.com/office/officeart/2005/8/layout/target1"/>
    <dgm:cxn modelId="{EC2E09B2-3030-48A3-BA12-03BECFAB18A2}" type="presParOf" srcId="{7CD2D777-0BFF-442A-8290-D95723FB7581}" destId="{8CCAF7F5-B8F8-41E5-8C1F-853CD4752FA3}" srcOrd="6" destOrd="0" presId="urn:microsoft.com/office/officeart/2005/8/layout/target1"/>
    <dgm:cxn modelId="{0CA88B9F-A95D-4BC0-A6B1-37F610EDAB23}" type="presParOf" srcId="{7CD2D777-0BFF-442A-8290-D95723FB7581}" destId="{8ECD34E1-CA98-4797-A4AE-9655F981569E}" srcOrd="7" destOrd="0" presId="urn:microsoft.com/office/officeart/2005/8/layout/target1"/>
    <dgm:cxn modelId="{2EEEB120-4CEC-40C9-BA05-33648082BAB8}" type="presParOf" srcId="{7CD2D777-0BFF-442A-8290-D95723FB7581}" destId="{16C72947-2F06-4ABB-9CF3-AD48FC9C79D5}" srcOrd="8" destOrd="0" presId="urn:microsoft.com/office/officeart/2005/8/layout/target1"/>
    <dgm:cxn modelId="{6D607EF3-683E-428E-8006-4B1102DAF661}" type="presParOf" srcId="{7CD2D777-0BFF-442A-8290-D95723FB7581}" destId="{1B5CB427-B532-4FEC-9F69-EAB67DFDD3F2}" srcOrd="9" destOrd="0" presId="urn:microsoft.com/office/officeart/2005/8/layout/target1"/>
    <dgm:cxn modelId="{98970E10-4C16-4AEF-9F78-C2135012D09E}" type="presParOf" srcId="{7CD2D777-0BFF-442A-8290-D95723FB7581}" destId="{72E8B0E1-FEC6-4F37-B9B9-FACA525AD644}" srcOrd="10" destOrd="0" presId="urn:microsoft.com/office/officeart/2005/8/layout/target1"/>
    <dgm:cxn modelId="{5D776B44-1BA8-4F75-9C18-58389D0BE611}" type="presParOf" srcId="{7CD2D777-0BFF-442A-8290-D95723FB7581}" destId="{3718F61C-DE40-4469-A399-24B54D5E6CE6}" srcOrd="11" destOrd="0" presId="urn:microsoft.com/office/officeart/2005/8/layout/target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FCD441D-8DDB-4686-B93B-B6E797142C13}" type="doc">
      <dgm:prSet loTypeId="urn:microsoft.com/office/officeart/2005/8/layout/arrow4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8A13E1E3-98F9-44CE-9822-15C37245A3A2}">
      <dgm:prSet/>
      <dgm:spPr/>
      <dgm:t>
        <a:bodyPr/>
        <a:lstStyle/>
        <a:p>
          <a:pPr rtl="0"/>
          <a:r>
            <a:rPr lang="ru-RU" dirty="0" smtClean="0"/>
            <a:t>Предусматривается адаптация отрасли к рыночным отношениям: развитие </a:t>
          </a:r>
          <a:r>
            <a:rPr lang="ru-RU" dirty="0" err="1" smtClean="0"/>
            <a:t>многоукладности</a:t>
          </a:r>
          <a:r>
            <a:rPr lang="ru-RU" dirty="0" smtClean="0"/>
            <a:t> форм собственности, создание рынка медицинских услуг, конкурентных отношений среди медицинских организаций.</a:t>
          </a:r>
          <a:endParaRPr lang="ru-RU" dirty="0"/>
        </a:p>
      </dgm:t>
    </dgm:pt>
    <dgm:pt modelId="{11735083-70D2-4E3D-BF7E-B4F5D7A64EB9}" type="parTrans" cxnId="{81C098BA-597F-4DE9-82C6-09847E2C9C3E}">
      <dgm:prSet/>
      <dgm:spPr/>
      <dgm:t>
        <a:bodyPr/>
        <a:lstStyle/>
        <a:p>
          <a:endParaRPr lang="ru-RU"/>
        </a:p>
      </dgm:t>
    </dgm:pt>
    <dgm:pt modelId="{ADC0F794-0845-4E38-B198-A61D335BF8AA}" type="sibTrans" cxnId="{81C098BA-597F-4DE9-82C6-09847E2C9C3E}">
      <dgm:prSet/>
      <dgm:spPr/>
      <dgm:t>
        <a:bodyPr/>
        <a:lstStyle/>
        <a:p>
          <a:endParaRPr lang="ru-RU"/>
        </a:p>
      </dgm:t>
    </dgm:pt>
    <dgm:pt modelId="{1A3CFFA9-3D5D-4177-871B-271D21A604CA}" type="pres">
      <dgm:prSet presAssocID="{8FCD441D-8DDB-4686-B93B-B6E797142C1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3AAC57-8B1F-4DF4-8ACE-824F763210A4}" type="pres">
      <dgm:prSet presAssocID="{8A13E1E3-98F9-44CE-9822-15C37245A3A2}" presName="upArrow" presStyleLbl="node1" presStyleIdx="0" presStyleCnt="1"/>
      <dgm:spPr/>
    </dgm:pt>
    <dgm:pt modelId="{8BDCC462-5CE5-49CE-93C8-4052D86C924F}" type="pres">
      <dgm:prSet presAssocID="{8A13E1E3-98F9-44CE-9822-15C37245A3A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E04C2-85D4-497E-9260-29EC17B67F8F}" type="presOf" srcId="{8FCD441D-8DDB-4686-B93B-B6E797142C13}" destId="{1A3CFFA9-3D5D-4177-871B-271D21A604CA}" srcOrd="0" destOrd="0" presId="urn:microsoft.com/office/officeart/2005/8/layout/arrow4"/>
    <dgm:cxn modelId="{81C098BA-597F-4DE9-82C6-09847E2C9C3E}" srcId="{8FCD441D-8DDB-4686-B93B-B6E797142C13}" destId="{8A13E1E3-98F9-44CE-9822-15C37245A3A2}" srcOrd="0" destOrd="0" parTransId="{11735083-70D2-4E3D-BF7E-B4F5D7A64EB9}" sibTransId="{ADC0F794-0845-4E38-B198-A61D335BF8AA}"/>
    <dgm:cxn modelId="{DFD0B95A-AA5F-4097-99D3-7C036ED31B1D}" type="presOf" srcId="{8A13E1E3-98F9-44CE-9822-15C37245A3A2}" destId="{8BDCC462-5CE5-49CE-93C8-4052D86C924F}" srcOrd="0" destOrd="0" presId="urn:microsoft.com/office/officeart/2005/8/layout/arrow4"/>
    <dgm:cxn modelId="{102C8738-6E2E-42C0-9BBA-8200B78F0DE4}" type="presParOf" srcId="{1A3CFFA9-3D5D-4177-871B-271D21A604CA}" destId="{D43AAC57-8B1F-4DF4-8ACE-824F763210A4}" srcOrd="0" destOrd="0" presId="urn:microsoft.com/office/officeart/2005/8/layout/arrow4"/>
    <dgm:cxn modelId="{A9631DC4-872D-48C6-A824-EE1F13D2A0AA}" type="presParOf" srcId="{1A3CFFA9-3D5D-4177-871B-271D21A604CA}" destId="{8BDCC462-5CE5-49CE-93C8-4052D86C924F}" srcOrd="1" destOrd="0" presId="urn:microsoft.com/office/officeart/2005/8/layout/arrow4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E4C27C3-83FA-4FE8-A87F-33C662FD690D}" type="doc">
      <dgm:prSet loTypeId="urn:microsoft.com/office/officeart/2005/8/layout/balance1" loCatId="relationship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43A446F-5D52-443F-A8EA-F071AE01AE5F}">
      <dgm:prSet/>
      <dgm:spPr/>
      <dgm:t>
        <a:bodyPr/>
        <a:lstStyle/>
        <a:p>
          <a:pPr rtl="0"/>
          <a:r>
            <a:rPr lang="ru-RU" dirty="0" smtClean="0"/>
            <a:t>Реализация Программы будет способствовать динамичному развитию системы здравоохранения путем создания условий</a:t>
          </a:r>
          <a:endParaRPr lang="ru-RU" dirty="0"/>
        </a:p>
      </dgm:t>
    </dgm:pt>
    <dgm:pt modelId="{A91100B8-2FC7-4C83-83FB-D0B4FEA16459}" type="parTrans" cxnId="{C47275B6-4203-4FFD-B690-732D3C903174}">
      <dgm:prSet/>
      <dgm:spPr/>
      <dgm:t>
        <a:bodyPr/>
        <a:lstStyle/>
        <a:p>
          <a:endParaRPr lang="ru-RU"/>
        </a:p>
      </dgm:t>
    </dgm:pt>
    <dgm:pt modelId="{76384956-1FD1-4FF9-AC51-6871C34235ED}" type="sibTrans" cxnId="{C47275B6-4203-4FFD-B690-732D3C903174}">
      <dgm:prSet/>
      <dgm:spPr/>
      <dgm:t>
        <a:bodyPr/>
        <a:lstStyle/>
        <a:p>
          <a:endParaRPr lang="ru-RU"/>
        </a:p>
      </dgm:t>
    </dgm:pt>
    <dgm:pt modelId="{0714D994-8026-4841-80DA-7BA3C12BBCA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для перехода к </a:t>
          </a:r>
          <a:r>
            <a:rPr lang="ru-RU" dirty="0" err="1" smtClean="0">
              <a:solidFill>
                <a:schemeClr val="tx1"/>
              </a:solidFill>
            </a:rPr>
            <a:t>малозатратным</a:t>
          </a:r>
          <a:r>
            <a:rPr lang="ru-RU" dirty="0" smtClean="0">
              <a:solidFill>
                <a:schemeClr val="tx1"/>
              </a:solidFill>
            </a:rPr>
            <a:t> формам медицинского обслуживания, </a:t>
          </a:r>
          <a:endParaRPr lang="ru-RU" dirty="0">
            <a:solidFill>
              <a:schemeClr val="tx1"/>
            </a:solidFill>
          </a:endParaRPr>
        </a:p>
      </dgm:t>
    </dgm:pt>
    <dgm:pt modelId="{B1A0DD3F-F636-49D2-8C38-CD491275F3F9}" type="parTrans" cxnId="{7ED01330-8EAF-42C3-8517-55F839160A88}">
      <dgm:prSet/>
      <dgm:spPr/>
      <dgm:t>
        <a:bodyPr/>
        <a:lstStyle/>
        <a:p>
          <a:endParaRPr lang="ru-RU"/>
        </a:p>
      </dgm:t>
    </dgm:pt>
    <dgm:pt modelId="{2049E8F0-7F6B-4E76-BEBC-A5BE3B6ED6CA}" type="sibTrans" cxnId="{7ED01330-8EAF-42C3-8517-55F839160A88}">
      <dgm:prSet/>
      <dgm:spPr/>
      <dgm:t>
        <a:bodyPr/>
        <a:lstStyle/>
        <a:p>
          <a:endParaRPr lang="ru-RU"/>
        </a:p>
      </dgm:t>
    </dgm:pt>
    <dgm:pt modelId="{C982CFD2-97F0-46FB-BED7-3C6EE9EBAACB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обеспечения профилактической направленности отрасли, </a:t>
          </a:r>
          <a:endParaRPr lang="ru-RU" dirty="0">
            <a:solidFill>
              <a:schemeClr val="tx1"/>
            </a:solidFill>
          </a:endParaRPr>
        </a:p>
      </dgm:t>
    </dgm:pt>
    <dgm:pt modelId="{F7209C5A-FC71-4576-8B2E-5D38986C4243}" type="parTrans" cxnId="{70194846-37FA-45CD-A199-71D838A3D39B}">
      <dgm:prSet/>
      <dgm:spPr/>
      <dgm:t>
        <a:bodyPr/>
        <a:lstStyle/>
        <a:p>
          <a:endParaRPr lang="ru-RU"/>
        </a:p>
      </dgm:t>
    </dgm:pt>
    <dgm:pt modelId="{411F4DC4-6EE6-4468-B250-1867AF54E3F9}" type="sibTrans" cxnId="{70194846-37FA-45CD-A199-71D838A3D39B}">
      <dgm:prSet/>
      <dgm:spPr/>
      <dgm:t>
        <a:bodyPr/>
        <a:lstStyle/>
        <a:p>
          <a:endParaRPr lang="ru-RU"/>
        </a:p>
      </dgm:t>
    </dgm:pt>
    <dgm:pt modelId="{144A3461-28EA-401C-88D4-564309565E78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повышения уровня доступности и качества медицинской помощи, </a:t>
          </a:r>
          <a:endParaRPr lang="ru-RU" dirty="0">
            <a:solidFill>
              <a:schemeClr val="tx1"/>
            </a:solidFill>
          </a:endParaRPr>
        </a:p>
      </dgm:t>
    </dgm:pt>
    <dgm:pt modelId="{38798EF2-54DA-4029-89C8-0033EF28CE6F}" type="parTrans" cxnId="{1C7FE111-9F51-4829-AA77-C371F2574A8E}">
      <dgm:prSet/>
      <dgm:spPr/>
      <dgm:t>
        <a:bodyPr/>
        <a:lstStyle/>
        <a:p>
          <a:endParaRPr lang="ru-RU"/>
        </a:p>
      </dgm:t>
    </dgm:pt>
    <dgm:pt modelId="{032B2475-3D0E-4E0F-A37A-736550D766E6}" type="sibTrans" cxnId="{1C7FE111-9F51-4829-AA77-C371F2574A8E}">
      <dgm:prSet/>
      <dgm:spPr/>
      <dgm:t>
        <a:bodyPr/>
        <a:lstStyle/>
        <a:p>
          <a:endParaRPr lang="ru-RU"/>
        </a:p>
      </dgm:t>
    </dgm:pt>
    <dgm:pt modelId="{2970D0D3-F309-49D5-A864-22EAB44D457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внедрению специальных социальных услуг, </a:t>
          </a:r>
          <a:endParaRPr lang="ru-RU" dirty="0">
            <a:solidFill>
              <a:schemeClr val="tx1"/>
            </a:solidFill>
          </a:endParaRPr>
        </a:p>
      </dgm:t>
    </dgm:pt>
    <dgm:pt modelId="{891F82F8-6A63-486F-A5DB-40BB4819D0A5}" type="parTrans" cxnId="{4F87A413-62F4-4416-A00A-C1CDA67C2497}">
      <dgm:prSet/>
      <dgm:spPr/>
      <dgm:t>
        <a:bodyPr/>
        <a:lstStyle/>
        <a:p>
          <a:endParaRPr lang="ru-RU"/>
        </a:p>
      </dgm:t>
    </dgm:pt>
    <dgm:pt modelId="{B294D4C9-EFD2-4C73-8EAF-0AB5FAF653CA}" type="sibTrans" cxnId="{4F87A413-62F4-4416-A00A-C1CDA67C2497}">
      <dgm:prSet/>
      <dgm:spPr/>
      <dgm:t>
        <a:bodyPr/>
        <a:lstStyle/>
        <a:p>
          <a:endParaRPr lang="ru-RU"/>
        </a:p>
      </dgm:t>
    </dgm:pt>
    <dgm:pt modelId="{E25B3F3F-1EEF-4C2A-8132-67B6F33628A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созданию условий для мотивации у населения </a:t>
          </a:r>
          <a:r>
            <a:rPr lang="ru-RU" dirty="0" err="1" smtClean="0">
              <a:solidFill>
                <a:schemeClr val="tx1"/>
              </a:solidFill>
            </a:rPr>
            <a:t>самосохранительного</a:t>
          </a:r>
          <a:r>
            <a:rPr lang="ru-RU" dirty="0" smtClean="0">
              <a:solidFill>
                <a:schemeClr val="tx1"/>
              </a:solidFill>
            </a:rPr>
            <a:t> поведения, </a:t>
          </a:r>
          <a:endParaRPr lang="ru-RU" dirty="0">
            <a:solidFill>
              <a:schemeClr val="tx1"/>
            </a:solidFill>
          </a:endParaRPr>
        </a:p>
      </dgm:t>
    </dgm:pt>
    <dgm:pt modelId="{4CD58F84-21AC-4033-B89F-11A8565D4191}" type="parTrans" cxnId="{925FF661-E502-4178-9F7D-4BAEC453B7EC}">
      <dgm:prSet/>
      <dgm:spPr/>
      <dgm:t>
        <a:bodyPr/>
        <a:lstStyle/>
        <a:p>
          <a:endParaRPr lang="ru-RU"/>
        </a:p>
      </dgm:t>
    </dgm:pt>
    <dgm:pt modelId="{48818F24-D50A-40A2-A765-E40A99D88274}" type="sibTrans" cxnId="{925FF661-E502-4178-9F7D-4BAEC453B7EC}">
      <dgm:prSet/>
      <dgm:spPr/>
      <dgm:t>
        <a:bodyPr/>
        <a:lstStyle/>
        <a:p>
          <a:endParaRPr lang="ru-RU"/>
        </a:p>
      </dgm:t>
    </dgm:pt>
    <dgm:pt modelId="{D723CBC7-B4BB-467E-9316-566E08737D22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профессионального и личностного роста медицинского персонала, </a:t>
          </a:r>
          <a:endParaRPr lang="ru-RU" dirty="0">
            <a:solidFill>
              <a:schemeClr val="tx1"/>
            </a:solidFill>
          </a:endParaRPr>
        </a:p>
      </dgm:t>
    </dgm:pt>
    <dgm:pt modelId="{75469781-144B-494A-8A0A-D6B2B648ACD1}" type="parTrans" cxnId="{19EFF2B1-DF3A-4983-9B62-38B2F7977036}">
      <dgm:prSet/>
      <dgm:spPr/>
      <dgm:t>
        <a:bodyPr/>
        <a:lstStyle/>
        <a:p>
          <a:endParaRPr lang="ru-RU"/>
        </a:p>
      </dgm:t>
    </dgm:pt>
    <dgm:pt modelId="{B0099053-7EB0-49B2-8966-396DE2F32EFA}" type="sibTrans" cxnId="{19EFF2B1-DF3A-4983-9B62-38B2F7977036}">
      <dgm:prSet/>
      <dgm:spPr/>
      <dgm:t>
        <a:bodyPr/>
        <a:lstStyle/>
        <a:p>
          <a:endParaRPr lang="ru-RU"/>
        </a:p>
      </dgm:t>
    </dgm:pt>
    <dgm:pt modelId="{422EEAF7-F996-4E48-AE97-963C0388844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адаптации системы здравоохранения к современным требованиям и рыночным условиям общества.</a:t>
          </a:r>
          <a:endParaRPr lang="ru-RU" dirty="0">
            <a:solidFill>
              <a:schemeClr val="tx1"/>
            </a:solidFill>
          </a:endParaRPr>
        </a:p>
      </dgm:t>
    </dgm:pt>
    <dgm:pt modelId="{E4BAB6FF-0EF1-4926-B4BA-883F7A2F694B}" type="parTrans" cxnId="{102662B9-47EB-4726-BA0D-0F43156504C9}">
      <dgm:prSet/>
      <dgm:spPr/>
      <dgm:t>
        <a:bodyPr/>
        <a:lstStyle/>
        <a:p>
          <a:endParaRPr lang="ru-RU"/>
        </a:p>
      </dgm:t>
    </dgm:pt>
    <dgm:pt modelId="{1595D07E-0340-4FCA-A1C3-554444371B28}" type="sibTrans" cxnId="{102662B9-47EB-4726-BA0D-0F43156504C9}">
      <dgm:prSet/>
      <dgm:spPr/>
      <dgm:t>
        <a:bodyPr/>
        <a:lstStyle/>
        <a:p>
          <a:endParaRPr lang="ru-RU"/>
        </a:p>
      </dgm:t>
    </dgm:pt>
    <dgm:pt modelId="{CB90CD1D-A82E-48E8-95C8-39BB81CDAD9F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ru-RU" dirty="0">
            <a:solidFill>
              <a:schemeClr val="tx1"/>
            </a:solidFill>
          </a:endParaRPr>
        </a:p>
      </dgm:t>
    </dgm:pt>
    <dgm:pt modelId="{895D65F7-4292-42F7-AD12-39215CA3317E}" type="parTrans" cxnId="{339CB066-1294-47F2-BB9A-8D7C727A0270}">
      <dgm:prSet/>
      <dgm:spPr/>
      <dgm:t>
        <a:bodyPr/>
        <a:lstStyle/>
        <a:p>
          <a:endParaRPr lang="ru-RU"/>
        </a:p>
      </dgm:t>
    </dgm:pt>
    <dgm:pt modelId="{90EDC8CF-260C-4E9A-953B-AC6516E9EEEA}" type="sibTrans" cxnId="{339CB066-1294-47F2-BB9A-8D7C727A0270}">
      <dgm:prSet/>
      <dgm:spPr/>
      <dgm:t>
        <a:bodyPr/>
        <a:lstStyle/>
        <a:p>
          <a:endParaRPr lang="ru-RU"/>
        </a:p>
      </dgm:t>
    </dgm:pt>
    <dgm:pt modelId="{EFA355DC-0EE5-417E-8D37-0EB8B24B9870}" type="pres">
      <dgm:prSet presAssocID="{1E4C27C3-83FA-4FE8-A87F-33C662FD690D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231383-28A9-46CA-B032-AAACCBE6C54D}" type="pres">
      <dgm:prSet presAssocID="{1E4C27C3-83FA-4FE8-A87F-33C662FD690D}" presName="dummyMaxCanvas" presStyleCnt="0"/>
      <dgm:spPr/>
    </dgm:pt>
    <dgm:pt modelId="{A2195714-76E5-49B7-BC5C-87558E3CCC8D}" type="pres">
      <dgm:prSet presAssocID="{1E4C27C3-83FA-4FE8-A87F-33C662FD690D}" presName="parentComposite" presStyleCnt="0"/>
      <dgm:spPr/>
    </dgm:pt>
    <dgm:pt modelId="{94D9D459-616D-4A1F-8778-A944D7F6EB78}" type="pres">
      <dgm:prSet presAssocID="{1E4C27C3-83FA-4FE8-A87F-33C662FD690D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A8A18F9B-E705-4BB7-A4DE-F47831E7380F}" type="pres">
      <dgm:prSet presAssocID="{1E4C27C3-83FA-4FE8-A87F-33C662FD690D}" presName="parent2" presStyleLbl="alignAccFollowNode1" presStyleIdx="1" presStyleCnt="4" custScaleX="74033" custScaleY="135955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478D98DE-609A-4AA7-B615-A50FFCA845B0}" type="pres">
      <dgm:prSet presAssocID="{1E4C27C3-83FA-4FE8-A87F-33C662FD690D}" presName="childrenComposite" presStyleCnt="0"/>
      <dgm:spPr/>
    </dgm:pt>
    <dgm:pt modelId="{5CEEE563-C386-41D4-B347-E573D1E2142B}" type="pres">
      <dgm:prSet presAssocID="{1E4C27C3-83FA-4FE8-A87F-33C662FD690D}" presName="dummyMaxCanvas_ChildArea" presStyleCnt="0"/>
      <dgm:spPr/>
    </dgm:pt>
    <dgm:pt modelId="{F9448EE9-B388-4515-820A-15166CB9355B}" type="pres">
      <dgm:prSet presAssocID="{1E4C27C3-83FA-4FE8-A87F-33C662FD690D}" presName="fulcrum" presStyleLbl="alignAccFollowNode1" presStyleIdx="2" presStyleCnt="4"/>
      <dgm:spPr/>
    </dgm:pt>
    <dgm:pt modelId="{297CBF01-0C39-4F09-BA92-D05FF542191A}" type="pres">
      <dgm:prSet presAssocID="{1E4C27C3-83FA-4FE8-A87F-33C662FD690D}" presName="balance_43" presStyleLbl="alignAccFollowNode1" presStyleIdx="3" presStyleCnt="4">
        <dgm:presLayoutVars>
          <dgm:bulletEnabled val="1"/>
        </dgm:presLayoutVars>
      </dgm:prSet>
      <dgm:spPr/>
    </dgm:pt>
    <dgm:pt modelId="{70777908-E3A5-4A04-8C56-E40187486036}" type="pres">
      <dgm:prSet presAssocID="{1E4C27C3-83FA-4FE8-A87F-33C662FD690D}" presName="left_43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1E64C-57EE-460F-8F3A-8CF6C576DA98}" type="pres">
      <dgm:prSet presAssocID="{1E4C27C3-83FA-4FE8-A87F-33C662FD690D}" presName="left_43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1E470-F01C-4C55-8ED4-445DAEB888B6}" type="pres">
      <dgm:prSet presAssocID="{1E4C27C3-83FA-4FE8-A87F-33C662FD690D}" presName="left_43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4B864-6A7D-44D9-A496-259FA984D2BB}" type="pres">
      <dgm:prSet presAssocID="{1E4C27C3-83FA-4FE8-A87F-33C662FD690D}" presName="left_43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97E76-504B-4860-83B2-BB62544D5AC7}" type="pres">
      <dgm:prSet presAssocID="{1E4C27C3-83FA-4FE8-A87F-33C662FD690D}" presName="right_43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E349A-1FB1-485C-B62B-CE3BB3E6ED31}" type="pres">
      <dgm:prSet presAssocID="{1E4C27C3-83FA-4FE8-A87F-33C662FD690D}" presName="right_43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0788A-928A-45BC-9AA6-7341DE9E7F49}" type="pres">
      <dgm:prSet presAssocID="{1E4C27C3-83FA-4FE8-A87F-33C662FD690D}" presName="right_43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EFF2B1-DF3A-4983-9B62-38B2F7977036}" srcId="{CB90CD1D-A82E-48E8-95C8-39BB81CDAD9F}" destId="{D723CBC7-B4BB-467E-9316-566E08737D22}" srcOrd="1" destOrd="0" parTransId="{75469781-144B-494A-8A0A-D6B2B648ACD1}" sibTransId="{B0099053-7EB0-49B2-8966-396DE2F32EFA}"/>
    <dgm:cxn modelId="{925FF661-E502-4178-9F7D-4BAEC453B7EC}" srcId="{CB90CD1D-A82E-48E8-95C8-39BB81CDAD9F}" destId="{E25B3F3F-1EEF-4C2A-8132-67B6F33628A1}" srcOrd="0" destOrd="0" parTransId="{4CD58F84-21AC-4033-B89F-11A8565D4191}" sibTransId="{48818F24-D50A-40A2-A765-E40A99D88274}"/>
    <dgm:cxn modelId="{1627A625-AFD4-452F-8B78-C853D0571BF1}" type="presOf" srcId="{643A446F-5D52-443F-A8EA-F071AE01AE5F}" destId="{94D9D459-616D-4A1F-8778-A944D7F6EB78}" srcOrd="0" destOrd="0" presId="urn:microsoft.com/office/officeart/2005/8/layout/balance1"/>
    <dgm:cxn modelId="{3DD4C678-497F-4881-BA18-67AAF41E9F82}" type="presOf" srcId="{1E4C27C3-83FA-4FE8-A87F-33C662FD690D}" destId="{EFA355DC-0EE5-417E-8D37-0EB8B24B9870}" srcOrd="0" destOrd="0" presId="urn:microsoft.com/office/officeart/2005/8/layout/balance1"/>
    <dgm:cxn modelId="{E77B93AD-C6B9-4252-A02E-A22DEC5C9BB0}" type="presOf" srcId="{C982CFD2-97F0-46FB-BED7-3C6EE9EBAACB}" destId="{E9A1E64C-57EE-460F-8F3A-8CF6C576DA98}" srcOrd="0" destOrd="0" presId="urn:microsoft.com/office/officeart/2005/8/layout/balance1"/>
    <dgm:cxn modelId="{ECCAEF83-CF49-4DCC-88A6-00E504450D59}" type="presOf" srcId="{0714D994-8026-4841-80DA-7BA3C12BBCAC}" destId="{70777908-E3A5-4A04-8C56-E40187486036}" srcOrd="0" destOrd="0" presId="urn:microsoft.com/office/officeart/2005/8/layout/balance1"/>
    <dgm:cxn modelId="{763B03BD-CB0B-449B-A99C-80072310D5F3}" type="presOf" srcId="{2970D0D3-F309-49D5-A864-22EAB44D457D}" destId="{F524B864-6A7D-44D9-A496-259FA984D2BB}" srcOrd="0" destOrd="0" presId="urn:microsoft.com/office/officeart/2005/8/layout/balance1"/>
    <dgm:cxn modelId="{7ED01330-8EAF-42C3-8517-55F839160A88}" srcId="{643A446F-5D52-443F-A8EA-F071AE01AE5F}" destId="{0714D994-8026-4841-80DA-7BA3C12BBCAC}" srcOrd="0" destOrd="0" parTransId="{B1A0DD3F-F636-49D2-8C38-CD491275F3F9}" sibTransId="{2049E8F0-7F6B-4E76-BEBC-A5BE3B6ED6CA}"/>
    <dgm:cxn modelId="{D2F5C5EC-6893-43AC-936E-2DCC9EB12147}" type="presOf" srcId="{144A3461-28EA-401C-88D4-564309565E78}" destId="{42F1E470-F01C-4C55-8ED4-445DAEB888B6}" srcOrd="0" destOrd="0" presId="urn:microsoft.com/office/officeart/2005/8/layout/balance1"/>
    <dgm:cxn modelId="{102662B9-47EB-4726-BA0D-0F43156504C9}" srcId="{CB90CD1D-A82E-48E8-95C8-39BB81CDAD9F}" destId="{422EEAF7-F996-4E48-AE97-963C0388844C}" srcOrd="2" destOrd="0" parTransId="{E4BAB6FF-0EF1-4926-B4BA-883F7A2F694B}" sibTransId="{1595D07E-0340-4FCA-A1C3-554444371B28}"/>
    <dgm:cxn modelId="{F9E7F105-447E-4910-BD35-09BBCF6645F8}" type="presOf" srcId="{E25B3F3F-1EEF-4C2A-8132-67B6F33628A1}" destId="{AA297E76-504B-4860-83B2-BB62544D5AC7}" srcOrd="0" destOrd="0" presId="urn:microsoft.com/office/officeart/2005/8/layout/balance1"/>
    <dgm:cxn modelId="{C47275B6-4203-4FFD-B690-732D3C903174}" srcId="{1E4C27C3-83FA-4FE8-A87F-33C662FD690D}" destId="{643A446F-5D52-443F-A8EA-F071AE01AE5F}" srcOrd="0" destOrd="0" parTransId="{A91100B8-2FC7-4C83-83FB-D0B4FEA16459}" sibTransId="{76384956-1FD1-4FF9-AC51-6871C34235ED}"/>
    <dgm:cxn modelId="{4F87A413-62F4-4416-A00A-C1CDA67C2497}" srcId="{643A446F-5D52-443F-A8EA-F071AE01AE5F}" destId="{2970D0D3-F309-49D5-A864-22EAB44D457D}" srcOrd="3" destOrd="0" parTransId="{891F82F8-6A63-486F-A5DB-40BB4819D0A5}" sibTransId="{B294D4C9-EFD2-4C73-8EAF-0AB5FAF653CA}"/>
    <dgm:cxn modelId="{C50ACE82-A97B-4A39-95DE-5BB64F7CB35E}" type="presOf" srcId="{CB90CD1D-A82E-48E8-95C8-39BB81CDAD9F}" destId="{A8A18F9B-E705-4BB7-A4DE-F47831E7380F}" srcOrd="0" destOrd="0" presId="urn:microsoft.com/office/officeart/2005/8/layout/balance1"/>
    <dgm:cxn modelId="{135FA418-C39F-4A7B-8439-0872D4946D92}" type="presOf" srcId="{422EEAF7-F996-4E48-AE97-963C0388844C}" destId="{06B0788A-928A-45BC-9AA6-7341DE9E7F49}" srcOrd="0" destOrd="0" presId="urn:microsoft.com/office/officeart/2005/8/layout/balance1"/>
    <dgm:cxn modelId="{339CB066-1294-47F2-BB9A-8D7C727A0270}" srcId="{1E4C27C3-83FA-4FE8-A87F-33C662FD690D}" destId="{CB90CD1D-A82E-48E8-95C8-39BB81CDAD9F}" srcOrd="1" destOrd="0" parTransId="{895D65F7-4292-42F7-AD12-39215CA3317E}" sibTransId="{90EDC8CF-260C-4E9A-953B-AC6516E9EEEA}"/>
    <dgm:cxn modelId="{30EE177C-08C3-465A-8ACE-EDEFA11DD0FC}" type="presOf" srcId="{D723CBC7-B4BB-467E-9316-566E08737D22}" destId="{CB6E349A-1FB1-485C-B62B-CE3BB3E6ED31}" srcOrd="0" destOrd="0" presId="urn:microsoft.com/office/officeart/2005/8/layout/balance1"/>
    <dgm:cxn modelId="{70194846-37FA-45CD-A199-71D838A3D39B}" srcId="{643A446F-5D52-443F-A8EA-F071AE01AE5F}" destId="{C982CFD2-97F0-46FB-BED7-3C6EE9EBAACB}" srcOrd="1" destOrd="0" parTransId="{F7209C5A-FC71-4576-8B2E-5D38986C4243}" sibTransId="{411F4DC4-6EE6-4468-B250-1867AF54E3F9}"/>
    <dgm:cxn modelId="{1C7FE111-9F51-4829-AA77-C371F2574A8E}" srcId="{643A446F-5D52-443F-A8EA-F071AE01AE5F}" destId="{144A3461-28EA-401C-88D4-564309565E78}" srcOrd="2" destOrd="0" parTransId="{38798EF2-54DA-4029-89C8-0033EF28CE6F}" sibTransId="{032B2475-3D0E-4E0F-A37A-736550D766E6}"/>
    <dgm:cxn modelId="{ABE4893F-557F-4C6D-AC22-23027AB7B976}" type="presParOf" srcId="{EFA355DC-0EE5-417E-8D37-0EB8B24B9870}" destId="{E4231383-28A9-46CA-B032-AAACCBE6C54D}" srcOrd="0" destOrd="0" presId="urn:microsoft.com/office/officeart/2005/8/layout/balance1"/>
    <dgm:cxn modelId="{AD8C1918-9B68-45B6-AE9B-C61A10066229}" type="presParOf" srcId="{EFA355DC-0EE5-417E-8D37-0EB8B24B9870}" destId="{A2195714-76E5-49B7-BC5C-87558E3CCC8D}" srcOrd="1" destOrd="0" presId="urn:microsoft.com/office/officeart/2005/8/layout/balance1"/>
    <dgm:cxn modelId="{8C3DDA70-0CF4-4621-ABE2-2C7EBB10BE97}" type="presParOf" srcId="{A2195714-76E5-49B7-BC5C-87558E3CCC8D}" destId="{94D9D459-616D-4A1F-8778-A944D7F6EB78}" srcOrd="0" destOrd="0" presId="urn:microsoft.com/office/officeart/2005/8/layout/balance1"/>
    <dgm:cxn modelId="{3BA63289-5A84-4A7A-A21E-2B2667E35CF1}" type="presParOf" srcId="{A2195714-76E5-49B7-BC5C-87558E3CCC8D}" destId="{A8A18F9B-E705-4BB7-A4DE-F47831E7380F}" srcOrd="1" destOrd="0" presId="urn:microsoft.com/office/officeart/2005/8/layout/balance1"/>
    <dgm:cxn modelId="{E6AD2B8D-96F4-426A-B189-80D0DAF90BA4}" type="presParOf" srcId="{EFA355DC-0EE5-417E-8D37-0EB8B24B9870}" destId="{478D98DE-609A-4AA7-B615-A50FFCA845B0}" srcOrd="2" destOrd="0" presId="urn:microsoft.com/office/officeart/2005/8/layout/balance1"/>
    <dgm:cxn modelId="{F9EEA7BA-A48C-44DC-AE60-BCD4B1AB35C9}" type="presParOf" srcId="{478D98DE-609A-4AA7-B615-A50FFCA845B0}" destId="{5CEEE563-C386-41D4-B347-E573D1E2142B}" srcOrd="0" destOrd="0" presId="urn:microsoft.com/office/officeart/2005/8/layout/balance1"/>
    <dgm:cxn modelId="{3D5D1AAB-EEFA-43F6-82EC-EF848823957F}" type="presParOf" srcId="{478D98DE-609A-4AA7-B615-A50FFCA845B0}" destId="{F9448EE9-B388-4515-820A-15166CB9355B}" srcOrd="1" destOrd="0" presId="urn:microsoft.com/office/officeart/2005/8/layout/balance1"/>
    <dgm:cxn modelId="{E8DDA272-8D63-4F47-AFC8-F8276CAD2198}" type="presParOf" srcId="{478D98DE-609A-4AA7-B615-A50FFCA845B0}" destId="{297CBF01-0C39-4F09-BA92-D05FF542191A}" srcOrd="2" destOrd="0" presId="urn:microsoft.com/office/officeart/2005/8/layout/balance1"/>
    <dgm:cxn modelId="{28B5288B-A423-4841-A91C-E7F79241E682}" type="presParOf" srcId="{478D98DE-609A-4AA7-B615-A50FFCA845B0}" destId="{70777908-E3A5-4A04-8C56-E40187486036}" srcOrd="3" destOrd="0" presId="urn:microsoft.com/office/officeart/2005/8/layout/balance1"/>
    <dgm:cxn modelId="{526AC7C2-537C-4717-82DE-DC2C3C2E21C0}" type="presParOf" srcId="{478D98DE-609A-4AA7-B615-A50FFCA845B0}" destId="{E9A1E64C-57EE-460F-8F3A-8CF6C576DA98}" srcOrd="4" destOrd="0" presId="urn:microsoft.com/office/officeart/2005/8/layout/balance1"/>
    <dgm:cxn modelId="{7A3C4997-CB4F-416D-997D-46B7C13001AF}" type="presParOf" srcId="{478D98DE-609A-4AA7-B615-A50FFCA845B0}" destId="{42F1E470-F01C-4C55-8ED4-445DAEB888B6}" srcOrd="5" destOrd="0" presId="urn:microsoft.com/office/officeart/2005/8/layout/balance1"/>
    <dgm:cxn modelId="{196F625C-84C1-40BC-8D00-5AFCCA1A218A}" type="presParOf" srcId="{478D98DE-609A-4AA7-B615-A50FFCA845B0}" destId="{F524B864-6A7D-44D9-A496-259FA984D2BB}" srcOrd="6" destOrd="0" presId="urn:microsoft.com/office/officeart/2005/8/layout/balance1"/>
    <dgm:cxn modelId="{F5CFB77F-E0E3-4680-B5C9-067BCA025315}" type="presParOf" srcId="{478D98DE-609A-4AA7-B615-A50FFCA845B0}" destId="{AA297E76-504B-4860-83B2-BB62544D5AC7}" srcOrd="7" destOrd="0" presId="urn:microsoft.com/office/officeart/2005/8/layout/balance1"/>
    <dgm:cxn modelId="{C7EBC705-9C83-4F88-990E-79A5CE4D9400}" type="presParOf" srcId="{478D98DE-609A-4AA7-B615-A50FFCA845B0}" destId="{CB6E349A-1FB1-485C-B62B-CE3BB3E6ED31}" srcOrd="8" destOrd="0" presId="urn:microsoft.com/office/officeart/2005/8/layout/balance1"/>
    <dgm:cxn modelId="{B593B91A-FE8E-4440-9C95-4AB42BA895CD}" type="presParOf" srcId="{478D98DE-609A-4AA7-B615-A50FFCA845B0}" destId="{06B0788A-928A-45BC-9AA6-7341DE9E7F49}" srcOrd="9" destOrd="0" presId="urn:microsoft.com/office/officeart/2005/8/layout/balanc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655EE6-7FFE-47AE-8B5D-B10C08F91731}" type="doc">
      <dgm:prSet loTypeId="urn:microsoft.com/office/officeart/2005/8/layout/StepDownProcess" loCatId="process" qsTypeId="urn:microsoft.com/office/officeart/2005/8/quickstyle/3d1" qsCatId="3D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2D6317FD-8566-4A39-AD32-EB7903BF8ACD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На реализацию Программы в 2011-2015 годах будут направлены средства республиканского и местных бюджетов, а также другие средства, не запрещенные законодательством Республики Казахстан.</a:t>
          </a:r>
          <a:endParaRPr lang="ru-RU" dirty="0">
            <a:solidFill>
              <a:schemeClr val="tx1"/>
            </a:solidFill>
          </a:endParaRPr>
        </a:p>
      </dgm:t>
    </dgm:pt>
    <dgm:pt modelId="{A6EAED65-783C-4BC3-A3AC-48BE825B6550}" type="parTrans" cxnId="{FF838C1E-D8AB-41FA-88C8-65BF9D709D31}">
      <dgm:prSet/>
      <dgm:spPr/>
      <dgm:t>
        <a:bodyPr/>
        <a:lstStyle/>
        <a:p>
          <a:endParaRPr lang="ru-RU"/>
        </a:p>
      </dgm:t>
    </dgm:pt>
    <dgm:pt modelId="{C3ACDCAA-14C5-4115-B7A4-3B4CA6617CB7}" type="sibTrans" cxnId="{FF838C1E-D8AB-41FA-88C8-65BF9D709D31}">
      <dgm:prSet/>
      <dgm:spPr/>
      <dgm:t>
        <a:bodyPr/>
        <a:lstStyle/>
        <a:p>
          <a:endParaRPr lang="ru-RU"/>
        </a:p>
      </dgm:t>
    </dgm:pt>
    <dgm:pt modelId="{17071ECF-2D81-4F07-A438-45F625460587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Общие затраты из государственного бюджета на реализацию Программы составят 427 525,9 </a:t>
          </a:r>
          <a:r>
            <a:rPr lang="ru-RU" dirty="0" err="1" smtClean="0">
              <a:solidFill>
                <a:schemeClr val="tx1"/>
              </a:solidFill>
            </a:rPr>
            <a:t>млн.тенге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8577A51C-F7A2-4BAC-84EF-870D2C656C14}" type="parTrans" cxnId="{F0F010EC-B207-49D6-B4B1-9065CDF5AE39}">
      <dgm:prSet/>
      <dgm:spPr/>
      <dgm:t>
        <a:bodyPr/>
        <a:lstStyle/>
        <a:p>
          <a:endParaRPr lang="ru-RU"/>
        </a:p>
      </dgm:t>
    </dgm:pt>
    <dgm:pt modelId="{39EA3DA8-6BFA-46BF-A8C3-A54C7AB49CA8}" type="sibTrans" cxnId="{F0F010EC-B207-49D6-B4B1-9065CDF5AE39}">
      <dgm:prSet/>
      <dgm:spPr/>
      <dgm:t>
        <a:bodyPr/>
        <a:lstStyle/>
        <a:p>
          <a:endParaRPr lang="ru-RU"/>
        </a:p>
      </dgm:t>
    </dgm:pt>
    <dgm:pt modelId="{71A41757-57DE-49AC-A12B-41B07D999103}" type="pres">
      <dgm:prSet presAssocID="{72655EE6-7FFE-47AE-8B5D-B10C08F9173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550C4F-B9EB-4CEA-8277-70B2089EDD11}" type="pres">
      <dgm:prSet presAssocID="{2D6317FD-8566-4A39-AD32-EB7903BF8ACD}" presName="composite" presStyleCnt="0"/>
      <dgm:spPr/>
    </dgm:pt>
    <dgm:pt modelId="{C4809D53-6A10-4460-91E4-2877D20A7185}" type="pres">
      <dgm:prSet presAssocID="{2D6317FD-8566-4A39-AD32-EB7903BF8ACD}" presName="bentUpArrow1" presStyleLbl="alignImgPlace1" presStyleIdx="0" presStyleCnt="1"/>
      <dgm:spPr/>
    </dgm:pt>
    <dgm:pt modelId="{C6848921-AA2A-4EF8-B924-290B4F2EB535}" type="pres">
      <dgm:prSet presAssocID="{2D6317FD-8566-4A39-AD32-EB7903BF8ACD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536F0-C269-409D-91CF-88E658790FB9}" type="pres">
      <dgm:prSet presAssocID="{2D6317FD-8566-4A39-AD32-EB7903BF8ACD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B6F61EF9-FB6F-4575-866B-1C4BE788F691}" type="pres">
      <dgm:prSet presAssocID="{C3ACDCAA-14C5-4115-B7A4-3B4CA6617CB7}" presName="sibTrans" presStyleCnt="0"/>
      <dgm:spPr/>
    </dgm:pt>
    <dgm:pt modelId="{BCD31526-0AB7-4904-9117-0237163D67C0}" type="pres">
      <dgm:prSet presAssocID="{17071ECF-2D81-4F07-A438-45F625460587}" presName="composite" presStyleCnt="0"/>
      <dgm:spPr/>
    </dgm:pt>
    <dgm:pt modelId="{28EBAB4C-1106-4E1C-A2B8-BB2D4B0D3849}" type="pres">
      <dgm:prSet presAssocID="{17071ECF-2D81-4F07-A438-45F625460587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F010EC-B207-49D6-B4B1-9065CDF5AE39}" srcId="{72655EE6-7FFE-47AE-8B5D-B10C08F91731}" destId="{17071ECF-2D81-4F07-A438-45F625460587}" srcOrd="1" destOrd="0" parTransId="{8577A51C-F7A2-4BAC-84EF-870D2C656C14}" sibTransId="{39EA3DA8-6BFA-46BF-A8C3-A54C7AB49CA8}"/>
    <dgm:cxn modelId="{D9D1E70B-DE32-4A5B-9EBF-700812DA3959}" type="presOf" srcId="{72655EE6-7FFE-47AE-8B5D-B10C08F91731}" destId="{71A41757-57DE-49AC-A12B-41B07D999103}" srcOrd="0" destOrd="0" presId="urn:microsoft.com/office/officeart/2005/8/layout/StepDownProcess"/>
    <dgm:cxn modelId="{FF838C1E-D8AB-41FA-88C8-65BF9D709D31}" srcId="{72655EE6-7FFE-47AE-8B5D-B10C08F91731}" destId="{2D6317FD-8566-4A39-AD32-EB7903BF8ACD}" srcOrd="0" destOrd="0" parTransId="{A6EAED65-783C-4BC3-A3AC-48BE825B6550}" sibTransId="{C3ACDCAA-14C5-4115-B7A4-3B4CA6617CB7}"/>
    <dgm:cxn modelId="{6C882D55-4B2F-46A9-86A6-D929912CE2D4}" type="presOf" srcId="{17071ECF-2D81-4F07-A438-45F625460587}" destId="{28EBAB4C-1106-4E1C-A2B8-BB2D4B0D3849}" srcOrd="0" destOrd="0" presId="urn:microsoft.com/office/officeart/2005/8/layout/StepDownProcess"/>
    <dgm:cxn modelId="{952BDB06-A396-4564-9CC3-6CF58B579FCA}" type="presOf" srcId="{2D6317FD-8566-4A39-AD32-EB7903BF8ACD}" destId="{C6848921-AA2A-4EF8-B924-290B4F2EB535}" srcOrd="0" destOrd="0" presId="urn:microsoft.com/office/officeart/2005/8/layout/StepDownProcess"/>
    <dgm:cxn modelId="{63DDE939-F81B-4813-B9DD-A95C9B232845}" type="presParOf" srcId="{71A41757-57DE-49AC-A12B-41B07D999103}" destId="{15550C4F-B9EB-4CEA-8277-70B2089EDD11}" srcOrd="0" destOrd="0" presId="urn:microsoft.com/office/officeart/2005/8/layout/StepDownProcess"/>
    <dgm:cxn modelId="{6FB1695B-A745-4185-B3F3-BA2911AEC53E}" type="presParOf" srcId="{15550C4F-B9EB-4CEA-8277-70B2089EDD11}" destId="{C4809D53-6A10-4460-91E4-2877D20A7185}" srcOrd="0" destOrd="0" presId="urn:microsoft.com/office/officeart/2005/8/layout/StepDownProcess"/>
    <dgm:cxn modelId="{89BF740C-19C0-46C6-9A48-E3719472AFA2}" type="presParOf" srcId="{15550C4F-B9EB-4CEA-8277-70B2089EDD11}" destId="{C6848921-AA2A-4EF8-B924-290B4F2EB535}" srcOrd="1" destOrd="0" presId="urn:microsoft.com/office/officeart/2005/8/layout/StepDownProcess"/>
    <dgm:cxn modelId="{47D43343-5BE8-4946-8F47-A0FD703645F3}" type="presParOf" srcId="{15550C4F-B9EB-4CEA-8277-70B2089EDD11}" destId="{EAD536F0-C269-409D-91CF-88E658790FB9}" srcOrd="2" destOrd="0" presId="urn:microsoft.com/office/officeart/2005/8/layout/StepDownProcess"/>
    <dgm:cxn modelId="{87E4C4F9-E26D-4405-9D3C-FD1B07F0F580}" type="presParOf" srcId="{71A41757-57DE-49AC-A12B-41B07D999103}" destId="{B6F61EF9-FB6F-4575-866B-1C4BE788F691}" srcOrd="1" destOrd="0" presId="urn:microsoft.com/office/officeart/2005/8/layout/StepDownProcess"/>
    <dgm:cxn modelId="{9606E0DB-3521-455A-97C3-CEDC7B48D83B}" type="presParOf" srcId="{71A41757-57DE-49AC-A12B-41B07D999103}" destId="{BCD31526-0AB7-4904-9117-0237163D67C0}" srcOrd="2" destOrd="0" presId="urn:microsoft.com/office/officeart/2005/8/layout/StepDownProcess"/>
    <dgm:cxn modelId="{EB30EC44-27E0-48DA-AAD9-03D07E455AE3}" type="presParOf" srcId="{BCD31526-0AB7-4904-9117-0237163D67C0}" destId="{28EBAB4C-1106-4E1C-A2B8-BB2D4B0D3849}" srcOrd="0" destOrd="0" presId="urn:microsoft.com/office/officeart/2005/8/layout/StepDownProcess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400D5-E4E5-4D12-AFF1-82F7F69D881E}" type="doc">
      <dgm:prSet loTypeId="urn:microsoft.com/office/officeart/2005/8/layout/hierarchy3" loCatId="hierarchy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4FC1CA9-CCCD-4B7E-8E9F-F0B5CD55CC7E}">
      <dgm:prSet/>
      <dgm:spPr/>
      <dgm:t>
        <a:bodyPr/>
        <a:lstStyle/>
        <a:p>
          <a:pPr rtl="0"/>
          <a:r>
            <a:rPr lang="ru-RU" dirty="0" smtClean="0"/>
            <a:t>К 2013 году:</a:t>
          </a:r>
          <a:endParaRPr lang="ru-RU" dirty="0"/>
        </a:p>
      </dgm:t>
    </dgm:pt>
    <dgm:pt modelId="{1275158E-2B9D-4D18-AB25-C5F400838927}" type="parTrans" cxnId="{B079E502-10E4-4AF4-875F-170289AAF46F}">
      <dgm:prSet/>
      <dgm:spPr/>
      <dgm:t>
        <a:bodyPr/>
        <a:lstStyle/>
        <a:p>
          <a:endParaRPr lang="ru-RU"/>
        </a:p>
      </dgm:t>
    </dgm:pt>
    <dgm:pt modelId="{3343DD01-00C7-4AF3-9610-EA21539EB68E}" type="sibTrans" cxnId="{B079E502-10E4-4AF4-875F-170289AAF46F}">
      <dgm:prSet/>
      <dgm:spPr/>
      <dgm:t>
        <a:bodyPr/>
        <a:lstStyle/>
        <a:p>
          <a:endParaRPr lang="ru-RU"/>
        </a:p>
      </dgm:t>
    </dgm:pt>
    <dgm:pt modelId="{28AF7F0F-A5DF-434C-A019-6D1DBC5D9FED}">
      <dgm:prSet/>
      <dgm:spPr/>
      <dgm:t>
        <a:bodyPr/>
        <a:lstStyle/>
        <a:p>
          <a:pPr rtl="0"/>
          <a:r>
            <a:rPr lang="ru-RU" dirty="0" smtClean="0"/>
            <a:t>Сформирована Единая национальная система здравоохранения Республики Казахстан.</a:t>
          </a:r>
          <a:endParaRPr lang="ru-RU" dirty="0"/>
        </a:p>
      </dgm:t>
    </dgm:pt>
    <dgm:pt modelId="{47A90990-F746-4271-ADCB-99FC03B72019}" type="parTrans" cxnId="{061A2567-320C-425C-8890-7D5CEEF87807}">
      <dgm:prSet/>
      <dgm:spPr/>
      <dgm:t>
        <a:bodyPr/>
        <a:lstStyle/>
        <a:p>
          <a:endParaRPr lang="ru-RU"/>
        </a:p>
      </dgm:t>
    </dgm:pt>
    <dgm:pt modelId="{B6F6CE60-DB01-45AF-8C1E-DA02B84C085D}" type="sibTrans" cxnId="{061A2567-320C-425C-8890-7D5CEEF87807}">
      <dgm:prSet/>
      <dgm:spPr/>
      <dgm:t>
        <a:bodyPr/>
        <a:lstStyle/>
        <a:p>
          <a:endParaRPr lang="ru-RU"/>
        </a:p>
      </dgm:t>
    </dgm:pt>
    <dgm:pt modelId="{1EDF9C0D-44F1-41BE-A7F1-DA536E75B99C}">
      <dgm:prSet/>
      <dgm:spPr/>
      <dgm:t>
        <a:bodyPr/>
        <a:lstStyle/>
        <a:p>
          <a:pPr rtl="0"/>
          <a:r>
            <a:rPr lang="ru-RU" dirty="0" smtClean="0"/>
            <a:t>К 2015 году:</a:t>
          </a:r>
          <a:endParaRPr lang="ru-RU" dirty="0"/>
        </a:p>
      </dgm:t>
    </dgm:pt>
    <dgm:pt modelId="{6B2CFD01-9C83-4A41-8ADB-EF4BC50A71C4}" type="parTrans" cxnId="{25E111A7-210B-4840-91C8-9F54478DE3D2}">
      <dgm:prSet/>
      <dgm:spPr/>
      <dgm:t>
        <a:bodyPr/>
        <a:lstStyle/>
        <a:p>
          <a:endParaRPr lang="ru-RU"/>
        </a:p>
      </dgm:t>
    </dgm:pt>
    <dgm:pt modelId="{01B2372C-6283-4B01-929E-7D5310B819B1}" type="sibTrans" cxnId="{25E111A7-210B-4840-91C8-9F54478DE3D2}">
      <dgm:prSet/>
      <dgm:spPr/>
      <dgm:t>
        <a:bodyPr/>
        <a:lstStyle/>
        <a:p>
          <a:endParaRPr lang="ru-RU"/>
        </a:p>
      </dgm:t>
    </dgm:pt>
    <dgm:pt modelId="{7D51B3A3-6336-4D1D-A042-9333B649588F}">
      <dgm:prSet/>
      <dgm:spPr/>
      <dgm:t>
        <a:bodyPr/>
        <a:lstStyle/>
        <a:p>
          <a:pPr rtl="0"/>
          <a:r>
            <a:rPr lang="ru-RU" dirty="0" smtClean="0"/>
            <a:t>увеличена ожидаемая продолжительность жизни населения до 70 лет;</a:t>
          </a:r>
          <a:endParaRPr lang="ru-RU" dirty="0"/>
        </a:p>
      </dgm:t>
    </dgm:pt>
    <dgm:pt modelId="{F15CB599-A234-47B0-9F41-84F6C3DDEF9F}" type="parTrans" cxnId="{BC87FCFA-2513-4C62-B252-1379ACB3FFE9}">
      <dgm:prSet/>
      <dgm:spPr/>
      <dgm:t>
        <a:bodyPr/>
        <a:lstStyle/>
        <a:p>
          <a:endParaRPr lang="ru-RU"/>
        </a:p>
      </dgm:t>
    </dgm:pt>
    <dgm:pt modelId="{F707FC07-DC7F-454C-80B0-8D0BE488006C}" type="sibTrans" cxnId="{BC87FCFA-2513-4C62-B252-1379ACB3FFE9}">
      <dgm:prSet/>
      <dgm:spPr/>
      <dgm:t>
        <a:bodyPr/>
        <a:lstStyle/>
        <a:p>
          <a:endParaRPr lang="ru-RU"/>
        </a:p>
      </dgm:t>
    </dgm:pt>
    <dgm:pt modelId="{0388ADC9-6467-441B-8A53-FAB78AA967D5}">
      <dgm:prSet/>
      <dgm:spPr/>
      <dgm:t>
        <a:bodyPr/>
        <a:lstStyle/>
        <a:p>
          <a:pPr rtl="0"/>
          <a:r>
            <a:rPr lang="ru-RU" dirty="0" smtClean="0"/>
            <a:t>материнская смертность снизится в 1,5 раза;</a:t>
          </a:r>
          <a:endParaRPr lang="ru-RU" dirty="0"/>
        </a:p>
      </dgm:t>
    </dgm:pt>
    <dgm:pt modelId="{FC3D2ABC-1C28-4194-B383-6C7A53E35AF9}" type="parTrans" cxnId="{2E2EF4FF-3E1D-4AFF-9AC4-370F742C1851}">
      <dgm:prSet/>
      <dgm:spPr/>
      <dgm:t>
        <a:bodyPr/>
        <a:lstStyle/>
        <a:p>
          <a:endParaRPr lang="ru-RU"/>
        </a:p>
      </dgm:t>
    </dgm:pt>
    <dgm:pt modelId="{25C2E3F4-859D-457C-B776-47AD5F3425C8}" type="sibTrans" cxnId="{2E2EF4FF-3E1D-4AFF-9AC4-370F742C1851}">
      <dgm:prSet/>
      <dgm:spPr/>
      <dgm:t>
        <a:bodyPr/>
        <a:lstStyle/>
        <a:p>
          <a:endParaRPr lang="ru-RU"/>
        </a:p>
      </dgm:t>
    </dgm:pt>
    <dgm:pt modelId="{E35B8962-60B6-4280-BFDA-6DCD4E187C48}">
      <dgm:prSet/>
      <dgm:spPr/>
      <dgm:t>
        <a:bodyPr/>
        <a:lstStyle/>
        <a:p>
          <a:pPr rtl="0"/>
          <a:r>
            <a:rPr lang="ru-RU" dirty="0" smtClean="0"/>
            <a:t>младенческая смертность снизится в 1,5 раза;</a:t>
          </a:r>
          <a:endParaRPr lang="ru-RU" dirty="0"/>
        </a:p>
      </dgm:t>
    </dgm:pt>
    <dgm:pt modelId="{0BCCAD4C-F91B-4338-B23F-DBC483AD8ADE}" type="parTrans" cxnId="{05E4E9E6-A109-47B8-A985-AEE5845F5565}">
      <dgm:prSet/>
      <dgm:spPr/>
      <dgm:t>
        <a:bodyPr/>
        <a:lstStyle/>
        <a:p>
          <a:endParaRPr lang="ru-RU"/>
        </a:p>
      </dgm:t>
    </dgm:pt>
    <dgm:pt modelId="{00D6D573-71DA-4118-A050-A6E6E7F6C9C1}" type="sibTrans" cxnId="{05E4E9E6-A109-47B8-A985-AEE5845F5565}">
      <dgm:prSet/>
      <dgm:spPr/>
      <dgm:t>
        <a:bodyPr/>
        <a:lstStyle/>
        <a:p>
          <a:endParaRPr lang="ru-RU"/>
        </a:p>
      </dgm:t>
    </dgm:pt>
    <dgm:pt modelId="{B8E8AACB-4CEC-426B-B952-D625A65B2DC2}">
      <dgm:prSet/>
      <dgm:spPr/>
      <dgm:t>
        <a:bodyPr/>
        <a:lstStyle/>
        <a:p>
          <a:pPr rtl="0"/>
          <a:r>
            <a:rPr lang="ru-RU" dirty="0" smtClean="0"/>
            <a:t>общая смертность снизится на 15%;</a:t>
          </a:r>
          <a:endParaRPr lang="ru-RU" dirty="0"/>
        </a:p>
      </dgm:t>
    </dgm:pt>
    <dgm:pt modelId="{66DC1E66-74DA-461C-8ABC-07CFD2774564}" type="parTrans" cxnId="{1977B1D7-4B80-488F-B400-1F3E7C3188CE}">
      <dgm:prSet/>
      <dgm:spPr/>
      <dgm:t>
        <a:bodyPr/>
        <a:lstStyle/>
        <a:p>
          <a:endParaRPr lang="ru-RU"/>
        </a:p>
      </dgm:t>
    </dgm:pt>
    <dgm:pt modelId="{1BA7137D-6359-4D66-9CEF-8D6BE85BADA2}" type="sibTrans" cxnId="{1977B1D7-4B80-488F-B400-1F3E7C3188CE}">
      <dgm:prSet/>
      <dgm:spPr/>
      <dgm:t>
        <a:bodyPr/>
        <a:lstStyle/>
        <a:p>
          <a:endParaRPr lang="ru-RU"/>
        </a:p>
      </dgm:t>
    </dgm:pt>
    <dgm:pt modelId="{0BBE030A-D4A7-4590-B1E5-B7DC88B447C2}">
      <dgm:prSet/>
      <dgm:spPr/>
      <dgm:t>
        <a:bodyPr/>
        <a:lstStyle/>
        <a:p>
          <a:pPr rtl="0"/>
          <a:r>
            <a:rPr lang="ru-RU" dirty="0" smtClean="0"/>
            <a:t>заболеваемость туберкулезом снизиться на 10%;</a:t>
          </a:r>
          <a:endParaRPr lang="ru-RU" dirty="0"/>
        </a:p>
      </dgm:t>
    </dgm:pt>
    <dgm:pt modelId="{25EFD380-C804-4374-B0FA-E5D7BC88413F}" type="parTrans" cxnId="{A9754D19-14C6-417E-808E-6CFB29722BEE}">
      <dgm:prSet/>
      <dgm:spPr/>
      <dgm:t>
        <a:bodyPr/>
        <a:lstStyle/>
        <a:p>
          <a:endParaRPr lang="ru-RU"/>
        </a:p>
      </dgm:t>
    </dgm:pt>
    <dgm:pt modelId="{DA1C77BA-1C6C-432B-83E2-6B71D5BEDFAE}" type="sibTrans" cxnId="{A9754D19-14C6-417E-808E-6CFB29722BEE}">
      <dgm:prSet/>
      <dgm:spPr/>
      <dgm:t>
        <a:bodyPr/>
        <a:lstStyle/>
        <a:p>
          <a:endParaRPr lang="ru-RU"/>
        </a:p>
      </dgm:t>
    </dgm:pt>
    <dgm:pt modelId="{F3FE630A-390E-4E04-9D39-B5B2D6309D44}" type="pres">
      <dgm:prSet presAssocID="{689400D5-E4E5-4D12-AFF1-82F7F69D881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450726-9C7A-479C-BCB1-92EE78F44818}" type="pres">
      <dgm:prSet presAssocID="{E4FC1CA9-CCCD-4B7E-8E9F-F0B5CD55CC7E}" presName="root" presStyleCnt="0"/>
      <dgm:spPr/>
    </dgm:pt>
    <dgm:pt modelId="{F475F7CF-F770-4AC1-A508-8CFD5D1F4A2D}" type="pres">
      <dgm:prSet presAssocID="{E4FC1CA9-CCCD-4B7E-8E9F-F0B5CD55CC7E}" presName="rootComposite" presStyleCnt="0"/>
      <dgm:spPr/>
    </dgm:pt>
    <dgm:pt modelId="{4128CD54-59A6-45DB-8DD0-8D185B944449}" type="pres">
      <dgm:prSet presAssocID="{E4FC1CA9-CCCD-4B7E-8E9F-F0B5CD55CC7E}" presName="rootText" presStyleLbl="node1" presStyleIdx="0" presStyleCnt="2"/>
      <dgm:spPr/>
      <dgm:t>
        <a:bodyPr/>
        <a:lstStyle/>
        <a:p>
          <a:endParaRPr lang="ru-RU"/>
        </a:p>
      </dgm:t>
    </dgm:pt>
    <dgm:pt modelId="{5F377B18-8769-4A5F-B86A-6D45D6AFE6E3}" type="pres">
      <dgm:prSet presAssocID="{E4FC1CA9-CCCD-4B7E-8E9F-F0B5CD55CC7E}" presName="rootConnector" presStyleLbl="node1" presStyleIdx="0" presStyleCnt="2"/>
      <dgm:spPr/>
      <dgm:t>
        <a:bodyPr/>
        <a:lstStyle/>
        <a:p>
          <a:endParaRPr lang="ru-RU"/>
        </a:p>
      </dgm:t>
    </dgm:pt>
    <dgm:pt modelId="{69B1E20B-F9CA-4EAD-9E64-CBEECE4AED90}" type="pres">
      <dgm:prSet presAssocID="{E4FC1CA9-CCCD-4B7E-8E9F-F0B5CD55CC7E}" presName="childShape" presStyleCnt="0"/>
      <dgm:spPr/>
    </dgm:pt>
    <dgm:pt modelId="{4354A344-9AE5-46A7-A48C-1F0C954777AF}" type="pres">
      <dgm:prSet presAssocID="{47A90990-F746-4271-ADCB-99FC03B72019}" presName="Name13" presStyleLbl="parChTrans1D2" presStyleIdx="0" presStyleCnt="6"/>
      <dgm:spPr/>
      <dgm:t>
        <a:bodyPr/>
        <a:lstStyle/>
        <a:p>
          <a:endParaRPr lang="ru-RU"/>
        </a:p>
      </dgm:t>
    </dgm:pt>
    <dgm:pt modelId="{D7CE62EA-F522-4284-86CB-3BF30D2A3AFA}" type="pres">
      <dgm:prSet presAssocID="{28AF7F0F-A5DF-434C-A019-6D1DBC5D9FE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0D03B-85E3-4B37-88A0-85FDAA94890F}" type="pres">
      <dgm:prSet presAssocID="{1EDF9C0D-44F1-41BE-A7F1-DA536E75B99C}" presName="root" presStyleCnt="0"/>
      <dgm:spPr/>
    </dgm:pt>
    <dgm:pt modelId="{ED6F9398-E5D1-4A61-834A-C551E37FC676}" type="pres">
      <dgm:prSet presAssocID="{1EDF9C0D-44F1-41BE-A7F1-DA536E75B99C}" presName="rootComposite" presStyleCnt="0"/>
      <dgm:spPr/>
    </dgm:pt>
    <dgm:pt modelId="{E47E3514-7395-4504-929A-8F6212EEA601}" type="pres">
      <dgm:prSet presAssocID="{1EDF9C0D-44F1-41BE-A7F1-DA536E75B99C}" presName="rootText" presStyleLbl="node1" presStyleIdx="1" presStyleCnt="2"/>
      <dgm:spPr/>
      <dgm:t>
        <a:bodyPr/>
        <a:lstStyle/>
        <a:p>
          <a:endParaRPr lang="ru-RU"/>
        </a:p>
      </dgm:t>
    </dgm:pt>
    <dgm:pt modelId="{D56318D4-26E0-44EE-B128-383DF73E368B}" type="pres">
      <dgm:prSet presAssocID="{1EDF9C0D-44F1-41BE-A7F1-DA536E75B99C}" presName="rootConnector" presStyleLbl="node1" presStyleIdx="1" presStyleCnt="2"/>
      <dgm:spPr/>
      <dgm:t>
        <a:bodyPr/>
        <a:lstStyle/>
        <a:p>
          <a:endParaRPr lang="ru-RU"/>
        </a:p>
      </dgm:t>
    </dgm:pt>
    <dgm:pt modelId="{AE377026-C510-43B1-B216-F878C81D0FFE}" type="pres">
      <dgm:prSet presAssocID="{1EDF9C0D-44F1-41BE-A7F1-DA536E75B99C}" presName="childShape" presStyleCnt="0"/>
      <dgm:spPr/>
    </dgm:pt>
    <dgm:pt modelId="{58CD1717-E2E5-4498-A4A1-369C543F17A7}" type="pres">
      <dgm:prSet presAssocID="{F15CB599-A234-47B0-9F41-84F6C3DDEF9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0FC2E3F8-3C04-43B9-8E57-CB2245DBC335}" type="pres">
      <dgm:prSet presAssocID="{7D51B3A3-6336-4D1D-A042-9333B649588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64A11-3BC3-48BB-BF9C-0233DF8C6653}" type="pres">
      <dgm:prSet presAssocID="{FC3D2ABC-1C28-4194-B383-6C7A53E35AF9}" presName="Name13" presStyleLbl="parChTrans1D2" presStyleIdx="2" presStyleCnt="6"/>
      <dgm:spPr/>
      <dgm:t>
        <a:bodyPr/>
        <a:lstStyle/>
        <a:p>
          <a:endParaRPr lang="ru-RU"/>
        </a:p>
      </dgm:t>
    </dgm:pt>
    <dgm:pt modelId="{7599AF08-E845-4655-B751-0DA92E54DC08}" type="pres">
      <dgm:prSet presAssocID="{0388ADC9-6467-441B-8A53-FAB78AA967D5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98D20-A8FB-4B70-91DF-49D0125E2F6B}" type="pres">
      <dgm:prSet presAssocID="{0BCCAD4C-F91B-4338-B23F-DBC483AD8AD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184F81C5-7243-4C86-8EC6-236ECE129AAD}" type="pres">
      <dgm:prSet presAssocID="{E35B8962-60B6-4280-BFDA-6DCD4E187C48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6C929-85E0-4E42-B394-8500D2E8B0F7}" type="pres">
      <dgm:prSet presAssocID="{66DC1E66-74DA-461C-8ABC-07CFD277456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6E143EE5-3F2C-4121-959A-FE9D37551CA8}" type="pres">
      <dgm:prSet presAssocID="{B8E8AACB-4CEC-426B-B952-D625A65B2DC2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D2FE96-5C34-44EC-BD82-130AB962EFDE}" type="pres">
      <dgm:prSet presAssocID="{25EFD380-C804-4374-B0FA-E5D7BC88413F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91A1578-1626-4814-ABE4-35EDB0F929ED}" type="pres">
      <dgm:prSet presAssocID="{0BBE030A-D4A7-4590-B1E5-B7DC88B447C2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F49A7A-973E-4B54-8FFC-17B6667B605D}" type="presOf" srcId="{7D51B3A3-6336-4D1D-A042-9333B649588F}" destId="{0FC2E3F8-3C04-43B9-8E57-CB2245DBC335}" srcOrd="0" destOrd="0" presId="urn:microsoft.com/office/officeart/2005/8/layout/hierarchy3"/>
    <dgm:cxn modelId="{9D6DAA66-9701-4160-8085-47C73E85B09A}" type="presOf" srcId="{689400D5-E4E5-4D12-AFF1-82F7F69D881E}" destId="{F3FE630A-390E-4E04-9D39-B5B2D6309D44}" srcOrd="0" destOrd="0" presId="urn:microsoft.com/office/officeart/2005/8/layout/hierarchy3"/>
    <dgm:cxn modelId="{319DD794-0582-41D6-89F3-3CBE7D59CF89}" type="presOf" srcId="{66DC1E66-74DA-461C-8ABC-07CFD2774564}" destId="{9AE6C929-85E0-4E42-B394-8500D2E8B0F7}" srcOrd="0" destOrd="0" presId="urn:microsoft.com/office/officeart/2005/8/layout/hierarchy3"/>
    <dgm:cxn modelId="{1200B646-2CDA-4EC3-8F52-457529BC5C70}" type="presOf" srcId="{1EDF9C0D-44F1-41BE-A7F1-DA536E75B99C}" destId="{E47E3514-7395-4504-929A-8F6212EEA601}" srcOrd="0" destOrd="0" presId="urn:microsoft.com/office/officeart/2005/8/layout/hierarchy3"/>
    <dgm:cxn modelId="{BC87FCFA-2513-4C62-B252-1379ACB3FFE9}" srcId="{1EDF9C0D-44F1-41BE-A7F1-DA536E75B99C}" destId="{7D51B3A3-6336-4D1D-A042-9333B649588F}" srcOrd="0" destOrd="0" parTransId="{F15CB599-A234-47B0-9F41-84F6C3DDEF9F}" sibTransId="{F707FC07-DC7F-454C-80B0-8D0BE488006C}"/>
    <dgm:cxn modelId="{F1504C92-61EA-41AB-A0C4-969AFF71DBF2}" type="presOf" srcId="{FC3D2ABC-1C28-4194-B383-6C7A53E35AF9}" destId="{2D664A11-3BC3-48BB-BF9C-0233DF8C6653}" srcOrd="0" destOrd="0" presId="urn:microsoft.com/office/officeart/2005/8/layout/hierarchy3"/>
    <dgm:cxn modelId="{061A2567-320C-425C-8890-7D5CEEF87807}" srcId="{E4FC1CA9-CCCD-4B7E-8E9F-F0B5CD55CC7E}" destId="{28AF7F0F-A5DF-434C-A019-6D1DBC5D9FED}" srcOrd="0" destOrd="0" parTransId="{47A90990-F746-4271-ADCB-99FC03B72019}" sibTransId="{B6F6CE60-DB01-45AF-8C1E-DA02B84C085D}"/>
    <dgm:cxn modelId="{6AC52D14-F647-4C67-B7F8-47369ABA11C3}" type="presOf" srcId="{28AF7F0F-A5DF-434C-A019-6D1DBC5D9FED}" destId="{D7CE62EA-F522-4284-86CB-3BF30D2A3AFA}" srcOrd="0" destOrd="0" presId="urn:microsoft.com/office/officeart/2005/8/layout/hierarchy3"/>
    <dgm:cxn modelId="{009600B9-570C-4A3C-BAA3-2C4C9905A166}" type="presOf" srcId="{47A90990-F746-4271-ADCB-99FC03B72019}" destId="{4354A344-9AE5-46A7-A48C-1F0C954777AF}" srcOrd="0" destOrd="0" presId="urn:microsoft.com/office/officeart/2005/8/layout/hierarchy3"/>
    <dgm:cxn modelId="{056C34DB-B833-4981-911A-706F66C32744}" type="presOf" srcId="{E4FC1CA9-CCCD-4B7E-8E9F-F0B5CD55CC7E}" destId="{5F377B18-8769-4A5F-B86A-6D45D6AFE6E3}" srcOrd="1" destOrd="0" presId="urn:microsoft.com/office/officeart/2005/8/layout/hierarchy3"/>
    <dgm:cxn modelId="{1977B1D7-4B80-488F-B400-1F3E7C3188CE}" srcId="{1EDF9C0D-44F1-41BE-A7F1-DA536E75B99C}" destId="{B8E8AACB-4CEC-426B-B952-D625A65B2DC2}" srcOrd="3" destOrd="0" parTransId="{66DC1E66-74DA-461C-8ABC-07CFD2774564}" sibTransId="{1BA7137D-6359-4D66-9CEF-8D6BE85BADA2}"/>
    <dgm:cxn modelId="{B0280313-170F-4580-AE52-2FCD04A4220F}" type="presOf" srcId="{E35B8962-60B6-4280-BFDA-6DCD4E187C48}" destId="{184F81C5-7243-4C86-8EC6-236ECE129AAD}" srcOrd="0" destOrd="0" presId="urn:microsoft.com/office/officeart/2005/8/layout/hierarchy3"/>
    <dgm:cxn modelId="{25E111A7-210B-4840-91C8-9F54478DE3D2}" srcId="{689400D5-E4E5-4D12-AFF1-82F7F69D881E}" destId="{1EDF9C0D-44F1-41BE-A7F1-DA536E75B99C}" srcOrd="1" destOrd="0" parTransId="{6B2CFD01-9C83-4A41-8ADB-EF4BC50A71C4}" sibTransId="{01B2372C-6283-4B01-929E-7D5310B819B1}"/>
    <dgm:cxn modelId="{05E4E9E6-A109-47B8-A985-AEE5845F5565}" srcId="{1EDF9C0D-44F1-41BE-A7F1-DA536E75B99C}" destId="{E35B8962-60B6-4280-BFDA-6DCD4E187C48}" srcOrd="2" destOrd="0" parTransId="{0BCCAD4C-F91B-4338-B23F-DBC483AD8ADE}" sibTransId="{00D6D573-71DA-4118-A050-A6E6E7F6C9C1}"/>
    <dgm:cxn modelId="{0D5DAA32-F978-4E08-B574-879A78B8E85E}" type="presOf" srcId="{F15CB599-A234-47B0-9F41-84F6C3DDEF9F}" destId="{58CD1717-E2E5-4498-A4A1-369C543F17A7}" srcOrd="0" destOrd="0" presId="urn:microsoft.com/office/officeart/2005/8/layout/hierarchy3"/>
    <dgm:cxn modelId="{56A2B199-5683-4D1D-B9BB-31BC116569E1}" type="presOf" srcId="{1EDF9C0D-44F1-41BE-A7F1-DA536E75B99C}" destId="{D56318D4-26E0-44EE-B128-383DF73E368B}" srcOrd="1" destOrd="0" presId="urn:microsoft.com/office/officeart/2005/8/layout/hierarchy3"/>
    <dgm:cxn modelId="{15E2D653-6FC5-46C0-A1A2-A93B07605E61}" type="presOf" srcId="{0BBE030A-D4A7-4590-B1E5-B7DC88B447C2}" destId="{791A1578-1626-4814-ABE4-35EDB0F929ED}" srcOrd="0" destOrd="0" presId="urn:microsoft.com/office/officeart/2005/8/layout/hierarchy3"/>
    <dgm:cxn modelId="{78C6E836-FE8F-4ABC-B616-2141DDAA31BC}" type="presOf" srcId="{0388ADC9-6467-441B-8A53-FAB78AA967D5}" destId="{7599AF08-E845-4655-B751-0DA92E54DC08}" srcOrd="0" destOrd="0" presId="urn:microsoft.com/office/officeart/2005/8/layout/hierarchy3"/>
    <dgm:cxn modelId="{A9754D19-14C6-417E-808E-6CFB29722BEE}" srcId="{1EDF9C0D-44F1-41BE-A7F1-DA536E75B99C}" destId="{0BBE030A-D4A7-4590-B1E5-B7DC88B447C2}" srcOrd="4" destOrd="0" parTransId="{25EFD380-C804-4374-B0FA-E5D7BC88413F}" sibTransId="{DA1C77BA-1C6C-432B-83E2-6B71D5BEDFAE}"/>
    <dgm:cxn modelId="{B079E502-10E4-4AF4-875F-170289AAF46F}" srcId="{689400D5-E4E5-4D12-AFF1-82F7F69D881E}" destId="{E4FC1CA9-CCCD-4B7E-8E9F-F0B5CD55CC7E}" srcOrd="0" destOrd="0" parTransId="{1275158E-2B9D-4D18-AB25-C5F400838927}" sibTransId="{3343DD01-00C7-4AF3-9610-EA21539EB68E}"/>
    <dgm:cxn modelId="{FECA12E3-D7A9-4A24-91C4-A77F38BC2B84}" type="presOf" srcId="{25EFD380-C804-4374-B0FA-E5D7BC88413F}" destId="{30D2FE96-5C34-44EC-BD82-130AB962EFDE}" srcOrd="0" destOrd="0" presId="urn:microsoft.com/office/officeart/2005/8/layout/hierarchy3"/>
    <dgm:cxn modelId="{55D9BCDF-035E-4159-989F-A73C9113AD95}" type="presOf" srcId="{B8E8AACB-4CEC-426B-B952-D625A65B2DC2}" destId="{6E143EE5-3F2C-4121-959A-FE9D37551CA8}" srcOrd="0" destOrd="0" presId="urn:microsoft.com/office/officeart/2005/8/layout/hierarchy3"/>
    <dgm:cxn modelId="{5BF8B531-59DE-457B-AD13-05A9482BE643}" type="presOf" srcId="{0BCCAD4C-F91B-4338-B23F-DBC483AD8ADE}" destId="{6D498D20-A8FB-4B70-91DF-49D0125E2F6B}" srcOrd="0" destOrd="0" presId="urn:microsoft.com/office/officeart/2005/8/layout/hierarchy3"/>
    <dgm:cxn modelId="{D9452BD9-C66F-4E08-9AC9-C10A5E5376E5}" type="presOf" srcId="{E4FC1CA9-CCCD-4B7E-8E9F-F0B5CD55CC7E}" destId="{4128CD54-59A6-45DB-8DD0-8D185B944449}" srcOrd="0" destOrd="0" presId="urn:microsoft.com/office/officeart/2005/8/layout/hierarchy3"/>
    <dgm:cxn modelId="{2E2EF4FF-3E1D-4AFF-9AC4-370F742C1851}" srcId="{1EDF9C0D-44F1-41BE-A7F1-DA536E75B99C}" destId="{0388ADC9-6467-441B-8A53-FAB78AA967D5}" srcOrd="1" destOrd="0" parTransId="{FC3D2ABC-1C28-4194-B383-6C7A53E35AF9}" sibTransId="{25C2E3F4-859D-457C-B776-47AD5F3425C8}"/>
    <dgm:cxn modelId="{D5520C83-9586-4BCA-839A-2703047673CD}" type="presParOf" srcId="{F3FE630A-390E-4E04-9D39-B5B2D6309D44}" destId="{A1450726-9C7A-479C-BCB1-92EE78F44818}" srcOrd="0" destOrd="0" presId="urn:microsoft.com/office/officeart/2005/8/layout/hierarchy3"/>
    <dgm:cxn modelId="{82F25E34-A64B-4E9D-92AD-B8EC53A36B78}" type="presParOf" srcId="{A1450726-9C7A-479C-BCB1-92EE78F44818}" destId="{F475F7CF-F770-4AC1-A508-8CFD5D1F4A2D}" srcOrd="0" destOrd="0" presId="urn:microsoft.com/office/officeart/2005/8/layout/hierarchy3"/>
    <dgm:cxn modelId="{A59D03D4-077D-46F0-A9EC-114FC8183E8D}" type="presParOf" srcId="{F475F7CF-F770-4AC1-A508-8CFD5D1F4A2D}" destId="{4128CD54-59A6-45DB-8DD0-8D185B944449}" srcOrd="0" destOrd="0" presId="urn:microsoft.com/office/officeart/2005/8/layout/hierarchy3"/>
    <dgm:cxn modelId="{EC5D432D-FA89-4692-BCFE-C7ADC6AF69C5}" type="presParOf" srcId="{F475F7CF-F770-4AC1-A508-8CFD5D1F4A2D}" destId="{5F377B18-8769-4A5F-B86A-6D45D6AFE6E3}" srcOrd="1" destOrd="0" presId="urn:microsoft.com/office/officeart/2005/8/layout/hierarchy3"/>
    <dgm:cxn modelId="{9A64EA68-E5B5-4E5F-BE94-9782C1196B1B}" type="presParOf" srcId="{A1450726-9C7A-479C-BCB1-92EE78F44818}" destId="{69B1E20B-F9CA-4EAD-9E64-CBEECE4AED90}" srcOrd="1" destOrd="0" presId="urn:microsoft.com/office/officeart/2005/8/layout/hierarchy3"/>
    <dgm:cxn modelId="{ED775BE9-4370-4957-80AD-A85A8E1AE384}" type="presParOf" srcId="{69B1E20B-F9CA-4EAD-9E64-CBEECE4AED90}" destId="{4354A344-9AE5-46A7-A48C-1F0C954777AF}" srcOrd="0" destOrd="0" presId="urn:microsoft.com/office/officeart/2005/8/layout/hierarchy3"/>
    <dgm:cxn modelId="{ADBBE41E-16C0-4B6B-BBEB-38C3B015BFAE}" type="presParOf" srcId="{69B1E20B-F9CA-4EAD-9E64-CBEECE4AED90}" destId="{D7CE62EA-F522-4284-86CB-3BF30D2A3AFA}" srcOrd="1" destOrd="0" presId="urn:microsoft.com/office/officeart/2005/8/layout/hierarchy3"/>
    <dgm:cxn modelId="{DBF5BC98-489C-4666-8A6C-0F491F37B86A}" type="presParOf" srcId="{F3FE630A-390E-4E04-9D39-B5B2D6309D44}" destId="{9F30D03B-85E3-4B37-88A0-85FDAA94890F}" srcOrd="1" destOrd="0" presId="urn:microsoft.com/office/officeart/2005/8/layout/hierarchy3"/>
    <dgm:cxn modelId="{43F7D164-BCB4-4436-AA49-8860C12A4D07}" type="presParOf" srcId="{9F30D03B-85E3-4B37-88A0-85FDAA94890F}" destId="{ED6F9398-E5D1-4A61-834A-C551E37FC676}" srcOrd="0" destOrd="0" presId="urn:microsoft.com/office/officeart/2005/8/layout/hierarchy3"/>
    <dgm:cxn modelId="{38973556-67A3-41E3-80D4-3C9C6EE41080}" type="presParOf" srcId="{ED6F9398-E5D1-4A61-834A-C551E37FC676}" destId="{E47E3514-7395-4504-929A-8F6212EEA601}" srcOrd="0" destOrd="0" presId="urn:microsoft.com/office/officeart/2005/8/layout/hierarchy3"/>
    <dgm:cxn modelId="{0A5A5E83-0DD6-4A3F-8CBA-276BD362C58A}" type="presParOf" srcId="{ED6F9398-E5D1-4A61-834A-C551E37FC676}" destId="{D56318D4-26E0-44EE-B128-383DF73E368B}" srcOrd="1" destOrd="0" presId="urn:microsoft.com/office/officeart/2005/8/layout/hierarchy3"/>
    <dgm:cxn modelId="{DCED7828-269B-4D40-8BD3-611F2999A359}" type="presParOf" srcId="{9F30D03B-85E3-4B37-88A0-85FDAA94890F}" destId="{AE377026-C510-43B1-B216-F878C81D0FFE}" srcOrd="1" destOrd="0" presId="urn:microsoft.com/office/officeart/2005/8/layout/hierarchy3"/>
    <dgm:cxn modelId="{0211483A-F80F-4CA4-9F25-794DC461A856}" type="presParOf" srcId="{AE377026-C510-43B1-B216-F878C81D0FFE}" destId="{58CD1717-E2E5-4498-A4A1-369C543F17A7}" srcOrd="0" destOrd="0" presId="urn:microsoft.com/office/officeart/2005/8/layout/hierarchy3"/>
    <dgm:cxn modelId="{BF458A62-424A-4658-B67C-837F2D9F638C}" type="presParOf" srcId="{AE377026-C510-43B1-B216-F878C81D0FFE}" destId="{0FC2E3F8-3C04-43B9-8E57-CB2245DBC335}" srcOrd="1" destOrd="0" presId="urn:microsoft.com/office/officeart/2005/8/layout/hierarchy3"/>
    <dgm:cxn modelId="{F4578DCD-1EDC-40EB-8B46-FC5E44B91919}" type="presParOf" srcId="{AE377026-C510-43B1-B216-F878C81D0FFE}" destId="{2D664A11-3BC3-48BB-BF9C-0233DF8C6653}" srcOrd="2" destOrd="0" presId="urn:microsoft.com/office/officeart/2005/8/layout/hierarchy3"/>
    <dgm:cxn modelId="{EE162C12-0F54-48F9-8DE0-961137ED7124}" type="presParOf" srcId="{AE377026-C510-43B1-B216-F878C81D0FFE}" destId="{7599AF08-E845-4655-B751-0DA92E54DC08}" srcOrd="3" destOrd="0" presId="urn:microsoft.com/office/officeart/2005/8/layout/hierarchy3"/>
    <dgm:cxn modelId="{0FA7E76A-5C81-49A5-9A44-4520E50EA8A5}" type="presParOf" srcId="{AE377026-C510-43B1-B216-F878C81D0FFE}" destId="{6D498D20-A8FB-4B70-91DF-49D0125E2F6B}" srcOrd="4" destOrd="0" presId="urn:microsoft.com/office/officeart/2005/8/layout/hierarchy3"/>
    <dgm:cxn modelId="{D31E5E03-6379-41A4-B11E-0FE2D9765ADF}" type="presParOf" srcId="{AE377026-C510-43B1-B216-F878C81D0FFE}" destId="{184F81C5-7243-4C86-8EC6-236ECE129AAD}" srcOrd="5" destOrd="0" presId="urn:microsoft.com/office/officeart/2005/8/layout/hierarchy3"/>
    <dgm:cxn modelId="{193300C0-7267-4AA1-A9DC-497E90916D21}" type="presParOf" srcId="{AE377026-C510-43B1-B216-F878C81D0FFE}" destId="{9AE6C929-85E0-4E42-B394-8500D2E8B0F7}" srcOrd="6" destOrd="0" presId="urn:microsoft.com/office/officeart/2005/8/layout/hierarchy3"/>
    <dgm:cxn modelId="{95C2E65E-A62C-43F3-A105-B89FAA8D39C0}" type="presParOf" srcId="{AE377026-C510-43B1-B216-F878C81D0FFE}" destId="{6E143EE5-3F2C-4121-959A-FE9D37551CA8}" srcOrd="7" destOrd="0" presId="urn:microsoft.com/office/officeart/2005/8/layout/hierarchy3"/>
    <dgm:cxn modelId="{44121193-53C7-476F-B7C7-EACEF0F6FCC4}" type="presParOf" srcId="{AE377026-C510-43B1-B216-F878C81D0FFE}" destId="{30D2FE96-5C34-44EC-BD82-130AB962EFDE}" srcOrd="8" destOrd="0" presId="urn:microsoft.com/office/officeart/2005/8/layout/hierarchy3"/>
    <dgm:cxn modelId="{12EFAA7B-051A-4006-A37F-B3FE4C63C846}" type="presParOf" srcId="{AE377026-C510-43B1-B216-F878C81D0FFE}" destId="{791A1578-1626-4814-ABE4-35EDB0F929ED}" srcOrd="9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543AA-3229-4588-8E33-DC3D829F586E}" type="doc">
      <dgm:prSet loTypeId="urn:microsoft.com/office/officeart/2005/8/layout/vProcess5" loCatId="process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42436D3F-1C73-46AE-A6D2-39C1A65E728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внедрена система свободного выбора врача и медицинской организации; </a:t>
          </a:r>
          <a:endParaRPr lang="ru-RU" sz="1600" dirty="0">
            <a:solidFill>
              <a:schemeClr val="tx1"/>
            </a:solidFill>
          </a:endParaRPr>
        </a:p>
      </dgm:t>
    </dgm:pt>
    <dgm:pt modelId="{8DE299FF-177E-4506-9CBB-12DF1E9D2C85}" type="parTrans" cxnId="{8E14E046-5FCA-4833-B68E-ADF5F64CA21F}">
      <dgm:prSet/>
      <dgm:spPr/>
      <dgm:t>
        <a:bodyPr/>
        <a:lstStyle/>
        <a:p>
          <a:endParaRPr lang="ru-RU"/>
        </a:p>
      </dgm:t>
    </dgm:pt>
    <dgm:pt modelId="{47267C4F-FEF7-4C93-8298-1DE0393C2535}" type="sibTrans" cxnId="{8E14E046-5FCA-4833-B68E-ADF5F64CA21F}">
      <dgm:prSet/>
      <dgm:spPr/>
      <dgm:t>
        <a:bodyPr/>
        <a:lstStyle/>
        <a:p>
          <a:endParaRPr lang="ru-RU"/>
        </a:p>
      </dgm:t>
    </dgm:pt>
    <dgm:pt modelId="{75EA42C2-FD68-418D-9D8E-6222136CB9A7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снижен уровень частных неформальных платежей населения и внедрен механизм </a:t>
          </a:r>
          <a:r>
            <a:rPr lang="ru-RU" sz="1600" dirty="0" err="1" smtClean="0">
              <a:solidFill>
                <a:schemeClr val="tx1"/>
              </a:solidFill>
            </a:rPr>
            <a:t>сооплаты</a:t>
          </a:r>
          <a:r>
            <a:rPr lang="ru-RU" sz="1600" dirty="0" smtClean="0">
              <a:solidFill>
                <a:schemeClr val="tx1"/>
              </a:solidFill>
            </a:rPr>
            <a:t> наряду с существующей системой гарантированного объема бесплатной медицинской помощи;</a:t>
          </a:r>
          <a:endParaRPr lang="ru-RU" sz="1600" dirty="0">
            <a:solidFill>
              <a:schemeClr val="tx1"/>
            </a:solidFill>
          </a:endParaRPr>
        </a:p>
      </dgm:t>
    </dgm:pt>
    <dgm:pt modelId="{EBD5FDC5-A5BD-4A9E-B95B-1188044BED30}" type="parTrans" cxnId="{E7FE0A99-10A5-4571-A15F-31AA5D6F5BD1}">
      <dgm:prSet/>
      <dgm:spPr/>
      <dgm:t>
        <a:bodyPr/>
        <a:lstStyle/>
        <a:p>
          <a:endParaRPr lang="ru-RU"/>
        </a:p>
      </dgm:t>
    </dgm:pt>
    <dgm:pt modelId="{5E73AF0B-610B-4F9C-942C-2E56ECB86353}" type="sibTrans" cxnId="{E7FE0A99-10A5-4571-A15F-31AA5D6F5BD1}">
      <dgm:prSet/>
      <dgm:spPr/>
      <dgm:t>
        <a:bodyPr/>
        <a:lstStyle/>
        <a:p>
          <a:endParaRPr lang="ru-RU"/>
        </a:p>
      </dgm:t>
    </dgm:pt>
    <dgm:pt modelId="{929A7A89-9AD5-4201-920A-BC8C8B86CE51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разработана оценка эффективности инвестиций в здравоохранение;</a:t>
          </a:r>
          <a:endParaRPr lang="ru-RU" sz="1600" dirty="0">
            <a:solidFill>
              <a:schemeClr val="tx1"/>
            </a:solidFill>
          </a:endParaRPr>
        </a:p>
      </dgm:t>
    </dgm:pt>
    <dgm:pt modelId="{6F69731E-861A-4310-BE39-E6A45D9E3A6A}" type="parTrans" cxnId="{C09BA345-93EE-4CEF-BDB4-88743613D6B0}">
      <dgm:prSet/>
      <dgm:spPr/>
      <dgm:t>
        <a:bodyPr/>
        <a:lstStyle/>
        <a:p>
          <a:endParaRPr lang="ru-RU"/>
        </a:p>
      </dgm:t>
    </dgm:pt>
    <dgm:pt modelId="{FFC44A1B-B347-45DD-A15B-E3A6E852C5C5}" type="sibTrans" cxnId="{C09BA345-93EE-4CEF-BDB4-88743613D6B0}">
      <dgm:prSet/>
      <dgm:spPr/>
      <dgm:t>
        <a:bodyPr/>
        <a:lstStyle/>
        <a:p>
          <a:endParaRPr lang="ru-RU"/>
        </a:p>
      </dgm:t>
    </dgm:pt>
    <dgm:pt modelId="{381FD20A-B122-4A1B-8742-859D256EAAD0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внедрена эффективная тарифная </a:t>
          </a:r>
          <a:r>
            <a:rPr lang="ru-RU" sz="1600" dirty="0" err="1" smtClean="0">
              <a:solidFill>
                <a:schemeClr val="tx1"/>
              </a:solidFill>
            </a:rPr>
            <a:t>полтика</a:t>
          </a:r>
          <a:r>
            <a:rPr lang="ru-RU" sz="1600" dirty="0" smtClean="0">
              <a:solidFill>
                <a:schemeClr val="tx1"/>
              </a:solidFill>
            </a:rPr>
            <a:t>;</a:t>
          </a:r>
          <a:endParaRPr lang="ru-RU" sz="1600" dirty="0">
            <a:solidFill>
              <a:schemeClr val="tx1"/>
            </a:solidFill>
          </a:endParaRPr>
        </a:p>
      </dgm:t>
    </dgm:pt>
    <dgm:pt modelId="{3087E2A0-DC5C-4CC1-9BE4-C592F06B3F5A}" type="parTrans" cxnId="{F26D9C42-244A-435A-B3FF-FF3779304CA9}">
      <dgm:prSet/>
      <dgm:spPr/>
      <dgm:t>
        <a:bodyPr/>
        <a:lstStyle/>
        <a:p>
          <a:endParaRPr lang="ru-RU"/>
        </a:p>
      </dgm:t>
    </dgm:pt>
    <dgm:pt modelId="{3C70296A-D960-4BAC-A059-ECA11EDCF03B}" type="sibTrans" cxnId="{F26D9C42-244A-435A-B3FF-FF3779304CA9}">
      <dgm:prSet/>
      <dgm:spPr/>
      <dgm:t>
        <a:bodyPr/>
        <a:lstStyle/>
        <a:p>
          <a:endParaRPr lang="ru-RU"/>
        </a:p>
      </dgm:t>
    </dgm:pt>
    <dgm:pt modelId="{3EB450BE-37AF-442C-AEA8-08F8635DA79C}">
      <dgm:prSet custT="1"/>
      <dgm:spPr/>
      <dgm:t>
        <a:bodyPr/>
        <a:lstStyle/>
        <a:p>
          <a:pPr rtl="0"/>
          <a:r>
            <a:rPr lang="ru-RU" sz="1600" dirty="0" smtClean="0">
              <a:solidFill>
                <a:schemeClr val="tx1"/>
              </a:solidFill>
            </a:rPr>
            <a:t>созданы равные условия для граждан республики в получении медицинских услуг в рамках гарантированного объема бесплатной медицинской помощи независимо от места проживания;</a:t>
          </a:r>
          <a:endParaRPr lang="ru-RU" sz="1600" dirty="0">
            <a:solidFill>
              <a:schemeClr val="tx1"/>
            </a:solidFill>
          </a:endParaRPr>
        </a:p>
      </dgm:t>
    </dgm:pt>
    <dgm:pt modelId="{716F6952-5A3D-4AF2-9D66-9BCD1680F06D}" type="parTrans" cxnId="{930459D4-2AD6-48A1-BC43-D1C4F590E44C}">
      <dgm:prSet/>
      <dgm:spPr/>
      <dgm:t>
        <a:bodyPr/>
        <a:lstStyle/>
        <a:p>
          <a:endParaRPr lang="ru-RU"/>
        </a:p>
      </dgm:t>
    </dgm:pt>
    <dgm:pt modelId="{445D8396-0C0B-42E8-9BD9-87CDCE42824E}" type="sibTrans" cxnId="{930459D4-2AD6-48A1-BC43-D1C4F590E44C}">
      <dgm:prSet/>
      <dgm:spPr/>
      <dgm:t>
        <a:bodyPr/>
        <a:lstStyle/>
        <a:p>
          <a:endParaRPr lang="ru-RU"/>
        </a:p>
      </dgm:t>
    </dgm:pt>
    <dgm:pt modelId="{10BE4101-F34B-4775-A694-18E077E249FA}" type="pres">
      <dgm:prSet presAssocID="{4B7543AA-3229-4588-8E33-DC3D829F586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1FB61-6ECE-4CD4-8B9D-405978F56A93}" type="pres">
      <dgm:prSet presAssocID="{4B7543AA-3229-4588-8E33-DC3D829F586E}" presName="dummyMaxCanvas" presStyleCnt="0">
        <dgm:presLayoutVars/>
      </dgm:prSet>
      <dgm:spPr/>
    </dgm:pt>
    <dgm:pt modelId="{82F01F9A-FFEA-410C-A46F-D0552F6F96B2}" type="pres">
      <dgm:prSet presAssocID="{4B7543AA-3229-4588-8E33-DC3D829F586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2BE431-E5F3-40B7-B2A6-C636DBCE2796}" type="pres">
      <dgm:prSet presAssocID="{4B7543AA-3229-4588-8E33-DC3D829F586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32439-9098-4AAA-B4C3-B4DA7FA5A3E4}" type="pres">
      <dgm:prSet presAssocID="{4B7543AA-3229-4588-8E33-DC3D829F586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40590B-4F43-498D-A59C-99378241686C}" type="pres">
      <dgm:prSet presAssocID="{4B7543AA-3229-4588-8E33-DC3D829F586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9234A-C95A-4E8C-AFDB-30C46BF72D01}" type="pres">
      <dgm:prSet presAssocID="{4B7543AA-3229-4588-8E33-DC3D829F586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8532C-F71F-4284-8331-DE1C49458713}" type="pres">
      <dgm:prSet presAssocID="{4B7543AA-3229-4588-8E33-DC3D829F586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C094E-1215-475F-AD51-0EAA06B915D0}" type="pres">
      <dgm:prSet presAssocID="{4B7543AA-3229-4588-8E33-DC3D829F586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F7845-D5C2-410C-9FCF-6C0BF1AE402B}" type="pres">
      <dgm:prSet presAssocID="{4B7543AA-3229-4588-8E33-DC3D829F586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FD0DF-D507-49B8-991B-D911659DD800}" type="pres">
      <dgm:prSet presAssocID="{4B7543AA-3229-4588-8E33-DC3D829F586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AA45C-F1D2-47F1-82DE-564159EC7356}" type="pres">
      <dgm:prSet presAssocID="{4B7543AA-3229-4588-8E33-DC3D829F586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26FB2-3BFF-45D6-9836-4D69AD3D21A1}" type="pres">
      <dgm:prSet presAssocID="{4B7543AA-3229-4588-8E33-DC3D829F586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6843E-2F92-4FC2-888C-901E8E6C7605}" type="pres">
      <dgm:prSet presAssocID="{4B7543AA-3229-4588-8E33-DC3D829F586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9D836-6FB5-40F8-B0C7-12F3E20E62FC}" type="pres">
      <dgm:prSet presAssocID="{4B7543AA-3229-4588-8E33-DC3D829F586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4686C-E517-41C6-81F5-60302B57B5AD}" type="pres">
      <dgm:prSet presAssocID="{4B7543AA-3229-4588-8E33-DC3D829F586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1C20EB-3556-44E0-972A-07CD1ABF2D8D}" type="presOf" srcId="{47267C4F-FEF7-4C93-8298-1DE0393C2535}" destId="{3178532C-F71F-4284-8331-DE1C49458713}" srcOrd="0" destOrd="0" presId="urn:microsoft.com/office/officeart/2005/8/layout/vProcess5"/>
    <dgm:cxn modelId="{930459D4-2AD6-48A1-BC43-D1C4F590E44C}" srcId="{4B7543AA-3229-4588-8E33-DC3D829F586E}" destId="{3EB450BE-37AF-442C-AEA8-08F8635DA79C}" srcOrd="1" destOrd="0" parTransId="{716F6952-5A3D-4AF2-9D66-9BCD1680F06D}" sibTransId="{445D8396-0C0B-42E8-9BD9-87CDCE42824E}"/>
    <dgm:cxn modelId="{BFCAF17C-E849-4593-80E7-1420385C84FF}" type="presOf" srcId="{4B7543AA-3229-4588-8E33-DC3D829F586E}" destId="{10BE4101-F34B-4775-A694-18E077E249FA}" srcOrd="0" destOrd="0" presId="urn:microsoft.com/office/officeart/2005/8/layout/vProcess5"/>
    <dgm:cxn modelId="{7801E4FF-CEED-4809-91C7-E0F91D8D70CB}" type="presOf" srcId="{3EB450BE-37AF-442C-AEA8-08F8635DA79C}" destId="{E3F26FB2-3BFF-45D6-9836-4D69AD3D21A1}" srcOrd="1" destOrd="0" presId="urn:microsoft.com/office/officeart/2005/8/layout/vProcess5"/>
    <dgm:cxn modelId="{8C5E76B5-BA93-4B08-97A9-79A38AC26B10}" type="presOf" srcId="{42436D3F-1C73-46AE-A6D2-39C1A65E7281}" destId="{0D5AA45C-F1D2-47F1-82DE-564159EC7356}" srcOrd="1" destOrd="0" presId="urn:microsoft.com/office/officeart/2005/8/layout/vProcess5"/>
    <dgm:cxn modelId="{EE4F8274-09F0-416E-A593-C0AAAAAE278D}" type="presOf" srcId="{3EB450BE-37AF-442C-AEA8-08F8635DA79C}" destId="{A42BE431-E5F3-40B7-B2A6-C636DBCE2796}" srcOrd="0" destOrd="0" presId="urn:microsoft.com/office/officeart/2005/8/layout/vProcess5"/>
    <dgm:cxn modelId="{6D788700-A6BF-446A-A13E-409E4004986E}" type="presOf" srcId="{5E73AF0B-610B-4F9C-942C-2E56ECB86353}" destId="{172F7845-D5C2-410C-9FCF-6C0BF1AE402B}" srcOrd="0" destOrd="0" presId="urn:microsoft.com/office/officeart/2005/8/layout/vProcess5"/>
    <dgm:cxn modelId="{1CD99476-4E08-4D35-A325-CD0EEDF196C5}" type="presOf" srcId="{929A7A89-9AD5-4201-920A-BC8C8B86CE51}" destId="{06B9D836-6FB5-40F8-B0C7-12F3E20E62FC}" srcOrd="1" destOrd="0" presId="urn:microsoft.com/office/officeart/2005/8/layout/vProcess5"/>
    <dgm:cxn modelId="{E514CD54-B0E8-4600-AF0D-E8BCA51D3E49}" type="presOf" srcId="{75EA42C2-FD68-418D-9D8E-6222136CB9A7}" destId="{7B66843E-2F92-4FC2-888C-901E8E6C7605}" srcOrd="1" destOrd="0" presId="urn:microsoft.com/office/officeart/2005/8/layout/vProcess5"/>
    <dgm:cxn modelId="{9065D5C1-B31D-4D6B-837C-D5FEB93B0A85}" type="presOf" srcId="{42436D3F-1C73-46AE-A6D2-39C1A65E7281}" destId="{82F01F9A-FFEA-410C-A46F-D0552F6F96B2}" srcOrd="0" destOrd="0" presId="urn:microsoft.com/office/officeart/2005/8/layout/vProcess5"/>
    <dgm:cxn modelId="{BEC31FCA-8E8B-4416-BA02-69070DFAE510}" type="presOf" srcId="{381FD20A-B122-4A1B-8742-859D256EAAD0}" destId="{6609234A-C95A-4E8C-AFDB-30C46BF72D01}" srcOrd="0" destOrd="0" presId="urn:microsoft.com/office/officeart/2005/8/layout/vProcess5"/>
    <dgm:cxn modelId="{88B9178E-3B2A-4737-B021-1596A27D580A}" type="presOf" srcId="{75EA42C2-FD68-418D-9D8E-6222136CB9A7}" destId="{D9E32439-9098-4AAA-B4C3-B4DA7FA5A3E4}" srcOrd="0" destOrd="0" presId="urn:microsoft.com/office/officeart/2005/8/layout/vProcess5"/>
    <dgm:cxn modelId="{C09BA345-93EE-4CEF-BDB4-88743613D6B0}" srcId="{4B7543AA-3229-4588-8E33-DC3D829F586E}" destId="{929A7A89-9AD5-4201-920A-BC8C8B86CE51}" srcOrd="3" destOrd="0" parTransId="{6F69731E-861A-4310-BE39-E6A45D9E3A6A}" sibTransId="{FFC44A1B-B347-45DD-A15B-E3A6E852C5C5}"/>
    <dgm:cxn modelId="{540F737C-174A-418B-BB62-8F3C679A90B7}" type="presOf" srcId="{FFC44A1B-B347-45DD-A15B-E3A6E852C5C5}" destId="{DFBFD0DF-D507-49B8-991B-D911659DD800}" srcOrd="0" destOrd="0" presId="urn:microsoft.com/office/officeart/2005/8/layout/vProcess5"/>
    <dgm:cxn modelId="{8E14E046-5FCA-4833-B68E-ADF5F64CA21F}" srcId="{4B7543AA-3229-4588-8E33-DC3D829F586E}" destId="{42436D3F-1C73-46AE-A6D2-39C1A65E7281}" srcOrd="0" destOrd="0" parTransId="{8DE299FF-177E-4506-9CBB-12DF1E9D2C85}" sibTransId="{47267C4F-FEF7-4C93-8298-1DE0393C2535}"/>
    <dgm:cxn modelId="{A9A946B3-57D8-4274-845E-3E3ED366D524}" type="presOf" srcId="{445D8396-0C0B-42E8-9BD9-87CDCE42824E}" destId="{CBCC094E-1215-475F-AD51-0EAA06B915D0}" srcOrd="0" destOrd="0" presId="urn:microsoft.com/office/officeart/2005/8/layout/vProcess5"/>
    <dgm:cxn modelId="{A9FA0ABF-16FA-45CE-AECC-BB212A714BD4}" type="presOf" srcId="{381FD20A-B122-4A1B-8742-859D256EAAD0}" destId="{60C4686C-E517-41C6-81F5-60302B57B5AD}" srcOrd="1" destOrd="0" presId="urn:microsoft.com/office/officeart/2005/8/layout/vProcess5"/>
    <dgm:cxn modelId="{E7FE0A99-10A5-4571-A15F-31AA5D6F5BD1}" srcId="{4B7543AA-3229-4588-8E33-DC3D829F586E}" destId="{75EA42C2-FD68-418D-9D8E-6222136CB9A7}" srcOrd="2" destOrd="0" parTransId="{EBD5FDC5-A5BD-4A9E-B95B-1188044BED30}" sibTransId="{5E73AF0B-610B-4F9C-942C-2E56ECB86353}"/>
    <dgm:cxn modelId="{DBC336C0-5228-4B80-A075-A78852D3861A}" type="presOf" srcId="{929A7A89-9AD5-4201-920A-BC8C8B86CE51}" destId="{D240590B-4F43-498D-A59C-99378241686C}" srcOrd="0" destOrd="0" presId="urn:microsoft.com/office/officeart/2005/8/layout/vProcess5"/>
    <dgm:cxn modelId="{F26D9C42-244A-435A-B3FF-FF3779304CA9}" srcId="{4B7543AA-3229-4588-8E33-DC3D829F586E}" destId="{381FD20A-B122-4A1B-8742-859D256EAAD0}" srcOrd="4" destOrd="0" parTransId="{3087E2A0-DC5C-4CC1-9BE4-C592F06B3F5A}" sibTransId="{3C70296A-D960-4BAC-A059-ECA11EDCF03B}"/>
    <dgm:cxn modelId="{E674C2DD-595D-41D8-8373-8DF33551A166}" type="presParOf" srcId="{10BE4101-F34B-4775-A694-18E077E249FA}" destId="{EF01FB61-6ECE-4CD4-8B9D-405978F56A93}" srcOrd="0" destOrd="0" presId="urn:microsoft.com/office/officeart/2005/8/layout/vProcess5"/>
    <dgm:cxn modelId="{99B5512C-AA61-4A63-9B7A-41AF544D2E78}" type="presParOf" srcId="{10BE4101-F34B-4775-A694-18E077E249FA}" destId="{82F01F9A-FFEA-410C-A46F-D0552F6F96B2}" srcOrd="1" destOrd="0" presId="urn:microsoft.com/office/officeart/2005/8/layout/vProcess5"/>
    <dgm:cxn modelId="{1B66DB1B-A9D5-4DA3-AA7B-8022DD7CE3DE}" type="presParOf" srcId="{10BE4101-F34B-4775-A694-18E077E249FA}" destId="{A42BE431-E5F3-40B7-B2A6-C636DBCE2796}" srcOrd="2" destOrd="0" presId="urn:microsoft.com/office/officeart/2005/8/layout/vProcess5"/>
    <dgm:cxn modelId="{68086263-AF63-45B3-8DF4-04C53913F69B}" type="presParOf" srcId="{10BE4101-F34B-4775-A694-18E077E249FA}" destId="{D9E32439-9098-4AAA-B4C3-B4DA7FA5A3E4}" srcOrd="3" destOrd="0" presId="urn:microsoft.com/office/officeart/2005/8/layout/vProcess5"/>
    <dgm:cxn modelId="{FC5097F3-A8AB-4853-9E0D-5DCB8590F6E1}" type="presParOf" srcId="{10BE4101-F34B-4775-A694-18E077E249FA}" destId="{D240590B-4F43-498D-A59C-99378241686C}" srcOrd="4" destOrd="0" presId="urn:microsoft.com/office/officeart/2005/8/layout/vProcess5"/>
    <dgm:cxn modelId="{F25AA6ED-C623-453F-BE5D-C70255AADD47}" type="presParOf" srcId="{10BE4101-F34B-4775-A694-18E077E249FA}" destId="{6609234A-C95A-4E8C-AFDB-30C46BF72D01}" srcOrd="5" destOrd="0" presId="urn:microsoft.com/office/officeart/2005/8/layout/vProcess5"/>
    <dgm:cxn modelId="{2C139234-8157-4331-8F0B-822978E5C491}" type="presParOf" srcId="{10BE4101-F34B-4775-A694-18E077E249FA}" destId="{3178532C-F71F-4284-8331-DE1C49458713}" srcOrd="6" destOrd="0" presId="urn:microsoft.com/office/officeart/2005/8/layout/vProcess5"/>
    <dgm:cxn modelId="{5E25C5CB-CD04-4D67-B726-9CE8E19DCD96}" type="presParOf" srcId="{10BE4101-F34B-4775-A694-18E077E249FA}" destId="{CBCC094E-1215-475F-AD51-0EAA06B915D0}" srcOrd="7" destOrd="0" presId="urn:microsoft.com/office/officeart/2005/8/layout/vProcess5"/>
    <dgm:cxn modelId="{0AC30067-64A2-4484-8C92-C058E436B320}" type="presParOf" srcId="{10BE4101-F34B-4775-A694-18E077E249FA}" destId="{172F7845-D5C2-410C-9FCF-6C0BF1AE402B}" srcOrd="8" destOrd="0" presId="urn:microsoft.com/office/officeart/2005/8/layout/vProcess5"/>
    <dgm:cxn modelId="{8C142B9C-A335-4CD7-B60B-856A0F74E119}" type="presParOf" srcId="{10BE4101-F34B-4775-A694-18E077E249FA}" destId="{DFBFD0DF-D507-49B8-991B-D911659DD800}" srcOrd="9" destOrd="0" presId="urn:microsoft.com/office/officeart/2005/8/layout/vProcess5"/>
    <dgm:cxn modelId="{49DE404F-5510-45C7-9ED4-8E68A5E8ED8B}" type="presParOf" srcId="{10BE4101-F34B-4775-A694-18E077E249FA}" destId="{0D5AA45C-F1D2-47F1-82DE-564159EC7356}" srcOrd="10" destOrd="0" presId="urn:microsoft.com/office/officeart/2005/8/layout/vProcess5"/>
    <dgm:cxn modelId="{C162D404-8F55-48D2-A2E7-131AC130FAF5}" type="presParOf" srcId="{10BE4101-F34B-4775-A694-18E077E249FA}" destId="{E3F26FB2-3BFF-45D6-9836-4D69AD3D21A1}" srcOrd="11" destOrd="0" presId="urn:microsoft.com/office/officeart/2005/8/layout/vProcess5"/>
    <dgm:cxn modelId="{E5862072-DC10-457F-8990-251A2AD43150}" type="presParOf" srcId="{10BE4101-F34B-4775-A694-18E077E249FA}" destId="{7B66843E-2F92-4FC2-888C-901E8E6C7605}" srcOrd="12" destOrd="0" presId="urn:microsoft.com/office/officeart/2005/8/layout/vProcess5"/>
    <dgm:cxn modelId="{54CFA153-B9D5-4474-BC68-BA549E3B49CF}" type="presParOf" srcId="{10BE4101-F34B-4775-A694-18E077E249FA}" destId="{06B9D836-6FB5-40F8-B0C7-12F3E20E62FC}" srcOrd="13" destOrd="0" presId="urn:microsoft.com/office/officeart/2005/8/layout/vProcess5"/>
    <dgm:cxn modelId="{5D56537B-6AB4-4768-A33D-6164255A9640}" type="presParOf" srcId="{10BE4101-F34B-4775-A694-18E077E249FA}" destId="{60C4686C-E517-41C6-81F5-60302B57B5AD}" srcOrd="14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54D120-1EFB-4D0C-94C8-DFDA46A91CE5}" type="doc">
      <dgm:prSet loTypeId="urn:microsoft.com/office/officeart/2009/3/layout/StepUpProcess" loCatId="process" qsTypeId="urn:microsoft.com/office/officeart/2005/8/quickstyle/3d1" qsCatId="3D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AB0881B3-5371-425A-B3E8-7969FEEF0321}">
      <dgm:prSet custT="1"/>
      <dgm:spPr/>
      <dgm:t>
        <a:bodyPr/>
        <a:lstStyle/>
        <a:p>
          <a:pPr rtl="0"/>
          <a:r>
            <a:rPr lang="ru-RU" sz="1400" dirty="0" smtClean="0"/>
            <a:t>30% медицинских услуг в рамках первичной медико-санитарной помощи предоставляются врачами общей практики;</a:t>
          </a:r>
          <a:endParaRPr lang="ru-RU" sz="1400" dirty="0"/>
        </a:p>
      </dgm:t>
    </dgm:pt>
    <dgm:pt modelId="{7DDA4EF2-1CCD-44F5-8A41-BCCBAE3CBD55}" type="parTrans" cxnId="{98B23B0B-3399-460D-8ADA-7580E123A49B}">
      <dgm:prSet/>
      <dgm:spPr/>
      <dgm:t>
        <a:bodyPr/>
        <a:lstStyle/>
        <a:p>
          <a:endParaRPr lang="ru-RU"/>
        </a:p>
      </dgm:t>
    </dgm:pt>
    <dgm:pt modelId="{7C794D1E-4585-437D-BDE0-718A831AE020}" type="sibTrans" cxnId="{98B23B0B-3399-460D-8ADA-7580E123A49B}">
      <dgm:prSet/>
      <dgm:spPr/>
      <dgm:t>
        <a:bodyPr/>
        <a:lstStyle/>
        <a:p>
          <a:endParaRPr lang="ru-RU"/>
        </a:p>
      </dgm:t>
    </dgm:pt>
    <dgm:pt modelId="{907E75A9-B976-465E-8DBD-1B5699790920}">
      <dgm:prSet custT="1"/>
      <dgm:spPr/>
      <dgm:t>
        <a:bodyPr/>
        <a:lstStyle/>
        <a:p>
          <a:pPr rtl="0"/>
          <a:r>
            <a:rPr lang="ru-RU" sz="1400" dirty="0" smtClean="0"/>
            <a:t>стационарную помощь оказывают в основном многопрофильные стационары;</a:t>
          </a:r>
          <a:endParaRPr lang="ru-RU" sz="1400" dirty="0"/>
        </a:p>
      </dgm:t>
    </dgm:pt>
    <dgm:pt modelId="{B779E2C8-412B-49BA-AAC0-93D96457B880}" type="parTrans" cxnId="{937E827A-4482-4367-B5B7-7C0CD93A0658}">
      <dgm:prSet/>
      <dgm:spPr/>
      <dgm:t>
        <a:bodyPr/>
        <a:lstStyle/>
        <a:p>
          <a:endParaRPr lang="ru-RU"/>
        </a:p>
      </dgm:t>
    </dgm:pt>
    <dgm:pt modelId="{09C6F63E-0540-45ED-A916-9288230ED0E3}" type="sibTrans" cxnId="{937E827A-4482-4367-B5B7-7C0CD93A0658}">
      <dgm:prSet/>
      <dgm:spPr/>
      <dgm:t>
        <a:bodyPr/>
        <a:lstStyle/>
        <a:p>
          <a:endParaRPr lang="ru-RU"/>
        </a:p>
      </dgm:t>
    </dgm:pt>
    <dgm:pt modelId="{D5524AA7-828E-41A6-9EAC-927A03E9C879}">
      <dgm:prSet custT="1"/>
      <dgm:spPr/>
      <dgm:t>
        <a:bodyPr/>
        <a:lstStyle/>
        <a:p>
          <a:pPr rtl="0"/>
          <a:r>
            <a:rPr lang="ru-RU" sz="1400" dirty="0" smtClean="0"/>
            <a:t>повышена доступность лекарственных средств и изделий медицинского назначения, используемых для оказания гарантированного объема бесплатной медицинской помощи, особенно в сельской местности;</a:t>
          </a:r>
          <a:endParaRPr lang="ru-RU" sz="1400" dirty="0"/>
        </a:p>
      </dgm:t>
    </dgm:pt>
    <dgm:pt modelId="{AFBA25C0-0663-4BC7-B684-D48EC6711F86}" type="parTrans" cxnId="{A64F40C4-1E84-4B01-8483-DC17F242CA7D}">
      <dgm:prSet/>
      <dgm:spPr/>
      <dgm:t>
        <a:bodyPr/>
        <a:lstStyle/>
        <a:p>
          <a:endParaRPr lang="ru-RU"/>
        </a:p>
      </dgm:t>
    </dgm:pt>
    <dgm:pt modelId="{9F0257A2-F788-4B6A-9064-C5E373072B4F}" type="sibTrans" cxnId="{A64F40C4-1E84-4B01-8483-DC17F242CA7D}">
      <dgm:prSet/>
      <dgm:spPr/>
      <dgm:t>
        <a:bodyPr/>
        <a:lstStyle/>
        <a:p>
          <a:endParaRPr lang="ru-RU"/>
        </a:p>
      </dgm:t>
    </dgm:pt>
    <dgm:pt modelId="{8FBE4F89-E177-4EB4-B0CD-40834EAD6FC5}">
      <dgm:prSet custT="1"/>
      <dgm:spPr/>
      <dgm:t>
        <a:bodyPr/>
        <a:lstStyle/>
        <a:p>
          <a:pPr rtl="0"/>
          <a:r>
            <a:rPr lang="ru-RU" sz="1400" dirty="0" smtClean="0"/>
            <a:t>внедрено государственное регулирование цен на лекарственные средства, закупаемые государственными организациями здравоохранения;</a:t>
          </a:r>
          <a:endParaRPr lang="ru-RU" sz="1400" dirty="0"/>
        </a:p>
      </dgm:t>
    </dgm:pt>
    <dgm:pt modelId="{112D0D6B-8C7F-4E94-8E64-5EC0D870EFF9}" type="parTrans" cxnId="{3501E220-DDB6-41B1-87B7-6218F9F22E46}">
      <dgm:prSet/>
      <dgm:spPr/>
      <dgm:t>
        <a:bodyPr/>
        <a:lstStyle/>
        <a:p>
          <a:endParaRPr lang="ru-RU"/>
        </a:p>
      </dgm:t>
    </dgm:pt>
    <dgm:pt modelId="{6E85D297-D7C6-4403-B7C3-C8D1346587B2}" type="sibTrans" cxnId="{3501E220-DDB6-41B1-87B7-6218F9F22E46}">
      <dgm:prSet/>
      <dgm:spPr/>
      <dgm:t>
        <a:bodyPr/>
        <a:lstStyle/>
        <a:p>
          <a:endParaRPr lang="ru-RU"/>
        </a:p>
      </dgm:t>
    </dgm:pt>
    <dgm:pt modelId="{906A8B3F-EC90-4664-A08E-27F505FA60F5}" type="pres">
      <dgm:prSet presAssocID="{0854D120-1EFB-4D0C-94C8-DFDA46A91C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850A68-7E40-48F0-906C-B502719597E1}" type="pres">
      <dgm:prSet presAssocID="{AB0881B3-5371-425A-B3E8-7969FEEF0321}" presName="composite" presStyleCnt="0"/>
      <dgm:spPr/>
    </dgm:pt>
    <dgm:pt modelId="{43E799DC-CA8F-451A-8D01-80658ECF4FB8}" type="pres">
      <dgm:prSet presAssocID="{AB0881B3-5371-425A-B3E8-7969FEEF0321}" presName="LShape" presStyleLbl="alignNode1" presStyleIdx="0" presStyleCnt="7"/>
      <dgm:spPr/>
    </dgm:pt>
    <dgm:pt modelId="{B8E0CD9A-6699-49C6-A3C5-1724DE1A9562}" type="pres">
      <dgm:prSet presAssocID="{AB0881B3-5371-425A-B3E8-7969FEEF0321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FC683-084D-4D97-AFED-3B3C7431AF72}" type="pres">
      <dgm:prSet presAssocID="{AB0881B3-5371-425A-B3E8-7969FEEF0321}" presName="Triangle" presStyleLbl="alignNode1" presStyleIdx="1" presStyleCnt="7"/>
      <dgm:spPr/>
    </dgm:pt>
    <dgm:pt modelId="{7EFEEA55-7FE4-438C-A5AF-0AAB62E3B1FC}" type="pres">
      <dgm:prSet presAssocID="{7C794D1E-4585-437D-BDE0-718A831AE020}" presName="sibTrans" presStyleCnt="0"/>
      <dgm:spPr/>
    </dgm:pt>
    <dgm:pt modelId="{0C1AE48C-30DA-4236-B09D-1552D4BD8274}" type="pres">
      <dgm:prSet presAssocID="{7C794D1E-4585-437D-BDE0-718A831AE020}" presName="space" presStyleCnt="0"/>
      <dgm:spPr/>
    </dgm:pt>
    <dgm:pt modelId="{94933321-4846-4127-88DD-717F6DFFCB86}" type="pres">
      <dgm:prSet presAssocID="{907E75A9-B976-465E-8DBD-1B5699790920}" presName="composite" presStyleCnt="0"/>
      <dgm:spPr/>
    </dgm:pt>
    <dgm:pt modelId="{27FCE442-7B2E-4D00-AD5A-CB113B5AB019}" type="pres">
      <dgm:prSet presAssocID="{907E75A9-B976-465E-8DBD-1B5699790920}" presName="LShape" presStyleLbl="alignNode1" presStyleIdx="2" presStyleCnt="7"/>
      <dgm:spPr/>
    </dgm:pt>
    <dgm:pt modelId="{A435268F-3C37-4A1C-9AAB-44ED9F13CE9A}" type="pres">
      <dgm:prSet presAssocID="{907E75A9-B976-465E-8DBD-1B5699790920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DD07C-88AC-4966-A151-740547E4417C}" type="pres">
      <dgm:prSet presAssocID="{907E75A9-B976-465E-8DBD-1B5699790920}" presName="Triangle" presStyleLbl="alignNode1" presStyleIdx="3" presStyleCnt="7"/>
      <dgm:spPr/>
    </dgm:pt>
    <dgm:pt modelId="{408C84CD-6005-4548-BA2F-30776375A2C2}" type="pres">
      <dgm:prSet presAssocID="{09C6F63E-0540-45ED-A916-9288230ED0E3}" presName="sibTrans" presStyleCnt="0"/>
      <dgm:spPr/>
    </dgm:pt>
    <dgm:pt modelId="{935DA19C-ADCB-46BE-9BFB-4A3E774736DB}" type="pres">
      <dgm:prSet presAssocID="{09C6F63E-0540-45ED-A916-9288230ED0E3}" presName="space" presStyleCnt="0"/>
      <dgm:spPr/>
    </dgm:pt>
    <dgm:pt modelId="{B490B405-1BD0-43BE-9E4E-6E7F541134BC}" type="pres">
      <dgm:prSet presAssocID="{D5524AA7-828E-41A6-9EAC-927A03E9C879}" presName="composite" presStyleCnt="0"/>
      <dgm:spPr/>
    </dgm:pt>
    <dgm:pt modelId="{C6647D50-BEB7-46B4-BAAF-B1BC18F469C6}" type="pres">
      <dgm:prSet presAssocID="{D5524AA7-828E-41A6-9EAC-927A03E9C879}" presName="LShape" presStyleLbl="alignNode1" presStyleIdx="4" presStyleCnt="7"/>
      <dgm:spPr/>
    </dgm:pt>
    <dgm:pt modelId="{29E2B390-3435-4AC5-985A-4639957968D2}" type="pres">
      <dgm:prSet presAssocID="{D5524AA7-828E-41A6-9EAC-927A03E9C879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63871-DA6A-490A-9380-9843832649AA}" type="pres">
      <dgm:prSet presAssocID="{D5524AA7-828E-41A6-9EAC-927A03E9C879}" presName="Triangle" presStyleLbl="alignNode1" presStyleIdx="5" presStyleCnt="7"/>
      <dgm:spPr/>
    </dgm:pt>
    <dgm:pt modelId="{1F118CCE-6840-45CD-8AB3-9150B5A28926}" type="pres">
      <dgm:prSet presAssocID="{9F0257A2-F788-4B6A-9064-C5E373072B4F}" presName="sibTrans" presStyleCnt="0"/>
      <dgm:spPr/>
    </dgm:pt>
    <dgm:pt modelId="{D5A902E8-A701-4BE4-BC78-568369CB1242}" type="pres">
      <dgm:prSet presAssocID="{9F0257A2-F788-4B6A-9064-C5E373072B4F}" presName="space" presStyleCnt="0"/>
      <dgm:spPr/>
    </dgm:pt>
    <dgm:pt modelId="{EAE00207-E844-499E-A0FD-7BDC4A9C4881}" type="pres">
      <dgm:prSet presAssocID="{8FBE4F89-E177-4EB4-B0CD-40834EAD6FC5}" presName="composite" presStyleCnt="0"/>
      <dgm:spPr/>
    </dgm:pt>
    <dgm:pt modelId="{786F47BB-61FA-42D3-B3E8-AB1C1174A849}" type="pres">
      <dgm:prSet presAssocID="{8FBE4F89-E177-4EB4-B0CD-40834EAD6FC5}" presName="LShape" presStyleLbl="alignNode1" presStyleIdx="6" presStyleCnt="7"/>
      <dgm:spPr/>
    </dgm:pt>
    <dgm:pt modelId="{3D32AACE-E6AA-481C-B605-01312BCC2BFD}" type="pres">
      <dgm:prSet presAssocID="{8FBE4F89-E177-4EB4-B0CD-40834EAD6FC5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1E220-DDB6-41B1-87B7-6218F9F22E46}" srcId="{0854D120-1EFB-4D0C-94C8-DFDA46A91CE5}" destId="{8FBE4F89-E177-4EB4-B0CD-40834EAD6FC5}" srcOrd="3" destOrd="0" parTransId="{112D0D6B-8C7F-4E94-8E64-5EC0D870EFF9}" sibTransId="{6E85D297-D7C6-4403-B7C3-C8D1346587B2}"/>
    <dgm:cxn modelId="{98B23B0B-3399-460D-8ADA-7580E123A49B}" srcId="{0854D120-1EFB-4D0C-94C8-DFDA46A91CE5}" destId="{AB0881B3-5371-425A-B3E8-7969FEEF0321}" srcOrd="0" destOrd="0" parTransId="{7DDA4EF2-1CCD-44F5-8A41-BCCBAE3CBD55}" sibTransId="{7C794D1E-4585-437D-BDE0-718A831AE020}"/>
    <dgm:cxn modelId="{B1153C37-D09B-4E6A-9908-F5F03A4118D4}" type="presOf" srcId="{907E75A9-B976-465E-8DBD-1B5699790920}" destId="{A435268F-3C37-4A1C-9AAB-44ED9F13CE9A}" srcOrd="0" destOrd="0" presId="urn:microsoft.com/office/officeart/2009/3/layout/StepUpProcess"/>
    <dgm:cxn modelId="{C9B9FD7A-4585-4C93-A77E-D98887F3995C}" type="presOf" srcId="{D5524AA7-828E-41A6-9EAC-927A03E9C879}" destId="{29E2B390-3435-4AC5-985A-4639957968D2}" srcOrd="0" destOrd="0" presId="urn:microsoft.com/office/officeart/2009/3/layout/StepUpProcess"/>
    <dgm:cxn modelId="{937E827A-4482-4367-B5B7-7C0CD93A0658}" srcId="{0854D120-1EFB-4D0C-94C8-DFDA46A91CE5}" destId="{907E75A9-B976-465E-8DBD-1B5699790920}" srcOrd="1" destOrd="0" parTransId="{B779E2C8-412B-49BA-AAC0-93D96457B880}" sibTransId="{09C6F63E-0540-45ED-A916-9288230ED0E3}"/>
    <dgm:cxn modelId="{46D83F4F-16B6-4F15-995C-3DB69532E58C}" type="presOf" srcId="{0854D120-1EFB-4D0C-94C8-DFDA46A91CE5}" destId="{906A8B3F-EC90-4664-A08E-27F505FA60F5}" srcOrd="0" destOrd="0" presId="urn:microsoft.com/office/officeart/2009/3/layout/StepUpProcess"/>
    <dgm:cxn modelId="{CA172355-D866-4913-9EE9-DAF030682DFC}" type="presOf" srcId="{8FBE4F89-E177-4EB4-B0CD-40834EAD6FC5}" destId="{3D32AACE-E6AA-481C-B605-01312BCC2BFD}" srcOrd="0" destOrd="0" presId="urn:microsoft.com/office/officeart/2009/3/layout/StepUpProcess"/>
    <dgm:cxn modelId="{A9AF16BE-2470-4469-9976-AED662B53C31}" type="presOf" srcId="{AB0881B3-5371-425A-B3E8-7969FEEF0321}" destId="{B8E0CD9A-6699-49C6-A3C5-1724DE1A9562}" srcOrd="0" destOrd="0" presId="urn:microsoft.com/office/officeart/2009/3/layout/StepUpProcess"/>
    <dgm:cxn modelId="{A64F40C4-1E84-4B01-8483-DC17F242CA7D}" srcId="{0854D120-1EFB-4D0C-94C8-DFDA46A91CE5}" destId="{D5524AA7-828E-41A6-9EAC-927A03E9C879}" srcOrd="2" destOrd="0" parTransId="{AFBA25C0-0663-4BC7-B684-D48EC6711F86}" sibTransId="{9F0257A2-F788-4B6A-9064-C5E373072B4F}"/>
    <dgm:cxn modelId="{1EAF7EEF-1845-431B-9230-6FE594544E5E}" type="presParOf" srcId="{906A8B3F-EC90-4664-A08E-27F505FA60F5}" destId="{28850A68-7E40-48F0-906C-B502719597E1}" srcOrd="0" destOrd="0" presId="urn:microsoft.com/office/officeart/2009/3/layout/StepUpProcess"/>
    <dgm:cxn modelId="{9390AEF1-1888-4908-93F6-FFF7F9DF18CD}" type="presParOf" srcId="{28850A68-7E40-48F0-906C-B502719597E1}" destId="{43E799DC-CA8F-451A-8D01-80658ECF4FB8}" srcOrd="0" destOrd="0" presId="urn:microsoft.com/office/officeart/2009/3/layout/StepUpProcess"/>
    <dgm:cxn modelId="{BCF892B7-AFD2-46A5-B94B-F7B1EB620767}" type="presParOf" srcId="{28850A68-7E40-48F0-906C-B502719597E1}" destId="{B8E0CD9A-6699-49C6-A3C5-1724DE1A9562}" srcOrd="1" destOrd="0" presId="urn:microsoft.com/office/officeart/2009/3/layout/StepUpProcess"/>
    <dgm:cxn modelId="{0189A31A-EDB7-484B-88D2-5E7AA219D52F}" type="presParOf" srcId="{28850A68-7E40-48F0-906C-B502719597E1}" destId="{8A4FC683-084D-4D97-AFED-3B3C7431AF72}" srcOrd="2" destOrd="0" presId="urn:microsoft.com/office/officeart/2009/3/layout/StepUpProcess"/>
    <dgm:cxn modelId="{D6A44E82-BD19-4934-8C5F-14BCBC9185E8}" type="presParOf" srcId="{906A8B3F-EC90-4664-A08E-27F505FA60F5}" destId="{7EFEEA55-7FE4-438C-A5AF-0AAB62E3B1FC}" srcOrd="1" destOrd="0" presId="urn:microsoft.com/office/officeart/2009/3/layout/StepUpProcess"/>
    <dgm:cxn modelId="{51DD131A-4B8B-4A70-92DE-89309D78B2E8}" type="presParOf" srcId="{7EFEEA55-7FE4-438C-A5AF-0AAB62E3B1FC}" destId="{0C1AE48C-30DA-4236-B09D-1552D4BD8274}" srcOrd="0" destOrd="0" presId="urn:microsoft.com/office/officeart/2009/3/layout/StepUpProcess"/>
    <dgm:cxn modelId="{F2BA6B86-420B-4A3F-A27A-BDE8A6524FC5}" type="presParOf" srcId="{906A8B3F-EC90-4664-A08E-27F505FA60F5}" destId="{94933321-4846-4127-88DD-717F6DFFCB86}" srcOrd="2" destOrd="0" presId="urn:microsoft.com/office/officeart/2009/3/layout/StepUpProcess"/>
    <dgm:cxn modelId="{443173EE-E988-45E6-85C5-271E88B8CF52}" type="presParOf" srcId="{94933321-4846-4127-88DD-717F6DFFCB86}" destId="{27FCE442-7B2E-4D00-AD5A-CB113B5AB019}" srcOrd="0" destOrd="0" presId="urn:microsoft.com/office/officeart/2009/3/layout/StepUpProcess"/>
    <dgm:cxn modelId="{D03C0A08-829A-43AF-9DEF-CEADCF3D2CF4}" type="presParOf" srcId="{94933321-4846-4127-88DD-717F6DFFCB86}" destId="{A435268F-3C37-4A1C-9AAB-44ED9F13CE9A}" srcOrd="1" destOrd="0" presId="urn:microsoft.com/office/officeart/2009/3/layout/StepUpProcess"/>
    <dgm:cxn modelId="{A372C490-C5F3-4ECD-AC6B-CB050FD1C048}" type="presParOf" srcId="{94933321-4846-4127-88DD-717F6DFFCB86}" destId="{544DD07C-88AC-4966-A151-740547E4417C}" srcOrd="2" destOrd="0" presId="urn:microsoft.com/office/officeart/2009/3/layout/StepUpProcess"/>
    <dgm:cxn modelId="{FBCF4DBB-2B30-4F24-94E7-2FCE6039CD49}" type="presParOf" srcId="{906A8B3F-EC90-4664-A08E-27F505FA60F5}" destId="{408C84CD-6005-4548-BA2F-30776375A2C2}" srcOrd="3" destOrd="0" presId="urn:microsoft.com/office/officeart/2009/3/layout/StepUpProcess"/>
    <dgm:cxn modelId="{B728A915-10E9-45D3-BDBC-471C89F08AFB}" type="presParOf" srcId="{408C84CD-6005-4548-BA2F-30776375A2C2}" destId="{935DA19C-ADCB-46BE-9BFB-4A3E774736DB}" srcOrd="0" destOrd="0" presId="urn:microsoft.com/office/officeart/2009/3/layout/StepUpProcess"/>
    <dgm:cxn modelId="{EC24B67E-78F7-4782-989E-77E9D8D78E98}" type="presParOf" srcId="{906A8B3F-EC90-4664-A08E-27F505FA60F5}" destId="{B490B405-1BD0-43BE-9E4E-6E7F541134BC}" srcOrd="4" destOrd="0" presId="urn:microsoft.com/office/officeart/2009/3/layout/StepUpProcess"/>
    <dgm:cxn modelId="{FF558A8F-74C7-412B-A6CF-AEDB9F4AAC77}" type="presParOf" srcId="{B490B405-1BD0-43BE-9E4E-6E7F541134BC}" destId="{C6647D50-BEB7-46B4-BAAF-B1BC18F469C6}" srcOrd="0" destOrd="0" presId="urn:microsoft.com/office/officeart/2009/3/layout/StepUpProcess"/>
    <dgm:cxn modelId="{6727E3E4-CDFC-4A18-AD01-AD8C35F19AE2}" type="presParOf" srcId="{B490B405-1BD0-43BE-9E4E-6E7F541134BC}" destId="{29E2B390-3435-4AC5-985A-4639957968D2}" srcOrd="1" destOrd="0" presId="urn:microsoft.com/office/officeart/2009/3/layout/StepUpProcess"/>
    <dgm:cxn modelId="{8E88438F-300D-462A-B6D0-7E92516A663F}" type="presParOf" srcId="{B490B405-1BD0-43BE-9E4E-6E7F541134BC}" destId="{EC463871-DA6A-490A-9380-9843832649AA}" srcOrd="2" destOrd="0" presId="urn:microsoft.com/office/officeart/2009/3/layout/StepUpProcess"/>
    <dgm:cxn modelId="{2148B4D5-07FB-4723-B2CB-EC4A19B87929}" type="presParOf" srcId="{906A8B3F-EC90-4664-A08E-27F505FA60F5}" destId="{1F118CCE-6840-45CD-8AB3-9150B5A28926}" srcOrd="5" destOrd="0" presId="urn:microsoft.com/office/officeart/2009/3/layout/StepUpProcess"/>
    <dgm:cxn modelId="{A783015C-8726-4685-9D89-B6B26774B277}" type="presParOf" srcId="{1F118CCE-6840-45CD-8AB3-9150B5A28926}" destId="{D5A902E8-A701-4BE4-BC78-568369CB1242}" srcOrd="0" destOrd="0" presId="urn:microsoft.com/office/officeart/2009/3/layout/StepUpProcess"/>
    <dgm:cxn modelId="{8D21F8F7-BFAD-4CAD-A7DD-556975A4C142}" type="presParOf" srcId="{906A8B3F-EC90-4664-A08E-27F505FA60F5}" destId="{EAE00207-E844-499E-A0FD-7BDC4A9C4881}" srcOrd="6" destOrd="0" presId="urn:microsoft.com/office/officeart/2009/3/layout/StepUpProcess"/>
    <dgm:cxn modelId="{EE28BD7F-64F4-4BC6-B80B-D9A8A5EDE930}" type="presParOf" srcId="{EAE00207-E844-499E-A0FD-7BDC4A9C4881}" destId="{786F47BB-61FA-42D3-B3E8-AB1C1174A849}" srcOrd="0" destOrd="0" presId="urn:microsoft.com/office/officeart/2009/3/layout/StepUpProcess"/>
    <dgm:cxn modelId="{E4BDFE88-83A9-4C21-B42D-DD353ACEA433}" type="presParOf" srcId="{EAE00207-E844-499E-A0FD-7BDC4A9C4881}" destId="{3D32AACE-E6AA-481C-B605-01312BCC2BFD}" srcOrd="1" destOrd="0" presId="urn:microsoft.com/office/officeart/2009/3/layout/StepUpProcess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B20EA0-B6D9-45BD-B6E6-B49E91CAB24F}" type="doc">
      <dgm:prSet loTypeId="urn:microsoft.com/office/officeart/2005/8/layout/venn1" loCatId="relationship" qsTypeId="urn:microsoft.com/office/officeart/2005/8/quickstyle/3d3" qsCatId="3D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844D61BD-1B21-4F0D-A438-3B5AF1F92BC7}">
      <dgm:prSet/>
      <dgm:spPr/>
      <dgm:t>
        <a:bodyPr/>
        <a:lstStyle/>
        <a:p>
          <a:pPr rtl="0"/>
          <a:r>
            <a:rPr lang="ru-RU" dirty="0" smtClean="0"/>
            <a:t>охват граждан, занимающихся физической культурой и спортом, увеличен до 25%;</a:t>
          </a:r>
          <a:endParaRPr lang="ru-RU" dirty="0"/>
        </a:p>
      </dgm:t>
    </dgm:pt>
    <dgm:pt modelId="{9D1ABFCF-F442-4802-86B3-A88D9E198FC1}" type="parTrans" cxnId="{33807F81-08B5-48B5-A9DA-292813198CCB}">
      <dgm:prSet/>
      <dgm:spPr/>
      <dgm:t>
        <a:bodyPr/>
        <a:lstStyle/>
        <a:p>
          <a:endParaRPr lang="ru-RU"/>
        </a:p>
      </dgm:t>
    </dgm:pt>
    <dgm:pt modelId="{1E075EF3-B748-4384-9E2D-97DBC39F0093}" type="sibTrans" cxnId="{33807F81-08B5-48B5-A9DA-292813198CCB}">
      <dgm:prSet/>
      <dgm:spPr/>
      <dgm:t>
        <a:bodyPr/>
        <a:lstStyle/>
        <a:p>
          <a:endParaRPr lang="ru-RU"/>
        </a:p>
      </dgm:t>
    </dgm:pt>
    <dgm:pt modelId="{BB3D7A35-A874-4073-A6B5-BCF94B765A90}">
      <dgm:prSet/>
      <dgm:spPr/>
      <dgm:t>
        <a:bodyPr/>
        <a:lstStyle/>
        <a:p>
          <a:pPr rtl="0"/>
          <a:r>
            <a:rPr lang="ru-RU" dirty="0" smtClean="0"/>
            <a:t>охват детей и подростков, занимающихся физической культурой и спортом, увеличен на 12%;</a:t>
          </a:r>
          <a:endParaRPr lang="ru-RU" dirty="0"/>
        </a:p>
      </dgm:t>
    </dgm:pt>
    <dgm:pt modelId="{5A0ACBA1-F340-4B2C-9F53-824AADF9A69B}" type="parTrans" cxnId="{E06F4AEC-5981-4E17-B23C-0710D3CFF1AD}">
      <dgm:prSet/>
      <dgm:spPr/>
      <dgm:t>
        <a:bodyPr/>
        <a:lstStyle/>
        <a:p>
          <a:endParaRPr lang="ru-RU"/>
        </a:p>
      </dgm:t>
    </dgm:pt>
    <dgm:pt modelId="{678B3022-D6C6-4932-9EFF-03228379AE52}" type="sibTrans" cxnId="{E06F4AEC-5981-4E17-B23C-0710D3CFF1AD}">
      <dgm:prSet/>
      <dgm:spPr/>
      <dgm:t>
        <a:bodyPr/>
        <a:lstStyle/>
        <a:p>
          <a:endParaRPr lang="ru-RU"/>
        </a:p>
      </dgm:t>
    </dgm:pt>
    <dgm:pt modelId="{D99C0896-7F19-46E5-B7E2-A0894C510D94}">
      <dgm:prSet/>
      <dgm:spPr/>
      <dgm:t>
        <a:bodyPr/>
        <a:lstStyle/>
        <a:p>
          <a:pPr rtl="0"/>
          <a:r>
            <a:rPr lang="ru-RU" dirty="0" err="1" smtClean="0"/>
            <a:t>табакокурение</a:t>
          </a:r>
          <a:r>
            <a:rPr lang="ru-RU" dirty="0" smtClean="0"/>
            <a:t>, наркомания и злоупотребление алкоголем среди населения снижены на 15%.</a:t>
          </a:r>
          <a:endParaRPr lang="ru-RU" dirty="0"/>
        </a:p>
      </dgm:t>
    </dgm:pt>
    <dgm:pt modelId="{0CA57FFB-D6D0-4D0F-883D-60419B5F7EC3}" type="parTrans" cxnId="{6FF21C66-1657-41C2-80B9-80EA73492D7C}">
      <dgm:prSet/>
      <dgm:spPr/>
      <dgm:t>
        <a:bodyPr/>
        <a:lstStyle/>
        <a:p>
          <a:endParaRPr lang="ru-RU"/>
        </a:p>
      </dgm:t>
    </dgm:pt>
    <dgm:pt modelId="{668CCC5C-1B0C-415E-93C4-30AD46E74445}" type="sibTrans" cxnId="{6FF21C66-1657-41C2-80B9-80EA73492D7C}">
      <dgm:prSet/>
      <dgm:spPr/>
      <dgm:t>
        <a:bodyPr/>
        <a:lstStyle/>
        <a:p>
          <a:endParaRPr lang="ru-RU"/>
        </a:p>
      </dgm:t>
    </dgm:pt>
    <dgm:pt modelId="{5BC91398-7D7D-4C42-9434-70965392BD29}" type="pres">
      <dgm:prSet presAssocID="{1AB20EA0-B6D9-45BD-B6E6-B49E91CAB24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B83D6B-B813-4852-AC13-1D531754CCB6}" type="pres">
      <dgm:prSet presAssocID="{844D61BD-1B21-4F0D-A438-3B5AF1F92BC7}" presName="circ1" presStyleLbl="vennNode1" presStyleIdx="0" presStyleCnt="3"/>
      <dgm:spPr/>
      <dgm:t>
        <a:bodyPr/>
        <a:lstStyle/>
        <a:p>
          <a:endParaRPr lang="ru-RU"/>
        </a:p>
      </dgm:t>
    </dgm:pt>
    <dgm:pt modelId="{AF8A26BE-5E59-44AA-89C6-E6368459E501}" type="pres">
      <dgm:prSet presAssocID="{844D61BD-1B21-4F0D-A438-3B5AF1F92B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2537E-6C55-4BEB-B3E8-DDC7DB52CBED}" type="pres">
      <dgm:prSet presAssocID="{BB3D7A35-A874-4073-A6B5-BCF94B765A90}" presName="circ2" presStyleLbl="vennNode1" presStyleIdx="1" presStyleCnt="3"/>
      <dgm:spPr/>
      <dgm:t>
        <a:bodyPr/>
        <a:lstStyle/>
        <a:p>
          <a:endParaRPr lang="ru-RU"/>
        </a:p>
      </dgm:t>
    </dgm:pt>
    <dgm:pt modelId="{AAD946A2-1BA8-4706-ADF7-17C6272CEB34}" type="pres">
      <dgm:prSet presAssocID="{BB3D7A35-A874-4073-A6B5-BCF94B765A9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56A97-306E-4384-BB5A-902F5D152931}" type="pres">
      <dgm:prSet presAssocID="{D99C0896-7F19-46E5-B7E2-A0894C510D94}" presName="circ3" presStyleLbl="vennNode1" presStyleIdx="2" presStyleCnt="3"/>
      <dgm:spPr/>
      <dgm:t>
        <a:bodyPr/>
        <a:lstStyle/>
        <a:p>
          <a:endParaRPr lang="ru-RU"/>
        </a:p>
      </dgm:t>
    </dgm:pt>
    <dgm:pt modelId="{9247797A-2A86-4401-9702-197AE3B7F3C9}" type="pres">
      <dgm:prSet presAssocID="{D99C0896-7F19-46E5-B7E2-A0894C510D9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F21C66-1657-41C2-80B9-80EA73492D7C}" srcId="{1AB20EA0-B6D9-45BD-B6E6-B49E91CAB24F}" destId="{D99C0896-7F19-46E5-B7E2-A0894C510D94}" srcOrd="2" destOrd="0" parTransId="{0CA57FFB-D6D0-4D0F-883D-60419B5F7EC3}" sibTransId="{668CCC5C-1B0C-415E-93C4-30AD46E74445}"/>
    <dgm:cxn modelId="{33807F81-08B5-48B5-A9DA-292813198CCB}" srcId="{1AB20EA0-B6D9-45BD-B6E6-B49E91CAB24F}" destId="{844D61BD-1B21-4F0D-A438-3B5AF1F92BC7}" srcOrd="0" destOrd="0" parTransId="{9D1ABFCF-F442-4802-86B3-A88D9E198FC1}" sibTransId="{1E075EF3-B748-4384-9E2D-97DBC39F0093}"/>
    <dgm:cxn modelId="{E6E38F9C-519D-49D8-8289-85A2A1ED6044}" type="presOf" srcId="{844D61BD-1B21-4F0D-A438-3B5AF1F92BC7}" destId="{AF8A26BE-5E59-44AA-89C6-E6368459E501}" srcOrd="1" destOrd="0" presId="urn:microsoft.com/office/officeart/2005/8/layout/venn1"/>
    <dgm:cxn modelId="{E06F4AEC-5981-4E17-B23C-0710D3CFF1AD}" srcId="{1AB20EA0-B6D9-45BD-B6E6-B49E91CAB24F}" destId="{BB3D7A35-A874-4073-A6B5-BCF94B765A90}" srcOrd="1" destOrd="0" parTransId="{5A0ACBA1-F340-4B2C-9F53-824AADF9A69B}" sibTransId="{678B3022-D6C6-4932-9EFF-03228379AE52}"/>
    <dgm:cxn modelId="{7B44E4DE-7515-42AC-A42C-0BA5BCCF52C7}" type="presOf" srcId="{1AB20EA0-B6D9-45BD-B6E6-B49E91CAB24F}" destId="{5BC91398-7D7D-4C42-9434-70965392BD29}" srcOrd="0" destOrd="0" presId="urn:microsoft.com/office/officeart/2005/8/layout/venn1"/>
    <dgm:cxn modelId="{4DD32CD0-3869-4258-A564-F3F1E4014A8F}" type="presOf" srcId="{BB3D7A35-A874-4073-A6B5-BCF94B765A90}" destId="{AAD946A2-1BA8-4706-ADF7-17C6272CEB34}" srcOrd="1" destOrd="0" presId="urn:microsoft.com/office/officeart/2005/8/layout/venn1"/>
    <dgm:cxn modelId="{E7D0CF79-AC97-44FC-870C-2822EB5E9E0D}" type="presOf" srcId="{D99C0896-7F19-46E5-B7E2-A0894C510D94}" destId="{7B656A97-306E-4384-BB5A-902F5D152931}" srcOrd="0" destOrd="0" presId="urn:microsoft.com/office/officeart/2005/8/layout/venn1"/>
    <dgm:cxn modelId="{865663B8-9311-47F2-89F4-F453DB3C6469}" type="presOf" srcId="{844D61BD-1B21-4F0D-A438-3B5AF1F92BC7}" destId="{EFB83D6B-B813-4852-AC13-1D531754CCB6}" srcOrd="0" destOrd="0" presId="urn:microsoft.com/office/officeart/2005/8/layout/venn1"/>
    <dgm:cxn modelId="{E9A72A23-563E-405B-97DB-1B555DC3490C}" type="presOf" srcId="{BB3D7A35-A874-4073-A6B5-BCF94B765A90}" destId="{0D62537E-6C55-4BEB-B3E8-DDC7DB52CBED}" srcOrd="0" destOrd="0" presId="urn:microsoft.com/office/officeart/2005/8/layout/venn1"/>
    <dgm:cxn modelId="{F57C25E6-0C30-480D-869F-E6E082996E3A}" type="presOf" srcId="{D99C0896-7F19-46E5-B7E2-A0894C510D94}" destId="{9247797A-2A86-4401-9702-197AE3B7F3C9}" srcOrd="1" destOrd="0" presId="urn:microsoft.com/office/officeart/2005/8/layout/venn1"/>
    <dgm:cxn modelId="{68B3E747-0456-45E3-B224-1F4DB030039E}" type="presParOf" srcId="{5BC91398-7D7D-4C42-9434-70965392BD29}" destId="{EFB83D6B-B813-4852-AC13-1D531754CCB6}" srcOrd="0" destOrd="0" presId="urn:microsoft.com/office/officeart/2005/8/layout/venn1"/>
    <dgm:cxn modelId="{97041378-6702-452C-B586-7498BD402097}" type="presParOf" srcId="{5BC91398-7D7D-4C42-9434-70965392BD29}" destId="{AF8A26BE-5E59-44AA-89C6-E6368459E501}" srcOrd="1" destOrd="0" presId="urn:microsoft.com/office/officeart/2005/8/layout/venn1"/>
    <dgm:cxn modelId="{0D204828-BF47-4A23-9089-4220B04AA8B0}" type="presParOf" srcId="{5BC91398-7D7D-4C42-9434-70965392BD29}" destId="{0D62537E-6C55-4BEB-B3E8-DDC7DB52CBED}" srcOrd="2" destOrd="0" presId="urn:microsoft.com/office/officeart/2005/8/layout/venn1"/>
    <dgm:cxn modelId="{CCB8FC18-4864-4610-8E04-68F9C290BC31}" type="presParOf" srcId="{5BC91398-7D7D-4C42-9434-70965392BD29}" destId="{AAD946A2-1BA8-4706-ADF7-17C6272CEB34}" srcOrd="3" destOrd="0" presId="urn:microsoft.com/office/officeart/2005/8/layout/venn1"/>
    <dgm:cxn modelId="{5B520CBF-97AA-4F67-B86B-786C2F16E710}" type="presParOf" srcId="{5BC91398-7D7D-4C42-9434-70965392BD29}" destId="{7B656A97-306E-4384-BB5A-902F5D152931}" srcOrd="4" destOrd="0" presId="urn:microsoft.com/office/officeart/2005/8/layout/venn1"/>
    <dgm:cxn modelId="{74463A17-0812-4641-BDDE-A22435CB1D8E}" type="presParOf" srcId="{5BC91398-7D7D-4C42-9434-70965392BD29}" destId="{9247797A-2A86-4401-9702-197AE3B7F3C9}" srcOrd="5" destOrd="0" presId="urn:microsoft.com/office/officeart/2005/8/layout/ven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F7BFCB-B5B0-4F68-B85B-A7250DFF4813}" type="doc">
      <dgm:prSet loTypeId="urn:microsoft.com/office/officeart/2005/8/layout/hList9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A92DFE2-501F-4F51-A00E-27B00B5AD655}">
      <dgm:prSet/>
      <dgm:spPr/>
      <dgm:t>
        <a:bodyPr/>
        <a:lstStyle/>
        <a:p>
          <a:pPr rtl="0"/>
          <a:r>
            <a:rPr lang="ru-RU" dirty="0" smtClean="0"/>
            <a:t>В Послании Президента Республики Казахстан </a:t>
          </a:r>
          <a:r>
            <a:rPr lang="ru-RU" dirty="0" err="1" smtClean="0"/>
            <a:t>Н.А.Назарбаева</a:t>
          </a:r>
          <a:r>
            <a:rPr lang="ru-RU" dirty="0" smtClean="0"/>
            <a:t> народу Казахстана «Казахстан - 2030. </a:t>
          </a:r>
          <a:endParaRPr lang="ru-RU" dirty="0"/>
        </a:p>
      </dgm:t>
    </dgm:pt>
    <dgm:pt modelId="{56A724EF-153F-427F-ACC0-48AFA8995CDC}" type="parTrans" cxnId="{49CB3016-B018-48DD-8083-B078D555B8B5}">
      <dgm:prSet/>
      <dgm:spPr/>
      <dgm:t>
        <a:bodyPr/>
        <a:lstStyle/>
        <a:p>
          <a:endParaRPr lang="ru-RU"/>
        </a:p>
      </dgm:t>
    </dgm:pt>
    <dgm:pt modelId="{027BFCF2-0F11-4C60-B4F4-865A0A608B5F}" type="sibTrans" cxnId="{49CB3016-B018-48DD-8083-B078D555B8B5}">
      <dgm:prSet/>
      <dgm:spPr/>
      <dgm:t>
        <a:bodyPr/>
        <a:lstStyle/>
        <a:p>
          <a:endParaRPr lang="ru-RU"/>
        </a:p>
      </dgm:t>
    </dgm:pt>
    <dgm:pt modelId="{7C0EEF22-80DC-4DFD-A4C0-2F256CF6428D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rtl="0"/>
          <a:endParaRPr lang="ru-RU" dirty="0"/>
        </a:p>
      </dgm:t>
    </dgm:pt>
    <dgm:pt modelId="{9B050C98-4D5C-4172-86C5-D93F2F278F35}" type="parTrans" cxnId="{93044C4F-0D1E-4AE4-A943-97EB1A95D621}">
      <dgm:prSet/>
      <dgm:spPr/>
      <dgm:t>
        <a:bodyPr/>
        <a:lstStyle/>
        <a:p>
          <a:endParaRPr lang="ru-RU"/>
        </a:p>
      </dgm:t>
    </dgm:pt>
    <dgm:pt modelId="{1D6C235F-6C7F-4234-B18D-68DC4EB98D7B}" type="sibTrans" cxnId="{93044C4F-0D1E-4AE4-A943-97EB1A95D621}">
      <dgm:prSet/>
      <dgm:spPr/>
      <dgm:t>
        <a:bodyPr/>
        <a:lstStyle/>
        <a:p>
          <a:endParaRPr lang="ru-RU"/>
        </a:p>
      </dgm:t>
    </dgm:pt>
    <dgm:pt modelId="{E8727CFB-07CD-4442-894A-0D86F6B8806D}">
      <dgm:prSet/>
      <dgm:spPr/>
      <dgm:t>
        <a:bodyPr/>
        <a:lstStyle/>
        <a:p>
          <a:pPr rtl="0"/>
          <a:r>
            <a:rPr lang="ru-RU" dirty="0" smtClean="0"/>
            <a:t>Процветание, безопасность и улучшение благосостояния всех </a:t>
          </a:r>
          <a:r>
            <a:rPr lang="ru-RU" dirty="0" err="1" smtClean="0"/>
            <a:t>казахстанцев</a:t>
          </a:r>
          <a:r>
            <a:rPr lang="ru-RU" dirty="0" smtClean="0"/>
            <a:t>» отмечена необходимость повышения уровня охраны здоровья населения, которая состоит из многих составляющих как медицинского, так и немедицинского характера: «По мере того, как мы строим свое общество, необходимо применять нарастающие усилия в том, чтобы наши граждане были здоровыми на протяжении всей своей жизни, и их окружала здоровая природная среда».</a:t>
          </a:r>
          <a:endParaRPr lang="ru-RU" dirty="0"/>
        </a:p>
      </dgm:t>
    </dgm:pt>
    <dgm:pt modelId="{60198CF8-55F6-4646-8CAB-9829F0EF14FE}" type="parTrans" cxnId="{84838540-9B0C-4C5B-A1FF-A149C0BB1DA6}">
      <dgm:prSet/>
      <dgm:spPr/>
      <dgm:t>
        <a:bodyPr/>
        <a:lstStyle/>
        <a:p>
          <a:endParaRPr lang="ru-RU"/>
        </a:p>
      </dgm:t>
    </dgm:pt>
    <dgm:pt modelId="{ED879395-22C3-4CA0-8F4D-35E5043889D2}" type="sibTrans" cxnId="{84838540-9B0C-4C5B-A1FF-A149C0BB1DA6}">
      <dgm:prSet/>
      <dgm:spPr/>
      <dgm:t>
        <a:bodyPr/>
        <a:lstStyle/>
        <a:p>
          <a:endParaRPr lang="ru-RU"/>
        </a:p>
      </dgm:t>
    </dgm:pt>
    <dgm:pt modelId="{72058232-BF7B-4478-9616-74A590CFF0A7}" type="pres">
      <dgm:prSet presAssocID="{E2F7BFCB-B5B0-4F68-B85B-A7250DFF4813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91F368E-94B6-42C0-9665-5CAB6A145EA3}" type="pres">
      <dgm:prSet presAssocID="{7C0EEF22-80DC-4DFD-A4C0-2F256CF6428D}" presName="posSpace" presStyleCnt="0"/>
      <dgm:spPr/>
    </dgm:pt>
    <dgm:pt modelId="{CD1A732C-5424-48B5-9059-142C4BB554A2}" type="pres">
      <dgm:prSet presAssocID="{7C0EEF22-80DC-4DFD-A4C0-2F256CF6428D}" presName="vertFlow" presStyleCnt="0"/>
      <dgm:spPr/>
    </dgm:pt>
    <dgm:pt modelId="{11A5774D-25D8-406B-A5D1-FEBA81430104}" type="pres">
      <dgm:prSet presAssocID="{7C0EEF22-80DC-4DFD-A4C0-2F256CF6428D}" presName="topSpace" presStyleCnt="0"/>
      <dgm:spPr/>
    </dgm:pt>
    <dgm:pt modelId="{AE7B35AA-31BC-4C89-95AD-B90947020B1F}" type="pres">
      <dgm:prSet presAssocID="{7C0EEF22-80DC-4DFD-A4C0-2F256CF6428D}" presName="firstComp" presStyleCnt="0"/>
      <dgm:spPr/>
    </dgm:pt>
    <dgm:pt modelId="{397B76C7-437C-4954-80F0-BDA00D97D655}" type="pres">
      <dgm:prSet presAssocID="{7C0EEF22-80DC-4DFD-A4C0-2F256CF6428D}" presName="firstChild" presStyleLbl="bgAccFollowNode1" presStyleIdx="0" presStyleCnt="2"/>
      <dgm:spPr/>
      <dgm:t>
        <a:bodyPr/>
        <a:lstStyle/>
        <a:p>
          <a:endParaRPr lang="ru-RU"/>
        </a:p>
      </dgm:t>
    </dgm:pt>
    <dgm:pt modelId="{7968019A-8473-47C2-B530-BF53905A724D}" type="pres">
      <dgm:prSet presAssocID="{7C0EEF22-80DC-4DFD-A4C0-2F256CF6428D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E5557-01AB-46BE-8D98-6D9803023CAE}" type="pres">
      <dgm:prSet presAssocID="{E8727CFB-07CD-4442-894A-0D86F6B8806D}" presName="comp" presStyleCnt="0"/>
      <dgm:spPr/>
    </dgm:pt>
    <dgm:pt modelId="{C8C5919A-1010-4A8F-9462-663F2568D19A}" type="pres">
      <dgm:prSet presAssocID="{E8727CFB-07CD-4442-894A-0D86F6B8806D}" presName="child" presStyleLbl="bgAccFollowNode1" presStyleIdx="1" presStyleCnt="2"/>
      <dgm:spPr/>
      <dgm:t>
        <a:bodyPr/>
        <a:lstStyle/>
        <a:p>
          <a:endParaRPr lang="ru-RU"/>
        </a:p>
      </dgm:t>
    </dgm:pt>
    <dgm:pt modelId="{70CD4AE9-F206-46B1-8276-7F7FCEEC0045}" type="pres">
      <dgm:prSet presAssocID="{E8727CFB-07CD-4442-894A-0D86F6B8806D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6D84C-7A26-4AB3-A0E8-528635986D31}" type="pres">
      <dgm:prSet presAssocID="{7C0EEF22-80DC-4DFD-A4C0-2F256CF6428D}" presName="negSpace" presStyleCnt="0"/>
      <dgm:spPr/>
    </dgm:pt>
    <dgm:pt modelId="{D21F3906-2B77-4FA2-95D6-34733F2D2D3F}" type="pres">
      <dgm:prSet presAssocID="{7C0EEF22-80DC-4DFD-A4C0-2F256CF6428D}" presName="circle" presStyleLbl="node1" presStyleIdx="0" presStyleCnt="1" custScaleX="113004"/>
      <dgm:spPr/>
      <dgm:t>
        <a:bodyPr/>
        <a:lstStyle/>
        <a:p>
          <a:endParaRPr lang="ru-RU"/>
        </a:p>
      </dgm:t>
    </dgm:pt>
  </dgm:ptLst>
  <dgm:cxnLst>
    <dgm:cxn modelId="{F82B07BE-F98F-4C6F-8B4E-13B54DD9056B}" type="presOf" srcId="{E8727CFB-07CD-4442-894A-0D86F6B8806D}" destId="{70CD4AE9-F206-46B1-8276-7F7FCEEC0045}" srcOrd="1" destOrd="0" presId="urn:microsoft.com/office/officeart/2005/8/layout/hList9"/>
    <dgm:cxn modelId="{D52DBBE2-6414-4AD4-B984-9597D28D6A53}" type="presOf" srcId="{E2F7BFCB-B5B0-4F68-B85B-A7250DFF4813}" destId="{72058232-BF7B-4478-9616-74A590CFF0A7}" srcOrd="0" destOrd="0" presId="urn:microsoft.com/office/officeart/2005/8/layout/hList9"/>
    <dgm:cxn modelId="{84838540-9B0C-4C5B-A1FF-A149C0BB1DA6}" srcId="{7C0EEF22-80DC-4DFD-A4C0-2F256CF6428D}" destId="{E8727CFB-07CD-4442-894A-0D86F6B8806D}" srcOrd="1" destOrd="0" parTransId="{60198CF8-55F6-4646-8CAB-9829F0EF14FE}" sibTransId="{ED879395-22C3-4CA0-8F4D-35E5043889D2}"/>
    <dgm:cxn modelId="{203D9333-26D1-4157-8909-5FB2468D4A7B}" type="presOf" srcId="{2A92DFE2-501F-4F51-A00E-27B00B5AD655}" destId="{7968019A-8473-47C2-B530-BF53905A724D}" srcOrd="1" destOrd="0" presId="urn:microsoft.com/office/officeart/2005/8/layout/hList9"/>
    <dgm:cxn modelId="{4E01DE10-A66E-4A80-838A-E9FAE130DA06}" type="presOf" srcId="{E8727CFB-07CD-4442-894A-0D86F6B8806D}" destId="{C8C5919A-1010-4A8F-9462-663F2568D19A}" srcOrd="0" destOrd="0" presId="urn:microsoft.com/office/officeart/2005/8/layout/hList9"/>
    <dgm:cxn modelId="{93044C4F-0D1E-4AE4-A943-97EB1A95D621}" srcId="{E2F7BFCB-B5B0-4F68-B85B-A7250DFF4813}" destId="{7C0EEF22-80DC-4DFD-A4C0-2F256CF6428D}" srcOrd="0" destOrd="0" parTransId="{9B050C98-4D5C-4172-86C5-D93F2F278F35}" sibTransId="{1D6C235F-6C7F-4234-B18D-68DC4EB98D7B}"/>
    <dgm:cxn modelId="{6BAEA8E6-8C7A-4439-89CB-DD3B75DCCE60}" type="presOf" srcId="{7C0EEF22-80DC-4DFD-A4C0-2F256CF6428D}" destId="{D21F3906-2B77-4FA2-95D6-34733F2D2D3F}" srcOrd="0" destOrd="0" presId="urn:microsoft.com/office/officeart/2005/8/layout/hList9"/>
    <dgm:cxn modelId="{49CB3016-B018-48DD-8083-B078D555B8B5}" srcId="{7C0EEF22-80DC-4DFD-A4C0-2F256CF6428D}" destId="{2A92DFE2-501F-4F51-A00E-27B00B5AD655}" srcOrd="0" destOrd="0" parTransId="{56A724EF-153F-427F-ACC0-48AFA8995CDC}" sibTransId="{027BFCF2-0F11-4C60-B4F4-865A0A608B5F}"/>
    <dgm:cxn modelId="{0F38976C-8D5D-478D-A58C-0A63FF1F828A}" type="presOf" srcId="{2A92DFE2-501F-4F51-A00E-27B00B5AD655}" destId="{397B76C7-437C-4954-80F0-BDA00D97D655}" srcOrd="0" destOrd="0" presId="urn:microsoft.com/office/officeart/2005/8/layout/hList9"/>
    <dgm:cxn modelId="{036AF509-3174-4088-B0E3-634767813208}" type="presParOf" srcId="{72058232-BF7B-4478-9616-74A590CFF0A7}" destId="{A91F368E-94B6-42C0-9665-5CAB6A145EA3}" srcOrd="0" destOrd="0" presId="urn:microsoft.com/office/officeart/2005/8/layout/hList9"/>
    <dgm:cxn modelId="{57DAF3CA-5AA3-41C8-B8E1-8763884EA838}" type="presParOf" srcId="{72058232-BF7B-4478-9616-74A590CFF0A7}" destId="{CD1A732C-5424-48B5-9059-142C4BB554A2}" srcOrd="1" destOrd="0" presId="urn:microsoft.com/office/officeart/2005/8/layout/hList9"/>
    <dgm:cxn modelId="{21F60B23-C947-496C-8ABF-F6FBC4588E93}" type="presParOf" srcId="{CD1A732C-5424-48B5-9059-142C4BB554A2}" destId="{11A5774D-25D8-406B-A5D1-FEBA81430104}" srcOrd="0" destOrd="0" presId="urn:microsoft.com/office/officeart/2005/8/layout/hList9"/>
    <dgm:cxn modelId="{14860D42-B82A-4FAB-9197-63B8597CFDA5}" type="presParOf" srcId="{CD1A732C-5424-48B5-9059-142C4BB554A2}" destId="{AE7B35AA-31BC-4C89-95AD-B90947020B1F}" srcOrd="1" destOrd="0" presId="urn:microsoft.com/office/officeart/2005/8/layout/hList9"/>
    <dgm:cxn modelId="{360D9BCD-0836-4EB0-A5A9-656A8AB1DA3A}" type="presParOf" srcId="{AE7B35AA-31BC-4C89-95AD-B90947020B1F}" destId="{397B76C7-437C-4954-80F0-BDA00D97D655}" srcOrd="0" destOrd="0" presId="urn:microsoft.com/office/officeart/2005/8/layout/hList9"/>
    <dgm:cxn modelId="{99DF16D1-8699-4D4C-9822-4DB229B49D34}" type="presParOf" srcId="{AE7B35AA-31BC-4C89-95AD-B90947020B1F}" destId="{7968019A-8473-47C2-B530-BF53905A724D}" srcOrd="1" destOrd="0" presId="urn:microsoft.com/office/officeart/2005/8/layout/hList9"/>
    <dgm:cxn modelId="{4CDC21C3-409D-43BE-BBF5-9BB023B78D25}" type="presParOf" srcId="{CD1A732C-5424-48B5-9059-142C4BB554A2}" destId="{816E5557-01AB-46BE-8D98-6D9803023CAE}" srcOrd="2" destOrd="0" presId="urn:microsoft.com/office/officeart/2005/8/layout/hList9"/>
    <dgm:cxn modelId="{C0E437EA-1099-4EA2-BDED-5DD6B859DA58}" type="presParOf" srcId="{816E5557-01AB-46BE-8D98-6D9803023CAE}" destId="{C8C5919A-1010-4A8F-9462-663F2568D19A}" srcOrd="0" destOrd="0" presId="urn:microsoft.com/office/officeart/2005/8/layout/hList9"/>
    <dgm:cxn modelId="{0BD4713A-DD2A-4700-A672-A0CEBBB87984}" type="presParOf" srcId="{816E5557-01AB-46BE-8D98-6D9803023CAE}" destId="{70CD4AE9-F206-46B1-8276-7F7FCEEC0045}" srcOrd="1" destOrd="0" presId="urn:microsoft.com/office/officeart/2005/8/layout/hList9"/>
    <dgm:cxn modelId="{E179C591-51E5-4D6C-93BF-D6C7CBD958E6}" type="presParOf" srcId="{72058232-BF7B-4478-9616-74A590CFF0A7}" destId="{9B96D84C-7A26-4AB3-A0E8-528635986D31}" srcOrd="2" destOrd="0" presId="urn:microsoft.com/office/officeart/2005/8/layout/hList9"/>
    <dgm:cxn modelId="{2370E1D2-B9F5-4502-9C3D-76FB45B92BE4}" type="presParOf" srcId="{72058232-BF7B-4478-9616-74A590CFF0A7}" destId="{D21F3906-2B77-4FA2-95D6-34733F2D2D3F}" srcOrd="3" destOrd="0" presId="urn:microsoft.com/office/officeart/2005/8/layout/hList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61B0FA-E74C-4CD8-A255-77835AA44712}" type="doc">
      <dgm:prSet loTypeId="urn:diagrams.loki3.com/BracketList+Icon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C871B62C-5BE8-42E8-BE94-A1FA059A5A1F}">
      <dgm:prSet/>
      <dgm:spPr/>
      <dgm:t>
        <a:bodyPr/>
        <a:lstStyle/>
        <a:p>
          <a:pPr rtl="0"/>
          <a:endParaRPr lang="ru-RU" dirty="0"/>
        </a:p>
      </dgm:t>
    </dgm:pt>
    <dgm:pt modelId="{AF3FDD35-9B74-4A18-8F72-FA4697CFBF82}" type="parTrans" cxnId="{900DADDC-35CD-4D08-971B-8AB1F5591BEC}">
      <dgm:prSet/>
      <dgm:spPr/>
      <dgm:t>
        <a:bodyPr/>
        <a:lstStyle/>
        <a:p>
          <a:endParaRPr lang="ru-RU"/>
        </a:p>
      </dgm:t>
    </dgm:pt>
    <dgm:pt modelId="{F5C51AC6-B3E1-40D2-903C-7FB02D8C5BA3}" type="sibTrans" cxnId="{900DADDC-35CD-4D08-971B-8AB1F5591BEC}">
      <dgm:prSet/>
      <dgm:spPr/>
      <dgm:t>
        <a:bodyPr/>
        <a:lstStyle/>
        <a:p>
          <a:endParaRPr lang="ru-RU"/>
        </a:p>
      </dgm:t>
    </dgm:pt>
    <dgm:pt modelId="{FA8A9AC7-1A45-45D3-B3A8-0B6B27B66347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Политика в области здравоохранения, проводимая в Казахстане, в течение последних десяти лет, была следствием экономических и политических трансформаций, причем подходы к реформам в здравоохранении несколько раз кардинально менялись. </a:t>
          </a:r>
          <a:endParaRPr lang="ru-RU" dirty="0">
            <a:solidFill>
              <a:schemeClr val="tx1"/>
            </a:solidFill>
          </a:endParaRPr>
        </a:p>
      </dgm:t>
    </dgm:pt>
    <dgm:pt modelId="{F556FEEE-3103-477E-9E13-7E6787E87A43}" type="parTrans" cxnId="{AC752A7C-D988-4472-9C9D-12D3FC299DE4}">
      <dgm:prSet/>
      <dgm:spPr/>
      <dgm:t>
        <a:bodyPr/>
        <a:lstStyle/>
        <a:p>
          <a:endParaRPr lang="ru-RU"/>
        </a:p>
      </dgm:t>
    </dgm:pt>
    <dgm:pt modelId="{492A66A3-C30A-4103-9007-EE4285DFA669}" type="sibTrans" cxnId="{AC752A7C-D988-4472-9C9D-12D3FC299DE4}">
      <dgm:prSet/>
      <dgm:spPr/>
      <dgm:t>
        <a:bodyPr/>
        <a:lstStyle/>
        <a:p>
          <a:endParaRPr lang="ru-RU"/>
        </a:p>
      </dgm:t>
    </dgm:pt>
    <dgm:pt modelId="{1E72655B-9DD4-4D61-A769-B79BFA630CEA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На сегодняшний день здравоохранение Казахстана нуждается в дальнейшем совершенствовании его структуры с внедрением новых стратегий, основанных на четком видении перспективных целей, на интеграции со всеми секторами, а также на основе применения современных научных, социальных и институциональных технологий развития.</a:t>
          </a:r>
          <a:endParaRPr lang="ru-RU" dirty="0">
            <a:solidFill>
              <a:schemeClr val="tx1"/>
            </a:solidFill>
          </a:endParaRPr>
        </a:p>
      </dgm:t>
    </dgm:pt>
    <dgm:pt modelId="{CB969AC6-1252-4842-B09D-A36447C136B5}" type="parTrans" cxnId="{796B4B6F-667F-433E-A7A1-0049415715B1}">
      <dgm:prSet/>
      <dgm:spPr/>
      <dgm:t>
        <a:bodyPr/>
        <a:lstStyle/>
        <a:p>
          <a:endParaRPr lang="ru-RU"/>
        </a:p>
      </dgm:t>
    </dgm:pt>
    <dgm:pt modelId="{807CCE58-3B4B-47DD-A12B-2CE8D025DFAC}" type="sibTrans" cxnId="{796B4B6F-667F-433E-A7A1-0049415715B1}">
      <dgm:prSet/>
      <dgm:spPr/>
      <dgm:t>
        <a:bodyPr/>
        <a:lstStyle/>
        <a:p>
          <a:endParaRPr lang="ru-RU"/>
        </a:p>
      </dgm:t>
    </dgm:pt>
    <dgm:pt modelId="{A28ED2DA-271B-4D25-B5CF-CA5D0423CB51}">
      <dgm:prSet/>
      <dgm:spPr/>
      <dgm:t>
        <a:bodyPr/>
        <a:lstStyle/>
        <a:p>
          <a:pPr rtl="0"/>
          <a:endParaRPr lang="ru-RU" dirty="0">
            <a:solidFill>
              <a:schemeClr val="tx1"/>
            </a:solidFill>
          </a:endParaRPr>
        </a:p>
      </dgm:t>
    </dgm:pt>
    <dgm:pt modelId="{DAB1CE24-BA0C-45D7-BC48-34EE9AA2A439}" type="parTrans" cxnId="{C33C5C65-53C9-48C9-B56A-0B0C3CFF750A}">
      <dgm:prSet/>
      <dgm:spPr/>
      <dgm:t>
        <a:bodyPr/>
        <a:lstStyle/>
        <a:p>
          <a:endParaRPr lang="ru-RU"/>
        </a:p>
      </dgm:t>
    </dgm:pt>
    <dgm:pt modelId="{812658BC-C104-433D-91CF-CAF1068D8795}" type="sibTrans" cxnId="{C33C5C65-53C9-48C9-B56A-0B0C3CFF750A}">
      <dgm:prSet/>
      <dgm:spPr/>
      <dgm:t>
        <a:bodyPr/>
        <a:lstStyle/>
        <a:p>
          <a:endParaRPr lang="ru-RU"/>
        </a:p>
      </dgm:t>
    </dgm:pt>
    <dgm:pt modelId="{DC559CB7-F15C-444C-BC74-D07691A392D8}" type="pres">
      <dgm:prSet presAssocID="{7461B0FA-E74C-4CD8-A255-77835AA447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AD252B-EC3B-4ECB-B3D8-D9558BB87BFE}" type="pres">
      <dgm:prSet presAssocID="{C871B62C-5BE8-42E8-BE94-A1FA059A5A1F}" presName="linNode" presStyleCnt="0"/>
      <dgm:spPr/>
    </dgm:pt>
    <dgm:pt modelId="{74EB9968-4217-4C93-A38F-F5F6DE93E012}" type="pres">
      <dgm:prSet presAssocID="{C871B62C-5BE8-42E8-BE94-A1FA059A5A1F}" presName="parTx" presStyleLbl="revTx" presStyleIdx="0" presStyleCnt="2" custScaleX="437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3AB88-E1C8-48CF-AAD2-016BBFC54FA3}" type="pres">
      <dgm:prSet presAssocID="{C871B62C-5BE8-42E8-BE94-A1FA059A5A1F}" presName="bracket" presStyleLbl="parChTrans1D1" presStyleIdx="0" presStyleCnt="2"/>
      <dgm:spPr/>
    </dgm:pt>
    <dgm:pt modelId="{FFEF12AF-044D-4F5F-B73F-570335255890}" type="pres">
      <dgm:prSet presAssocID="{C871B62C-5BE8-42E8-BE94-A1FA059A5A1F}" presName="spH" presStyleCnt="0"/>
      <dgm:spPr/>
    </dgm:pt>
    <dgm:pt modelId="{9BD50758-7602-4D9C-93A7-68F36C331820}" type="pres">
      <dgm:prSet presAssocID="{C871B62C-5BE8-42E8-BE94-A1FA059A5A1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88737A-99C4-47B1-ABE0-03D3EB4A95F4}" type="pres">
      <dgm:prSet presAssocID="{F5C51AC6-B3E1-40D2-903C-7FB02D8C5BA3}" presName="spV" presStyleCnt="0"/>
      <dgm:spPr/>
    </dgm:pt>
    <dgm:pt modelId="{A652B930-F002-4367-BAB4-0E241BE2314E}" type="pres">
      <dgm:prSet presAssocID="{A28ED2DA-271B-4D25-B5CF-CA5D0423CB51}" presName="linNode" presStyleCnt="0"/>
      <dgm:spPr/>
    </dgm:pt>
    <dgm:pt modelId="{56654FBB-DC53-4FB6-8F03-4B9F392C49EF}" type="pres">
      <dgm:prSet presAssocID="{A28ED2DA-271B-4D25-B5CF-CA5D0423CB51}" presName="parTx" presStyleLbl="revTx" presStyleIdx="1" presStyleCnt="2" custScaleX="437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90DDD-59DA-4301-88DD-E01FA0C14305}" type="pres">
      <dgm:prSet presAssocID="{A28ED2DA-271B-4D25-B5CF-CA5D0423CB51}" presName="bracket" presStyleLbl="parChTrans1D1" presStyleIdx="1" presStyleCnt="2"/>
      <dgm:spPr/>
    </dgm:pt>
    <dgm:pt modelId="{4198CB89-50E1-46F2-9700-043F509C3A1E}" type="pres">
      <dgm:prSet presAssocID="{A28ED2DA-271B-4D25-B5CF-CA5D0423CB51}" presName="spH" presStyleCnt="0"/>
      <dgm:spPr/>
    </dgm:pt>
    <dgm:pt modelId="{4F3FAB47-B57F-4F77-A19E-78297B3BBB9A}" type="pres">
      <dgm:prSet presAssocID="{A28ED2DA-271B-4D25-B5CF-CA5D0423CB51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0DADDC-35CD-4D08-971B-8AB1F5591BEC}" srcId="{7461B0FA-E74C-4CD8-A255-77835AA44712}" destId="{C871B62C-5BE8-42E8-BE94-A1FA059A5A1F}" srcOrd="0" destOrd="0" parTransId="{AF3FDD35-9B74-4A18-8F72-FA4697CFBF82}" sibTransId="{F5C51AC6-B3E1-40D2-903C-7FB02D8C5BA3}"/>
    <dgm:cxn modelId="{E7CDA0CF-A369-4BD0-9D43-30FC47D655C3}" type="presOf" srcId="{A28ED2DA-271B-4D25-B5CF-CA5D0423CB51}" destId="{56654FBB-DC53-4FB6-8F03-4B9F392C49EF}" srcOrd="0" destOrd="0" presId="urn:diagrams.loki3.com/BracketList+Icon"/>
    <dgm:cxn modelId="{796B4B6F-667F-433E-A7A1-0049415715B1}" srcId="{A28ED2DA-271B-4D25-B5CF-CA5D0423CB51}" destId="{1E72655B-9DD4-4D61-A769-B79BFA630CEA}" srcOrd="0" destOrd="0" parTransId="{CB969AC6-1252-4842-B09D-A36447C136B5}" sibTransId="{807CCE58-3B4B-47DD-A12B-2CE8D025DFAC}"/>
    <dgm:cxn modelId="{AC752A7C-D988-4472-9C9D-12D3FC299DE4}" srcId="{C871B62C-5BE8-42E8-BE94-A1FA059A5A1F}" destId="{FA8A9AC7-1A45-45D3-B3A8-0B6B27B66347}" srcOrd="0" destOrd="0" parTransId="{F556FEEE-3103-477E-9E13-7E6787E87A43}" sibTransId="{492A66A3-C30A-4103-9007-EE4285DFA669}"/>
    <dgm:cxn modelId="{C33C5C65-53C9-48C9-B56A-0B0C3CFF750A}" srcId="{7461B0FA-E74C-4CD8-A255-77835AA44712}" destId="{A28ED2DA-271B-4D25-B5CF-CA5D0423CB51}" srcOrd="1" destOrd="0" parTransId="{DAB1CE24-BA0C-45D7-BC48-34EE9AA2A439}" sibTransId="{812658BC-C104-433D-91CF-CAF1068D8795}"/>
    <dgm:cxn modelId="{7677E07F-FB9D-46A7-A6D6-D5761BCE20FF}" type="presOf" srcId="{C871B62C-5BE8-42E8-BE94-A1FA059A5A1F}" destId="{74EB9968-4217-4C93-A38F-F5F6DE93E012}" srcOrd="0" destOrd="0" presId="urn:diagrams.loki3.com/BracketList+Icon"/>
    <dgm:cxn modelId="{4A09492C-F396-430D-8206-0A1DE60193E4}" type="presOf" srcId="{FA8A9AC7-1A45-45D3-B3A8-0B6B27B66347}" destId="{9BD50758-7602-4D9C-93A7-68F36C331820}" srcOrd="0" destOrd="0" presId="urn:diagrams.loki3.com/BracketList+Icon"/>
    <dgm:cxn modelId="{A60C4FCF-F7B0-4C18-BB51-9018F46425D0}" type="presOf" srcId="{7461B0FA-E74C-4CD8-A255-77835AA44712}" destId="{DC559CB7-F15C-444C-BC74-D07691A392D8}" srcOrd="0" destOrd="0" presId="urn:diagrams.loki3.com/BracketList+Icon"/>
    <dgm:cxn modelId="{898DDEFB-C744-4CFD-BE82-EF246FE3E0F4}" type="presOf" srcId="{1E72655B-9DD4-4D61-A769-B79BFA630CEA}" destId="{4F3FAB47-B57F-4F77-A19E-78297B3BBB9A}" srcOrd="0" destOrd="0" presId="urn:diagrams.loki3.com/BracketList+Icon"/>
    <dgm:cxn modelId="{1ED2E986-24B2-4738-BBDF-D40D5A1B15D0}" type="presParOf" srcId="{DC559CB7-F15C-444C-BC74-D07691A392D8}" destId="{16AD252B-EC3B-4ECB-B3D8-D9558BB87BFE}" srcOrd="0" destOrd="0" presId="urn:diagrams.loki3.com/BracketList+Icon"/>
    <dgm:cxn modelId="{71D65C00-B473-4D35-A01C-AB2F307BC489}" type="presParOf" srcId="{16AD252B-EC3B-4ECB-B3D8-D9558BB87BFE}" destId="{74EB9968-4217-4C93-A38F-F5F6DE93E012}" srcOrd="0" destOrd="0" presId="urn:diagrams.loki3.com/BracketList+Icon"/>
    <dgm:cxn modelId="{3FBB681C-F27F-4A7B-80E8-A3EA21269304}" type="presParOf" srcId="{16AD252B-EC3B-4ECB-B3D8-D9558BB87BFE}" destId="{AC13AB88-E1C8-48CF-AAD2-016BBFC54FA3}" srcOrd="1" destOrd="0" presId="urn:diagrams.loki3.com/BracketList+Icon"/>
    <dgm:cxn modelId="{18AAC05F-006B-4603-BCFC-FD0B51FFA832}" type="presParOf" srcId="{16AD252B-EC3B-4ECB-B3D8-D9558BB87BFE}" destId="{FFEF12AF-044D-4F5F-B73F-570335255890}" srcOrd="2" destOrd="0" presId="urn:diagrams.loki3.com/BracketList+Icon"/>
    <dgm:cxn modelId="{2B7B8E7E-7F8B-4D8A-B952-5F55DFE0089A}" type="presParOf" srcId="{16AD252B-EC3B-4ECB-B3D8-D9558BB87BFE}" destId="{9BD50758-7602-4D9C-93A7-68F36C331820}" srcOrd="3" destOrd="0" presId="urn:diagrams.loki3.com/BracketList+Icon"/>
    <dgm:cxn modelId="{E9ACC4B4-D817-4CFB-91A0-FB248F8F528B}" type="presParOf" srcId="{DC559CB7-F15C-444C-BC74-D07691A392D8}" destId="{3E88737A-99C4-47B1-ABE0-03D3EB4A95F4}" srcOrd="1" destOrd="0" presId="urn:diagrams.loki3.com/BracketList+Icon"/>
    <dgm:cxn modelId="{BA729B7F-119A-4B40-A238-DB434CFB07FB}" type="presParOf" srcId="{DC559CB7-F15C-444C-BC74-D07691A392D8}" destId="{A652B930-F002-4367-BAB4-0E241BE2314E}" srcOrd="2" destOrd="0" presId="urn:diagrams.loki3.com/BracketList+Icon"/>
    <dgm:cxn modelId="{1B552EE8-9506-45FB-8C78-A1C3E9898702}" type="presParOf" srcId="{A652B930-F002-4367-BAB4-0E241BE2314E}" destId="{56654FBB-DC53-4FB6-8F03-4B9F392C49EF}" srcOrd="0" destOrd="0" presId="urn:diagrams.loki3.com/BracketList+Icon"/>
    <dgm:cxn modelId="{1E17C08F-050F-4185-821D-8014CDC66F72}" type="presParOf" srcId="{A652B930-F002-4367-BAB4-0E241BE2314E}" destId="{A2B90DDD-59DA-4301-88DD-E01FA0C14305}" srcOrd="1" destOrd="0" presId="urn:diagrams.loki3.com/BracketList+Icon"/>
    <dgm:cxn modelId="{9AE2A3D1-C7E7-45C8-A905-8D3F9235BDE7}" type="presParOf" srcId="{A652B930-F002-4367-BAB4-0E241BE2314E}" destId="{4198CB89-50E1-46F2-9700-043F509C3A1E}" srcOrd="2" destOrd="0" presId="urn:diagrams.loki3.com/BracketList+Icon"/>
    <dgm:cxn modelId="{1BA440A2-E232-4E4C-B9AE-D687A9EE74EE}" type="presParOf" srcId="{A652B930-F002-4367-BAB4-0E241BE2314E}" destId="{4F3FAB47-B57F-4F77-A19E-78297B3BBB9A}" srcOrd="3" destOrd="0" presId="urn:diagrams.loki3.com/BracketList+Icon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8DCC4B-3C2B-4387-A790-B464BF6FAEC5}" type="doc">
      <dgm:prSet loTypeId="urn:microsoft.com/office/officeart/2008/layout/AscendingPictureAccentProcess" loCatId="process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D104C1C2-D6EB-47A4-8A40-6489B3F7ECFD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В Послании 2010 года Президент поставил конкретные задачи на ближайшее десятилетие. В том числе Нурсултан </a:t>
          </a:r>
          <a:r>
            <a:rPr lang="ru-RU" sz="1200" dirty="0" err="1" smtClean="0">
              <a:solidFill>
                <a:schemeClr val="tx1"/>
              </a:solidFill>
            </a:rPr>
            <a:t>Абишевич</a:t>
          </a:r>
          <a:r>
            <a:rPr lang="ru-RU" sz="1200" dirty="0" smtClean="0">
              <a:solidFill>
                <a:schemeClr val="tx1"/>
              </a:solidFill>
            </a:rPr>
            <a:t> указал, что «Здоровый образ жизни и принцип солидарной ответственности человека за свое здоровье - вот что должно стать главным в государственной политике в сфере здравоохранения, и повседневной жизни населения.»</a:t>
          </a:r>
          <a:endParaRPr lang="ru-RU" sz="1200" dirty="0">
            <a:solidFill>
              <a:schemeClr val="tx1"/>
            </a:solidFill>
          </a:endParaRPr>
        </a:p>
      </dgm:t>
    </dgm:pt>
    <dgm:pt modelId="{409BDE8A-01C3-4B64-B07C-F6F24345F393}" type="parTrans" cxnId="{AAB6E8C8-EF01-446C-840E-1276E4193625}">
      <dgm:prSet/>
      <dgm:spPr/>
      <dgm:t>
        <a:bodyPr/>
        <a:lstStyle/>
        <a:p>
          <a:endParaRPr lang="ru-RU"/>
        </a:p>
      </dgm:t>
    </dgm:pt>
    <dgm:pt modelId="{D8FBCB66-34A6-48C2-A282-D4E0A7BC5E6A}" type="sibTrans" cxnId="{AAB6E8C8-EF01-446C-840E-1276E4193625}">
      <dgm:prSet/>
      <dgm:spPr/>
      <dgm:t>
        <a:bodyPr/>
        <a:lstStyle/>
        <a:p>
          <a:endParaRPr lang="ru-RU"/>
        </a:p>
      </dgm:t>
    </dgm:pt>
    <dgm:pt modelId="{08493314-43F5-4F01-BBC6-8178A655F70F}">
      <dgm:prSet custT="1"/>
      <dgm:spPr/>
      <dgm:t>
        <a:bodyPr/>
        <a:lstStyle/>
        <a:p>
          <a:pPr rtl="0"/>
          <a:r>
            <a:rPr lang="ru-RU" sz="1200" dirty="0" smtClean="0">
              <a:solidFill>
                <a:schemeClr val="tx1"/>
              </a:solidFill>
            </a:rPr>
            <a:t>В соответствии с вышеуказанным, а также на основе проведенного анализа современного состояния здоровья населения и системы здравоохранения Республики Казахстан были определены приоритетные стратегические направления и механизмы реализации Государственной программы развития здравоохранения Республики Казахстан «</a:t>
          </a:r>
          <a:r>
            <a:rPr lang="ru-RU" sz="1200" dirty="0" err="1" smtClean="0">
              <a:solidFill>
                <a:schemeClr val="tx1"/>
              </a:solidFill>
            </a:rPr>
            <a:t>Салауатты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Қазақстан</a:t>
          </a:r>
          <a:r>
            <a:rPr lang="ru-RU" sz="1200" dirty="0" smtClean="0">
              <a:solidFill>
                <a:schemeClr val="tx1"/>
              </a:solidFill>
            </a:rPr>
            <a:t>» на 2011-2015 годы (далее – Программа).</a:t>
          </a:r>
          <a:endParaRPr lang="ru-RU" sz="1200" dirty="0">
            <a:solidFill>
              <a:schemeClr val="tx1"/>
            </a:solidFill>
          </a:endParaRPr>
        </a:p>
      </dgm:t>
    </dgm:pt>
    <dgm:pt modelId="{BF13809D-4932-476E-8B44-9D259BDAEFE6}" type="parTrans" cxnId="{3D402B94-20FE-4755-A1AC-7A64893EB1B7}">
      <dgm:prSet/>
      <dgm:spPr/>
      <dgm:t>
        <a:bodyPr/>
        <a:lstStyle/>
        <a:p>
          <a:endParaRPr lang="ru-RU"/>
        </a:p>
      </dgm:t>
    </dgm:pt>
    <dgm:pt modelId="{2558AEDF-1A06-4F93-9CFC-6398A69E7BCB}" type="sibTrans" cxnId="{3D402B94-20FE-4755-A1AC-7A64893EB1B7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086A07-038E-4842-909A-47A3D90FF767}" type="pres">
      <dgm:prSet presAssocID="{D58DCC4B-3C2B-4387-A790-B464BF6FAEC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A6D2153-789B-4A6F-B4B2-0383527A9CAC}" type="pres">
      <dgm:prSet presAssocID="{D58DCC4B-3C2B-4387-A790-B464BF6FAEC5}" presName="dot1" presStyleLbl="alignNode1" presStyleIdx="0" presStyleCnt="10"/>
      <dgm:spPr/>
    </dgm:pt>
    <dgm:pt modelId="{7B139630-5D73-468D-9C5E-F30AE8BE5D2D}" type="pres">
      <dgm:prSet presAssocID="{D58DCC4B-3C2B-4387-A790-B464BF6FAEC5}" presName="dot2" presStyleLbl="alignNode1" presStyleIdx="1" presStyleCnt="10"/>
      <dgm:spPr/>
    </dgm:pt>
    <dgm:pt modelId="{C63B26F5-0E76-4496-AAA5-F11CE42FEA08}" type="pres">
      <dgm:prSet presAssocID="{D58DCC4B-3C2B-4387-A790-B464BF6FAEC5}" presName="dot3" presStyleLbl="alignNode1" presStyleIdx="2" presStyleCnt="10"/>
      <dgm:spPr/>
    </dgm:pt>
    <dgm:pt modelId="{978A4777-F79A-463C-A2F4-4B39EA03FDC8}" type="pres">
      <dgm:prSet presAssocID="{D58DCC4B-3C2B-4387-A790-B464BF6FAEC5}" presName="dotArrow1" presStyleLbl="alignNode1" presStyleIdx="3" presStyleCnt="10"/>
      <dgm:spPr/>
    </dgm:pt>
    <dgm:pt modelId="{B19ED4EA-05C5-49D1-B1A0-7397F0337CB0}" type="pres">
      <dgm:prSet presAssocID="{D58DCC4B-3C2B-4387-A790-B464BF6FAEC5}" presName="dotArrow2" presStyleLbl="alignNode1" presStyleIdx="4" presStyleCnt="10"/>
      <dgm:spPr/>
    </dgm:pt>
    <dgm:pt modelId="{100613C3-9D85-4FDF-B0C4-B3FFD2E55A92}" type="pres">
      <dgm:prSet presAssocID="{D58DCC4B-3C2B-4387-A790-B464BF6FAEC5}" presName="dotArrow3" presStyleLbl="alignNode1" presStyleIdx="5" presStyleCnt="10"/>
      <dgm:spPr/>
    </dgm:pt>
    <dgm:pt modelId="{42D046FE-528F-42D7-9D56-D3DBF95B953B}" type="pres">
      <dgm:prSet presAssocID="{D58DCC4B-3C2B-4387-A790-B464BF6FAEC5}" presName="dotArrow4" presStyleLbl="alignNode1" presStyleIdx="6" presStyleCnt="10"/>
      <dgm:spPr/>
    </dgm:pt>
    <dgm:pt modelId="{F5952119-B854-4019-A4CB-6D58D0CA8530}" type="pres">
      <dgm:prSet presAssocID="{D58DCC4B-3C2B-4387-A790-B464BF6FAEC5}" presName="dotArrow5" presStyleLbl="alignNode1" presStyleIdx="7" presStyleCnt="10"/>
      <dgm:spPr/>
    </dgm:pt>
    <dgm:pt modelId="{EA9B580F-0607-4323-A93D-9509D5136E55}" type="pres">
      <dgm:prSet presAssocID="{D58DCC4B-3C2B-4387-A790-B464BF6FAEC5}" presName="dotArrow6" presStyleLbl="alignNode1" presStyleIdx="8" presStyleCnt="10"/>
      <dgm:spPr/>
    </dgm:pt>
    <dgm:pt modelId="{3A0CF267-3E03-4067-8858-EDCF39907883}" type="pres">
      <dgm:prSet presAssocID="{D58DCC4B-3C2B-4387-A790-B464BF6FAEC5}" presName="dotArrow7" presStyleLbl="alignNode1" presStyleIdx="9" presStyleCnt="10"/>
      <dgm:spPr/>
    </dgm:pt>
    <dgm:pt modelId="{F4BC061D-0C19-4C4D-9B5E-94AEECC6EFE8}" type="pres">
      <dgm:prSet presAssocID="{D104C1C2-D6EB-47A4-8A40-6489B3F7ECFD}" presName="parTx1" presStyleLbl="node1" presStyleIdx="0" presStyleCnt="2" custScaleX="110361" custScaleY="150421"/>
      <dgm:spPr/>
      <dgm:t>
        <a:bodyPr/>
        <a:lstStyle/>
        <a:p>
          <a:endParaRPr lang="ru-RU"/>
        </a:p>
      </dgm:t>
    </dgm:pt>
    <dgm:pt modelId="{1AD85951-5E79-49A4-9524-48BA20F7BB55}" type="pres">
      <dgm:prSet presAssocID="{D8FBCB66-34A6-48C2-A282-D4E0A7BC5E6A}" presName="picture1" presStyleCnt="0"/>
      <dgm:spPr/>
    </dgm:pt>
    <dgm:pt modelId="{97034BC7-5216-498D-B410-6D91BBAC7965}" type="pres">
      <dgm:prSet presAssocID="{D8FBCB66-34A6-48C2-A282-D4E0A7BC5E6A}" presName="imageRepeatNode" presStyleLbl="fgImgPlace1" presStyleIdx="0" presStyleCnt="2"/>
      <dgm:spPr/>
      <dgm:t>
        <a:bodyPr/>
        <a:lstStyle/>
        <a:p>
          <a:endParaRPr lang="ru-RU"/>
        </a:p>
      </dgm:t>
    </dgm:pt>
    <dgm:pt modelId="{4C89A42E-70B6-45F2-AE66-50A6A2782079}" type="pres">
      <dgm:prSet presAssocID="{08493314-43F5-4F01-BBC6-8178A655F70F}" presName="parTx2" presStyleLbl="node1" presStyleIdx="1" presStyleCnt="2" custScaleX="110361" custScaleY="150421"/>
      <dgm:spPr/>
      <dgm:t>
        <a:bodyPr/>
        <a:lstStyle/>
        <a:p>
          <a:endParaRPr lang="ru-RU"/>
        </a:p>
      </dgm:t>
    </dgm:pt>
    <dgm:pt modelId="{7CDAB99B-785F-49A9-A057-83D204D9F284}" type="pres">
      <dgm:prSet presAssocID="{2558AEDF-1A06-4F93-9CFC-6398A69E7BCB}" presName="picture2" presStyleCnt="0"/>
      <dgm:spPr/>
    </dgm:pt>
    <dgm:pt modelId="{809FC033-4F8C-4DDB-8A1C-BE1820473947}" type="pres">
      <dgm:prSet presAssocID="{2558AEDF-1A06-4F93-9CFC-6398A69E7BCB}" presName="imageRepeatNode" presStyleLbl="fgImgPlace1" presStyleIdx="1" presStyleCnt="2"/>
      <dgm:spPr/>
      <dgm:t>
        <a:bodyPr/>
        <a:lstStyle/>
        <a:p>
          <a:endParaRPr lang="ru-RU"/>
        </a:p>
      </dgm:t>
    </dgm:pt>
  </dgm:ptLst>
  <dgm:cxnLst>
    <dgm:cxn modelId="{623F5AAE-246D-444B-A1D3-A1B128D1EEA2}" type="presOf" srcId="{D8FBCB66-34A6-48C2-A282-D4E0A7BC5E6A}" destId="{97034BC7-5216-498D-B410-6D91BBAC7965}" srcOrd="0" destOrd="0" presId="urn:microsoft.com/office/officeart/2008/layout/AscendingPictureAccentProcess"/>
    <dgm:cxn modelId="{BD9228A7-4391-490E-8B77-3869D7968505}" type="presOf" srcId="{2558AEDF-1A06-4F93-9CFC-6398A69E7BCB}" destId="{809FC033-4F8C-4DDB-8A1C-BE1820473947}" srcOrd="0" destOrd="0" presId="urn:microsoft.com/office/officeart/2008/layout/AscendingPictureAccentProcess"/>
    <dgm:cxn modelId="{DE114632-C894-4969-B284-78D33BAB5C16}" type="presOf" srcId="{D58DCC4B-3C2B-4387-A790-B464BF6FAEC5}" destId="{6D086A07-038E-4842-909A-47A3D90FF767}" srcOrd="0" destOrd="0" presId="urn:microsoft.com/office/officeart/2008/layout/AscendingPictureAccentProcess"/>
    <dgm:cxn modelId="{1A4F959C-166A-4826-8483-2A6B30B1CFDB}" type="presOf" srcId="{08493314-43F5-4F01-BBC6-8178A655F70F}" destId="{4C89A42E-70B6-45F2-AE66-50A6A2782079}" srcOrd="0" destOrd="0" presId="urn:microsoft.com/office/officeart/2008/layout/AscendingPictureAccentProcess"/>
    <dgm:cxn modelId="{3D402B94-20FE-4755-A1AC-7A64893EB1B7}" srcId="{D58DCC4B-3C2B-4387-A790-B464BF6FAEC5}" destId="{08493314-43F5-4F01-BBC6-8178A655F70F}" srcOrd="1" destOrd="0" parTransId="{BF13809D-4932-476E-8B44-9D259BDAEFE6}" sibTransId="{2558AEDF-1A06-4F93-9CFC-6398A69E7BCB}"/>
    <dgm:cxn modelId="{AAB6E8C8-EF01-446C-840E-1276E4193625}" srcId="{D58DCC4B-3C2B-4387-A790-B464BF6FAEC5}" destId="{D104C1C2-D6EB-47A4-8A40-6489B3F7ECFD}" srcOrd="0" destOrd="0" parTransId="{409BDE8A-01C3-4B64-B07C-F6F24345F393}" sibTransId="{D8FBCB66-34A6-48C2-A282-D4E0A7BC5E6A}"/>
    <dgm:cxn modelId="{5483BAF9-963A-43A9-9B20-DC430B9B146C}" type="presOf" srcId="{D104C1C2-D6EB-47A4-8A40-6489B3F7ECFD}" destId="{F4BC061D-0C19-4C4D-9B5E-94AEECC6EFE8}" srcOrd="0" destOrd="0" presId="urn:microsoft.com/office/officeart/2008/layout/AscendingPictureAccentProcess"/>
    <dgm:cxn modelId="{CBD14935-C1D3-481B-A222-947F9BB9DF20}" type="presParOf" srcId="{6D086A07-038E-4842-909A-47A3D90FF767}" destId="{AA6D2153-789B-4A6F-B4B2-0383527A9CAC}" srcOrd="0" destOrd="0" presId="urn:microsoft.com/office/officeart/2008/layout/AscendingPictureAccentProcess"/>
    <dgm:cxn modelId="{6F49B17E-4FAA-426E-950A-576917AFE1CA}" type="presParOf" srcId="{6D086A07-038E-4842-909A-47A3D90FF767}" destId="{7B139630-5D73-468D-9C5E-F30AE8BE5D2D}" srcOrd="1" destOrd="0" presId="urn:microsoft.com/office/officeart/2008/layout/AscendingPictureAccentProcess"/>
    <dgm:cxn modelId="{9EB327F0-F517-4D89-8A36-79CA6C3CE820}" type="presParOf" srcId="{6D086A07-038E-4842-909A-47A3D90FF767}" destId="{C63B26F5-0E76-4496-AAA5-F11CE42FEA08}" srcOrd="2" destOrd="0" presId="urn:microsoft.com/office/officeart/2008/layout/AscendingPictureAccentProcess"/>
    <dgm:cxn modelId="{08E7602B-00ED-4D04-81BE-4D3D82824D29}" type="presParOf" srcId="{6D086A07-038E-4842-909A-47A3D90FF767}" destId="{978A4777-F79A-463C-A2F4-4B39EA03FDC8}" srcOrd="3" destOrd="0" presId="urn:microsoft.com/office/officeart/2008/layout/AscendingPictureAccentProcess"/>
    <dgm:cxn modelId="{47F0B5DA-8B4D-4373-AAAF-FDCA659D87F4}" type="presParOf" srcId="{6D086A07-038E-4842-909A-47A3D90FF767}" destId="{B19ED4EA-05C5-49D1-B1A0-7397F0337CB0}" srcOrd="4" destOrd="0" presId="urn:microsoft.com/office/officeart/2008/layout/AscendingPictureAccentProcess"/>
    <dgm:cxn modelId="{9EE29574-E214-47ED-837F-C8BAEDEAA008}" type="presParOf" srcId="{6D086A07-038E-4842-909A-47A3D90FF767}" destId="{100613C3-9D85-4FDF-B0C4-B3FFD2E55A92}" srcOrd="5" destOrd="0" presId="urn:microsoft.com/office/officeart/2008/layout/AscendingPictureAccentProcess"/>
    <dgm:cxn modelId="{BB225153-BD2D-4ED8-9DE8-2BE1B69F9315}" type="presParOf" srcId="{6D086A07-038E-4842-909A-47A3D90FF767}" destId="{42D046FE-528F-42D7-9D56-D3DBF95B953B}" srcOrd="6" destOrd="0" presId="urn:microsoft.com/office/officeart/2008/layout/AscendingPictureAccentProcess"/>
    <dgm:cxn modelId="{3DEA083E-AADA-4D53-BB68-A1BD8273B9CE}" type="presParOf" srcId="{6D086A07-038E-4842-909A-47A3D90FF767}" destId="{F5952119-B854-4019-A4CB-6D58D0CA8530}" srcOrd="7" destOrd="0" presId="urn:microsoft.com/office/officeart/2008/layout/AscendingPictureAccentProcess"/>
    <dgm:cxn modelId="{C0510517-DD2C-4AD4-AD14-F4294D7DD58E}" type="presParOf" srcId="{6D086A07-038E-4842-909A-47A3D90FF767}" destId="{EA9B580F-0607-4323-A93D-9509D5136E55}" srcOrd="8" destOrd="0" presId="urn:microsoft.com/office/officeart/2008/layout/AscendingPictureAccentProcess"/>
    <dgm:cxn modelId="{BC779EF6-1AFA-4D6E-9A6A-D0FB5C7DD1A1}" type="presParOf" srcId="{6D086A07-038E-4842-909A-47A3D90FF767}" destId="{3A0CF267-3E03-4067-8858-EDCF39907883}" srcOrd="9" destOrd="0" presId="urn:microsoft.com/office/officeart/2008/layout/AscendingPictureAccentProcess"/>
    <dgm:cxn modelId="{515B7938-2D17-4677-80E0-D647BC39FDAA}" type="presParOf" srcId="{6D086A07-038E-4842-909A-47A3D90FF767}" destId="{F4BC061D-0C19-4C4D-9B5E-94AEECC6EFE8}" srcOrd="10" destOrd="0" presId="urn:microsoft.com/office/officeart/2008/layout/AscendingPictureAccentProcess"/>
    <dgm:cxn modelId="{950274A0-6D6E-4333-B02F-700421D6B958}" type="presParOf" srcId="{6D086A07-038E-4842-909A-47A3D90FF767}" destId="{1AD85951-5E79-49A4-9524-48BA20F7BB55}" srcOrd="11" destOrd="0" presId="urn:microsoft.com/office/officeart/2008/layout/AscendingPictureAccentProcess"/>
    <dgm:cxn modelId="{37247F19-54BB-4BB7-8CAC-BE3049B732AC}" type="presParOf" srcId="{1AD85951-5E79-49A4-9524-48BA20F7BB55}" destId="{97034BC7-5216-498D-B410-6D91BBAC7965}" srcOrd="0" destOrd="0" presId="urn:microsoft.com/office/officeart/2008/layout/AscendingPictureAccentProcess"/>
    <dgm:cxn modelId="{06D98E33-0779-477F-9F76-A02D5F686884}" type="presParOf" srcId="{6D086A07-038E-4842-909A-47A3D90FF767}" destId="{4C89A42E-70B6-45F2-AE66-50A6A2782079}" srcOrd="12" destOrd="0" presId="urn:microsoft.com/office/officeart/2008/layout/AscendingPictureAccentProcess"/>
    <dgm:cxn modelId="{A9FB8654-2F59-40A2-B6F8-E1986D62B7C8}" type="presParOf" srcId="{6D086A07-038E-4842-909A-47A3D90FF767}" destId="{7CDAB99B-785F-49A9-A057-83D204D9F284}" srcOrd="13" destOrd="0" presId="urn:microsoft.com/office/officeart/2008/layout/AscendingPictureAccentProcess"/>
    <dgm:cxn modelId="{D4E5A725-5865-4C35-8094-25D62BDDFD4F}" type="presParOf" srcId="{7CDAB99B-785F-49A9-A057-83D204D9F284}" destId="{809FC033-4F8C-4DDB-8A1C-BE1820473947}" srcOrd="0" destOrd="0" presId="urn:microsoft.com/office/officeart/2008/layout/AscendingPictureAccentProcess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6446D-B99F-43C2-BDB2-512721ECCA5F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0B793-E9EE-45A7-9006-839413ACE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0B793-E9EE-45A7-9006-839413ACEE4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F6C56-F926-4743-A925-069C965EE002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63D7F-4357-4F9D-ADEB-DDC77BAC57A0}" type="datetimeFigureOut">
              <a:rPr lang="ru-RU" smtClean="0"/>
              <a:pPr/>
              <a:t>19.11.2011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94995-200F-49DD-AC61-A420731C7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Политика развития здравоохранения Казахстана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105400"/>
            <a:ext cx="6400800" cy="1752600"/>
          </a:xfrm>
        </p:spPr>
        <p:txBody>
          <a:bodyPr/>
          <a:lstStyle/>
          <a:p>
            <a:r>
              <a:rPr lang="ru-RU" dirty="0" err="1" smtClean="0"/>
              <a:t>А.Аканов</a:t>
            </a:r>
            <a:r>
              <a:rPr lang="ru-RU" dirty="0" smtClean="0"/>
              <a:t> – профессор, Ректор </a:t>
            </a:r>
            <a:r>
              <a:rPr lang="ru-RU" dirty="0" err="1" smtClean="0"/>
              <a:t>КазНМУ</a:t>
            </a:r>
            <a:r>
              <a:rPr lang="ru-RU" dirty="0" smtClean="0"/>
              <a:t> </a:t>
            </a:r>
            <a:r>
              <a:rPr lang="ru-RU" dirty="0" err="1" smtClean="0"/>
              <a:t>им.С.Д.Асфендяирова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857365"/>
          <a:ext cx="8001056" cy="4744459"/>
        </p:xfrm>
        <a:graphic>
          <a:graphicData uri="http://schemas.openxmlformats.org/drawingml/2006/table">
            <a:tbl>
              <a:tblPr/>
              <a:tblGrid>
                <a:gridCol w="5108368"/>
                <a:gridCol w="2892688"/>
              </a:tblGrid>
              <a:tr h="14506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Цели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Оценка достижения целей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60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2.1 Улучшение состояния здоровья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81-85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12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SimSun"/>
                        </a:rPr>
                        <a:t>2.2 Поддержка системы здравоохранения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68-70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12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2.3 Пропаганда здорового образа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SimSun"/>
                        </a:rPr>
                        <a:t>95-100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28564" y="285728"/>
            <a:ext cx="8715436" cy="1368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altLang="zh-CN" sz="3200" b="1" dirty="0" smtClean="0">
                <a:latin typeface="Times New Roman" pitchFamily="18" charset="0"/>
                <a:ea typeface="SimSun"/>
                <a:cs typeface="Times New Roman" pitchFamily="18" charset="0"/>
              </a:rPr>
              <a:t>Уровень </a:t>
            </a:r>
            <a:r>
              <a:rPr lang="ru-RU" altLang="zh-CN" sz="3200" b="1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реализованности</a:t>
            </a:r>
            <a:r>
              <a:rPr lang="ru-RU" altLang="zh-CN" sz="3200" b="1" dirty="0" smtClean="0">
                <a:latin typeface="Times New Roman" pitchFamily="18" charset="0"/>
                <a:ea typeface="SimSun"/>
                <a:cs typeface="Times New Roman" pitchFamily="18" charset="0"/>
              </a:rPr>
              <a:t> задач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программы «Год Здоровья»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ru-RU" altLang="zh-CN" sz="3200" b="1" dirty="0" smtClean="0">
                <a:latin typeface="Times New Roman" pitchFamily="18" charset="0"/>
                <a:ea typeface="SimSun"/>
                <a:cs typeface="Times New Roman" pitchFamily="18" charset="0"/>
              </a:rPr>
              <a:t>Уровень </a:t>
            </a:r>
            <a:r>
              <a:rPr lang="ru-RU" altLang="zh-CN" sz="3200" b="1" dirty="0" err="1" smtClean="0">
                <a:latin typeface="Times New Roman" pitchFamily="18" charset="0"/>
                <a:ea typeface="SimSun"/>
                <a:cs typeface="Times New Roman" pitchFamily="18" charset="0"/>
              </a:rPr>
              <a:t>реализованности</a:t>
            </a:r>
            <a:r>
              <a:rPr lang="ru-RU" altLang="zh-CN" sz="3200" b="1" dirty="0" smtClean="0">
                <a:latin typeface="Times New Roman" pitchFamily="18" charset="0"/>
                <a:ea typeface="SimSun"/>
                <a:cs typeface="Times New Roman" pitchFamily="18" charset="0"/>
              </a:rPr>
              <a:t> задач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ГПРиРЗ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на 2005-2010 гг.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214423"/>
          <a:ext cx="8858280" cy="5679060"/>
        </p:xfrm>
        <a:graphic>
          <a:graphicData uri="http://schemas.openxmlformats.org/drawingml/2006/table">
            <a:tbl>
              <a:tblPr/>
              <a:tblGrid>
                <a:gridCol w="6936201"/>
                <a:gridCol w="1922079"/>
              </a:tblGrid>
              <a:tr h="113569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SimSun"/>
                      </a:endParaRP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</a:rPr>
                        <a:t>Подцели 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SimSun"/>
                        </a:rPr>
                        <a:t>Уровень достижения (%)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2.1 Разделение ответственности за охрану здоровья между государством и человеком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</a:rPr>
                        <a:t>36-40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2.2 Переход на международные принципы организации  оказания медицинской помощи с переносом центра тяжести на первичную медико-санитарную помощь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</a:rPr>
                        <a:t>60-65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2.3 Создание новой модели управления здравоохранения и единой информационной системы отрасли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60-65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2.4 Укрепление здоровья матери и ребенка, улучшение медико-демографической ситуации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80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4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2.5 Стабильное снижение уровня социально значимых заболеваний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80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8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SimSun"/>
                        </a:rPr>
                        <a:t>2.6 Реформирование медицинского образования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SimSun"/>
                        </a:rPr>
                        <a:t>70</a:t>
                      </a:r>
                    </a:p>
                  </a:txBody>
                  <a:tcPr marL="59882" marR="59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Уроки реформ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 одна реформа отрасли не была доведена до логического конца, не осмыслена, не проштудирована с извлечением глубоких и системных выводов</a:t>
            </a:r>
          </a:p>
          <a:p>
            <a:pPr eaLnBrk="1" hangingPunct="1"/>
            <a:r>
              <a:rPr lang="ru-RU" smtClean="0"/>
              <a:t>Не была проведена действенная структурная реформа отрасли 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Уроки реформ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Ни одна реформа отрасли не была доведена до логического конца, не осмыслена, не проштудирована с извлечением глубоких и системных выводов</a:t>
            </a:r>
          </a:p>
          <a:p>
            <a:pPr eaLnBrk="1" hangingPunct="1"/>
            <a:r>
              <a:rPr lang="ru-RU" smtClean="0"/>
              <a:t>Не была проведена действенная структурная реформа отрасли  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b="1" smtClean="0"/>
              <a:t>Основные проблемы казахстанского здравоохранения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6200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2100" smtClean="0"/>
              <a:t>Отсутствие ясных стратегических целей и задач, преемственности в реформе, «шарахание» в поисках своего пути. </a:t>
            </a:r>
            <a:endParaRPr lang="en-US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2100" smtClean="0"/>
              <a:t>Недофинансирование системы здравоохранения. </a:t>
            </a:r>
            <a:endParaRPr lang="en-US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2100" smtClean="0"/>
              <a:t>Немотивированность в эффективной работе медицинских работников.</a:t>
            </a:r>
            <a:endParaRPr lang="en-US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endParaRPr lang="ru-RU" sz="2100" smtClean="0"/>
          </a:p>
          <a:p>
            <a:pPr marL="533400" indent="-533400" eaLnBrk="1" hangingPunct="1">
              <a:lnSpc>
                <a:spcPct val="9000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</a:pPr>
            <a:r>
              <a:rPr lang="ru-RU" sz="2100" smtClean="0"/>
              <a:t>Не заинтересованность населения в своем здоровье.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>
                <a:cs typeface="Arial" charset="0"/>
              </a:rPr>
              <a:t> </a:t>
            </a:r>
            <a:endParaRPr lang="ru-RU" sz="2100" smtClean="0"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800" smtClean="0"/>
              <a:t>Существующая система здравоохранения Казахстана</a:t>
            </a:r>
            <a:endParaRPr lang="en-US" sz="3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600" smtClean="0"/>
              <a:t>Не отвечает за последствия</a:t>
            </a:r>
          </a:p>
          <a:p>
            <a:pPr eaLnBrk="1" hangingPunct="1"/>
            <a:r>
              <a:rPr lang="ru-RU" sz="2600" smtClean="0"/>
              <a:t>Не заинтересована в конечном результате </a:t>
            </a:r>
          </a:p>
          <a:p>
            <a:pPr eaLnBrk="1" hangingPunct="1"/>
            <a:r>
              <a:rPr lang="ru-RU" sz="2600" smtClean="0"/>
              <a:t>Не мотивирована во внедрении последних современных технологий и достижений медицинской науки</a:t>
            </a:r>
          </a:p>
          <a:p>
            <a:pPr eaLnBrk="1" hangingPunct="1"/>
            <a:r>
              <a:rPr lang="ru-RU" sz="2600" smtClean="0"/>
              <a:t>Технологически и материально отстала </a:t>
            </a:r>
          </a:p>
          <a:p>
            <a:pPr eaLnBrk="1" hangingPunct="1"/>
            <a:r>
              <a:rPr lang="ru-RU" sz="2600" smtClean="0"/>
              <a:t>Не конкурентоспособна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 </a:t>
            </a: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развития здравоохранения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Саламатты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Казахстан» на 2011-2015 гг.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2285992"/>
          <a:ext cx="7429552" cy="4286280"/>
        </p:xfrm>
        <a:graphic>
          <a:graphicData uri="http://schemas.openxmlformats.org/drawingml/2006/table">
            <a:tbl>
              <a:tblPr/>
              <a:tblGrid>
                <a:gridCol w="7429552"/>
              </a:tblGrid>
              <a:tr h="42862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Цель - улучшение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здоровья граждан Казахстана для обеспечения устойчивого социально-демографического развития страны</a:t>
                      </a: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Программные цели ГП развития здравоохранения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Саламатты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Казахстан» на 2011-2015 гг.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lvl="0"/>
            <a:r>
              <a:rPr lang="ru-RU" dirty="0" smtClean="0"/>
              <a:t>Укрепление здоровья </a:t>
            </a:r>
            <a:r>
              <a:rPr lang="ru-RU" dirty="0" err="1" smtClean="0"/>
              <a:t>казахстанцев</a:t>
            </a:r>
            <a:r>
              <a:rPr lang="ru-RU" dirty="0" smtClean="0"/>
              <a:t> путем достижения согласованности усилий всего общества в вопросах охраны здоровья.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Формирование конкурентоспособной системы здравоохранения.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>Задачи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ГП развития здравоохранения 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Саламатты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Казахстан» на 2011-2015 гг.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643050"/>
          <a:ext cx="9144000" cy="4786346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4786346">
                <a:tc>
                  <a:txBody>
                    <a:bodyPr/>
                    <a:lstStyle/>
                    <a:p>
                      <a:pPr marL="45720" indent="127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усиление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межсекторального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и межведомственного взаимодействия по вопросам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охраны      здоровья  граждан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и обеспечения санитарно-эпидемиологического благополучия; </a:t>
                      </a:r>
                      <a:endParaRPr lang="ru-RU" sz="2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" indent="127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" indent="127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и совершенствование  Единой национальной системы здравоохранения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45720" indent="127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5720" indent="1270" algn="l">
                        <a:spcAft>
                          <a:spcPts val="0"/>
                        </a:spcAft>
                        <a:buFont typeface="Wingdings" pitchFamily="2" charset="2"/>
                        <a:buChar char="Ø"/>
                        <a:tabLst>
                          <a:tab pos="540385" algn="l"/>
                        </a:tabLs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медицинского и фармацевтического образования,  развитие медицинской науки и фармацевтической деятельности</a:t>
                      </a:r>
                    </a:p>
                  </a:txBody>
                  <a:tcPr marL="67009" marR="67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направления, пути достижения поставленных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целей Программы и соответствующие меры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повышение эффективности </a:t>
            </a:r>
            <a:r>
              <a:rPr lang="ru-RU" dirty="0" err="1" smtClean="0"/>
              <a:t>межсекторального</a:t>
            </a:r>
            <a:r>
              <a:rPr lang="ru-RU" dirty="0" smtClean="0"/>
              <a:t> и межведомственного взаимодействия  по вопросам охраны общественного здоровья;</a:t>
            </a:r>
          </a:p>
          <a:p>
            <a:pPr lvl="0"/>
            <a:r>
              <a:rPr lang="ru-RU" dirty="0" smtClean="0"/>
              <a:t>усиление профилактических мероприятий, </a:t>
            </a:r>
            <a:r>
              <a:rPr lang="ru-RU" dirty="0" err="1" smtClean="0"/>
              <a:t>скрининговых</a:t>
            </a:r>
            <a:r>
              <a:rPr lang="ru-RU" dirty="0" smtClean="0"/>
              <a:t> исследований, совершенствование диагностики, лечения и реабилитации основных социально значимых заболеваний и травм;</a:t>
            </a:r>
          </a:p>
          <a:p>
            <a:pPr lvl="0"/>
            <a:r>
              <a:rPr lang="ru-RU" dirty="0" smtClean="0"/>
              <a:t>совершенствование санитарно-эпидемиологической службы; </a:t>
            </a:r>
          </a:p>
          <a:p>
            <a:pPr lvl="0"/>
            <a:r>
              <a:rPr lang="ru-RU" dirty="0" smtClean="0"/>
              <a:t>совершенствование организации, управления и финансирования медицинской помощи в Единой национальной системе здравоохранения;</a:t>
            </a:r>
          </a:p>
          <a:p>
            <a:pPr lvl="0"/>
            <a:r>
              <a:rPr lang="ru-RU" dirty="0" smtClean="0"/>
              <a:t>совершенствование медицинского, фармацевтического образования; развитие и внедрение инновационных технологий в медицине;</a:t>
            </a:r>
          </a:p>
          <a:p>
            <a:pPr lvl="0"/>
            <a:r>
              <a:rPr lang="ru-RU" dirty="0" smtClean="0"/>
              <a:t>повышение доступности и качества лекарственных средств </a:t>
            </a:r>
            <a:br>
              <a:rPr lang="ru-RU" dirty="0" smtClean="0"/>
            </a:br>
            <a:r>
              <a:rPr lang="ru-RU" dirty="0" smtClean="0"/>
              <a:t>для населения, улучшение оснащения организаций здравоохранения медицинской техникой.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История реформ системы здравоохранения Казахстана</a:t>
            </a:r>
            <a:endParaRPr lang="en-US" sz="4000" b="1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6375" y="2122488"/>
            <a:ext cx="7010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1992 г.- необходимость создания новой системы здравоохранения: советская модель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1996-1998 гг. – разработка  и внедрение бюджетно- страховой системы здравоохранения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1999 г. - бюджетная модель: постсоветская система</a:t>
            </a:r>
          </a:p>
          <a:p>
            <a:pPr eaLnBrk="1" hangingPunct="1">
              <a:defRPr/>
            </a:pPr>
            <a:endParaRPr lang="en-US" sz="2800" smtClean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827088" y="5157788"/>
            <a:ext cx="792162" cy="431800"/>
          </a:xfrm>
          <a:prstGeom prst="line">
            <a:avLst/>
          </a:prstGeom>
          <a:noFill/>
          <a:ln w="104775" cap="sq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827088" y="3789363"/>
            <a:ext cx="792162" cy="431800"/>
          </a:xfrm>
          <a:prstGeom prst="line">
            <a:avLst/>
          </a:prstGeom>
          <a:noFill/>
          <a:ln w="104775" cap="sq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827088" y="2420938"/>
            <a:ext cx="792162" cy="431800"/>
          </a:xfrm>
          <a:prstGeom prst="line">
            <a:avLst/>
          </a:prstGeom>
          <a:noFill/>
          <a:ln w="104775" cap="sq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085184"/>
            <a:ext cx="6512511" cy="1143000"/>
          </a:xfrm>
        </p:spPr>
        <p:txBody>
          <a:bodyPr/>
          <a:lstStyle/>
          <a:p>
            <a:r>
              <a:rPr lang="ru-RU" dirty="0"/>
              <a:t>Сроки реализации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065564120"/>
              </p:ext>
            </p:extLst>
          </p:nvPr>
        </p:nvGraphicFramePr>
        <p:xfrm>
          <a:off x="179512" y="116632"/>
          <a:ext cx="7148264" cy="44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862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352927" cy="2009160"/>
          </a:xfrm>
        </p:spPr>
        <p:txBody>
          <a:bodyPr/>
          <a:lstStyle/>
          <a:p>
            <a:r>
              <a:rPr lang="ru-RU" dirty="0"/>
              <a:t>Источники и объемы финансирования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162662788"/>
              </p:ext>
            </p:extLst>
          </p:nvPr>
        </p:nvGraphicFramePr>
        <p:xfrm>
          <a:off x="395536" y="260648"/>
          <a:ext cx="84249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52" y="116632"/>
            <a:ext cx="2232248" cy="22322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461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93096"/>
            <a:ext cx="8280919" cy="2016224"/>
          </a:xfrm>
        </p:spPr>
        <p:txBody>
          <a:bodyPr/>
          <a:lstStyle/>
          <a:p>
            <a:r>
              <a:rPr lang="ru-RU" sz="2200" dirty="0"/>
              <a:t>Объем финансирования Программы на 2011-2015 годы будет уточняться при формировании республиканского и местных бюджетов на соответствующие финансовые годы в соответствии с законодательством Республики Казахстан.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750621428"/>
              </p:ext>
            </p:extLst>
          </p:nvPr>
        </p:nvGraphicFramePr>
        <p:xfrm>
          <a:off x="539550" y="404663"/>
          <a:ext cx="8064900" cy="3672409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12980"/>
                <a:gridCol w="1612980"/>
                <a:gridCol w="1612980"/>
                <a:gridCol w="1612980"/>
                <a:gridCol w="1612980"/>
              </a:tblGrid>
              <a:tr h="106963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 годам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Республиканский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Местный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Другие источники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78 894,3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78 313,01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4 200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109 723,1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104 971,1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200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113 891,6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109 112,2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4 200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119 970,1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115 111,9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4 200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129 681,4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120 553,4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8 400</a:t>
                      </a:r>
                      <a:endParaRPr lang="ru-RU" dirty="0"/>
                    </a:p>
                  </a:txBody>
                  <a:tcPr/>
                </a:tc>
              </a:tr>
              <a:tr h="4337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552 160,4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528 061,6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3 098,8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6589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0694" y="4929198"/>
            <a:ext cx="364330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Целевые индикаторы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344451604"/>
              </p:ext>
            </p:extLst>
          </p:nvPr>
        </p:nvGraphicFramePr>
        <p:xfrm>
          <a:off x="251520" y="116632"/>
          <a:ext cx="50405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659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157192"/>
            <a:ext cx="6512511" cy="1143000"/>
          </a:xfrm>
        </p:spPr>
        <p:txBody>
          <a:bodyPr/>
          <a:lstStyle/>
          <a:p>
            <a:r>
              <a:rPr lang="ru-RU" dirty="0"/>
              <a:t>К 2015 году: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3838488089"/>
              </p:ext>
            </p:extLst>
          </p:nvPr>
        </p:nvGraphicFramePr>
        <p:xfrm>
          <a:off x="251520" y="332656"/>
          <a:ext cx="856895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9192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2015 году: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58563893"/>
              </p:ext>
            </p:extLst>
          </p:nvPr>
        </p:nvGraphicFramePr>
        <p:xfrm>
          <a:off x="0" y="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2750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6512511" cy="1143000"/>
          </a:xfrm>
        </p:spPr>
        <p:txBody>
          <a:bodyPr/>
          <a:lstStyle/>
          <a:p>
            <a:r>
              <a:rPr lang="ru-RU" dirty="0"/>
              <a:t>К 2015 году: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2461207878"/>
              </p:ext>
            </p:extLst>
          </p:nvPr>
        </p:nvGraphicFramePr>
        <p:xfrm>
          <a:off x="13837" y="1340768"/>
          <a:ext cx="7560840" cy="5418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146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149309095"/>
              </p:ext>
            </p:extLst>
          </p:nvPr>
        </p:nvGraphicFramePr>
        <p:xfrm>
          <a:off x="611560" y="404664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930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933406569"/>
              </p:ext>
            </p:extLst>
          </p:nvPr>
        </p:nvGraphicFramePr>
        <p:xfrm>
          <a:off x="1943200" y="1484784"/>
          <a:ext cx="7200800" cy="477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13" r="2660"/>
          <a:stretch/>
        </p:blipFill>
        <p:spPr bwMode="auto">
          <a:xfrm>
            <a:off x="107504" y="2780928"/>
            <a:ext cx="3259984" cy="20882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410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3453955886"/>
              </p:ext>
            </p:extLst>
          </p:nvPr>
        </p:nvGraphicFramePr>
        <p:xfrm>
          <a:off x="35496" y="0"/>
          <a:ext cx="910850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023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ГОСУДАРСТВЕННЫЕ ПРОГРАММЫ, РЕАЛИЗОВАННЫЕ И РЕАЛИЗУЕМЫЕ СИСТЕМОЙ ЗДРАВООХРАНЕНИЯ 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Autofit/>
          </a:bodyPr>
          <a:lstStyle/>
          <a:p>
            <a:r>
              <a:rPr lang="ru-RU" b="1" dirty="0"/>
              <a:t>Государственная программа "Здоровье народа"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3200" b="1" dirty="0"/>
              <a:t>Год </a:t>
            </a:r>
            <a:r>
              <a:rPr lang="ru-RU" sz="3200" b="1" dirty="0" smtClean="0"/>
              <a:t>здоровья</a:t>
            </a:r>
          </a:p>
          <a:p>
            <a:r>
              <a:rPr lang="ru-RU" b="1" dirty="0"/>
              <a:t>Государственная программа реформирования </a:t>
            </a:r>
            <a:r>
              <a:rPr lang="ru-RU" b="1" dirty="0" smtClean="0"/>
              <a:t>и </a:t>
            </a:r>
            <a:r>
              <a:rPr lang="ru-RU" b="1" dirty="0"/>
              <a:t>развития здравоохранения </a:t>
            </a:r>
            <a:r>
              <a:rPr lang="ru-RU" b="1" dirty="0" smtClean="0"/>
              <a:t>РК  </a:t>
            </a:r>
            <a:r>
              <a:rPr lang="ru-RU" b="1" dirty="0"/>
              <a:t>на 2005-2010 </a:t>
            </a:r>
            <a:r>
              <a:rPr lang="ru-RU" b="1" dirty="0" smtClean="0"/>
              <a:t>годы</a:t>
            </a:r>
          </a:p>
          <a:p>
            <a:r>
              <a:rPr lang="ru-RU" b="1" dirty="0" smtClean="0"/>
              <a:t>Государственная программа развития здравоохранения РК «</a:t>
            </a:r>
            <a:r>
              <a:rPr lang="ru-RU" b="1" dirty="0" err="1" smtClean="0"/>
              <a:t>Саламатты</a:t>
            </a:r>
            <a:r>
              <a:rPr lang="ru-RU" b="1" dirty="0" smtClean="0"/>
              <a:t> Казахстан» на 2011-2015 годы</a:t>
            </a:r>
            <a:endParaRPr lang="ru-RU" b="1" dirty="0"/>
          </a:p>
          <a:p>
            <a:pPr marL="342900" lvl="1" indent="-342900">
              <a:buFont typeface="Arial" pitchFamily="34" charset="0"/>
              <a:buChar char="•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620354971"/>
              </p:ext>
            </p:extLst>
          </p:nvPr>
        </p:nvGraphicFramePr>
        <p:xfrm>
          <a:off x="251520" y="260649"/>
          <a:ext cx="856895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481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2107100697"/>
              </p:ext>
            </p:extLst>
          </p:nvPr>
        </p:nvGraphicFramePr>
        <p:xfrm>
          <a:off x="107504" y="188640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настоящего момента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перехода МО на ПХВ</a:t>
            </a:r>
          </a:p>
          <a:p>
            <a:r>
              <a:rPr lang="ru-RU" dirty="0" smtClean="0"/>
              <a:t>Усиление кадрового потенциала</a:t>
            </a:r>
          </a:p>
          <a:p>
            <a:r>
              <a:rPr lang="ru-RU" dirty="0" smtClean="0"/>
              <a:t>Развитие менеджмента в здравоохранении</a:t>
            </a:r>
          </a:p>
          <a:p>
            <a:r>
              <a:rPr lang="ru-RU" dirty="0" smtClean="0"/>
              <a:t>Реформирование медицинского образования</a:t>
            </a:r>
          </a:p>
          <a:p>
            <a:r>
              <a:rPr lang="ru-RU" dirty="0" smtClean="0"/>
              <a:t>Развитие медицинской науки</a:t>
            </a:r>
          </a:p>
          <a:p>
            <a:r>
              <a:rPr lang="ru-RU" dirty="0" smtClean="0"/>
              <a:t>Переход на КЗГ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122363" y="1905000"/>
            <a:ext cx="7177087" cy="3784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Процесс перехода МО на ПХВ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Взаимосвязь </a:t>
            </a:r>
            <a:r>
              <a:rPr lang="ru-RU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предоставления свободы МО и поддержки государства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79613" y="5734050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124075" y="5516563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191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V="1">
            <a:off x="1619250" y="2349500"/>
            <a:ext cx="0" cy="234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AutoShape 11"/>
          <p:cNvSpPr>
            <a:spLocks noChangeAspect="1" noChangeArrowheads="1" noTextEdit="1"/>
          </p:cNvSpPr>
          <p:nvPr/>
        </p:nvSpPr>
        <p:spPr bwMode="auto">
          <a:xfrm>
            <a:off x="1116013" y="1844675"/>
            <a:ext cx="7329487" cy="39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112963" y="2225675"/>
            <a:ext cx="6034087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2112963" y="4316413"/>
            <a:ext cx="60340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2112963" y="3889375"/>
            <a:ext cx="60340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112963" y="3476625"/>
            <a:ext cx="60340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2112963" y="3065463"/>
            <a:ext cx="60340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2112963" y="2638425"/>
            <a:ext cx="60340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2112963" y="2225675"/>
            <a:ext cx="60340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2112963" y="2225675"/>
            <a:ext cx="6034087" cy="2503488"/>
          </a:xfrm>
          <a:prstGeom prst="rect">
            <a:avLst/>
          </a:prstGeom>
          <a:noFill/>
          <a:ln w="15875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2112963" y="2225675"/>
            <a:ext cx="1587" cy="25034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052638" y="4729163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052638" y="4316413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>
            <a:off x="2052638" y="3889375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052638" y="3476625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052638" y="3065463"/>
            <a:ext cx="603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052638" y="2638425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2052638" y="2225675"/>
            <a:ext cx="603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2" name="Line 30"/>
          <p:cNvSpPr>
            <a:spLocks noChangeShapeType="1"/>
          </p:cNvSpPr>
          <p:nvPr/>
        </p:nvSpPr>
        <p:spPr bwMode="auto">
          <a:xfrm>
            <a:off x="2112963" y="4729163"/>
            <a:ext cx="60340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V="1">
            <a:off x="2112963" y="4729163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3316288" y="4729163"/>
            <a:ext cx="1587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4521200" y="4729163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V="1">
            <a:off x="5740400" y="4729163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V="1">
            <a:off x="6943725" y="4729163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V="1">
            <a:off x="8147050" y="4729163"/>
            <a:ext cx="1588" cy="603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>
            <a:off x="2722563" y="2638425"/>
            <a:ext cx="4814887" cy="1876425"/>
          </a:xfrm>
          <a:custGeom>
            <a:avLst/>
            <a:gdLst/>
            <a:ahLst/>
            <a:cxnLst>
              <a:cxn ang="0">
                <a:pos x="0" y="123"/>
              </a:cxn>
              <a:cxn ang="0">
                <a:pos x="79" y="69"/>
              </a:cxn>
              <a:cxn ang="0">
                <a:pos x="158" y="41"/>
              </a:cxn>
              <a:cxn ang="0">
                <a:pos x="237" y="14"/>
              </a:cxn>
              <a:cxn ang="0">
                <a:pos x="316" y="0"/>
              </a:cxn>
            </a:cxnLst>
            <a:rect l="0" t="0" r="r" b="b"/>
            <a:pathLst>
              <a:path w="316" h="123">
                <a:moveTo>
                  <a:pt x="0" y="123"/>
                </a:moveTo>
                <a:lnTo>
                  <a:pt x="79" y="69"/>
                </a:lnTo>
                <a:lnTo>
                  <a:pt x="158" y="41"/>
                </a:lnTo>
                <a:lnTo>
                  <a:pt x="237" y="14"/>
                </a:lnTo>
                <a:lnTo>
                  <a:pt x="316" y="0"/>
                </a:lnTo>
              </a:path>
            </a:pathLst>
          </a:custGeom>
          <a:noFill/>
          <a:ln w="3016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0" name="Freeform 38"/>
          <p:cNvSpPr>
            <a:spLocks/>
          </p:cNvSpPr>
          <p:nvPr/>
        </p:nvSpPr>
        <p:spPr bwMode="auto">
          <a:xfrm>
            <a:off x="2700338" y="2708275"/>
            <a:ext cx="4814887" cy="1984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9" y="62"/>
              </a:cxn>
              <a:cxn ang="0">
                <a:pos x="158" y="89"/>
              </a:cxn>
              <a:cxn ang="0">
                <a:pos x="237" y="116"/>
              </a:cxn>
              <a:cxn ang="0">
                <a:pos x="316" y="130"/>
              </a:cxn>
            </a:cxnLst>
            <a:rect l="0" t="0" r="r" b="b"/>
            <a:pathLst>
              <a:path w="316" h="130">
                <a:moveTo>
                  <a:pt x="0" y="0"/>
                </a:moveTo>
                <a:lnTo>
                  <a:pt x="79" y="62"/>
                </a:lnTo>
                <a:lnTo>
                  <a:pt x="158" y="89"/>
                </a:lnTo>
                <a:lnTo>
                  <a:pt x="237" y="116"/>
                </a:lnTo>
                <a:lnTo>
                  <a:pt x="316" y="130"/>
                </a:lnTo>
              </a:path>
            </a:pathLst>
          </a:custGeom>
          <a:noFill/>
          <a:ln w="30163">
            <a:solidFill>
              <a:srgbClr val="FF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1854200" y="4606925"/>
            <a:ext cx="984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0</a:t>
            </a:r>
            <a:endParaRPr lang="ru-RU"/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1747838" y="419417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20</a:t>
            </a:r>
            <a:endParaRPr lang="ru-RU"/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747838" y="376713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40</a:t>
            </a:r>
            <a:endParaRPr lang="ru-RU"/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747838" y="3354388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60</a:t>
            </a:r>
            <a:endParaRPr lang="ru-RU"/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747838" y="2943225"/>
            <a:ext cx="19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80</a:t>
            </a:r>
            <a:endParaRPr lang="ru-RU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1639888" y="251618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100</a:t>
            </a:r>
            <a:endParaRPr lang="ru-RU"/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1639888" y="2103438"/>
            <a:ext cx="2952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120</a:t>
            </a:r>
            <a:endParaRPr lang="ru-RU"/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616200" y="4895850"/>
            <a:ext cx="209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ГУ</a:t>
            </a:r>
            <a:endParaRPr lang="ru-RU"/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803650" y="4895850"/>
            <a:ext cx="2317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КП</a:t>
            </a:r>
            <a:endParaRPr lang="ru-RU"/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4810125" y="48958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ГП ПХВ</a:t>
            </a:r>
            <a:endParaRPr lang="ru-RU"/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6211888" y="4895850"/>
            <a:ext cx="2571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АО</a:t>
            </a:r>
            <a:endParaRPr lang="ru-RU"/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7415213" y="4895850"/>
            <a:ext cx="2476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>
                <a:solidFill>
                  <a:srgbClr val="000000"/>
                </a:solidFill>
              </a:rPr>
              <a:t>ЧП</a:t>
            </a:r>
            <a:endParaRPr lang="ru-RU"/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3544888" y="5232400"/>
            <a:ext cx="31400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свобода медицинских организаций</a:t>
            </a:r>
            <a:endParaRPr lang="ru-RU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 rot="16200000">
            <a:off x="314326" y="3294062"/>
            <a:ext cx="2101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</a:rPr>
              <a:t>поддержка государства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Усиление кадрового потенциала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2505222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Обеспеченность врачами в РК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Прирост обеспеченности врачами населения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Обеспеченность населения СМП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Прирост численности СМП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Прирост обеспеченности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Соотношение врачей и СМП</a:t>
                      </a:r>
                      <a:endParaRPr lang="ru-RU" dirty="0"/>
                    </a:p>
                  </a:txBody>
                  <a:tcPr/>
                </a:tc>
              </a:tr>
              <a:tr h="2109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Показатель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37,4 на 10 000 населения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14,7%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83,5 на 10 000 населения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5,0%,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4,4%.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1:2,2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85928"/>
          <a:ext cx="8072494" cy="4643470"/>
        </p:xfrm>
        <a:graphic>
          <a:graphicData uri="http://schemas.openxmlformats.org/drawingml/2006/table">
            <a:tbl>
              <a:tblPr/>
              <a:tblGrid>
                <a:gridCol w="4035825"/>
                <a:gridCol w="4036669"/>
              </a:tblGrid>
              <a:tr h="928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Обучено на базе КазНМУ (человек)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План на год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783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Фактически обучено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783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в.т.ч. стационары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465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организации ПМСП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Подготовка менеджеров на базе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КазНМУ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им.С.Д.Асфендиярова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221457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000504"/>
            <a:ext cx="2215693" cy="242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4929198"/>
            <a:ext cx="178595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4929198"/>
            <a:ext cx="3143272" cy="168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2143116"/>
            <a:ext cx="2241913" cy="168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Прямоугольник 6"/>
          <p:cNvSpPr/>
          <p:nvPr/>
        </p:nvSpPr>
        <p:spPr>
          <a:xfrm>
            <a:off x="2500298" y="285728"/>
            <a:ext cx="6286544" cy="163121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1997 г. Казахстан подписал</a:t>
            </a:r>
          </a:p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Лиссабонскую конвенцию </a:t>
            </a:r>
          </a:p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признании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квалификаций относящихся к высшему </a:t>
            </a:r>
          </a:p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образованию в Европейском регионе»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571744"/>
            <a:ext cx="6215106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1999 г. была  подписана Великая хартия Университетов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4071942"/>
            <a:ext cx="6072230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2010 г. Казахстан присоединился</a:t>
            </a:r>
          </a:p>
          <a:p>
            <a:pPr algn="ctr">
              <a:defRPr/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 Болонскому процессу</a:t>
            </a:r>
          </a:p>
        </p:txBody>
      </p:sp>
      <p:pic>
        <p:nvPicPr>
          <p:cNvPr id="12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7" cstate="print">
            <a:lum bright="46000" contrast="-81000"/>
          </a:blip>
          <a:srcRect l="-1057" r="56750"/>
          <a:stretch>
            <a:fillRect/>
          </a:stretch>
        </p:blipFill>
        <p:spPr bwMode="auto">
          <a:xfrm>
            <a:off x="8572464" y="6338422"/>
            <a:ext cx="571536" cy="51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214313" y="1428750"/>
            <a:ext cx="8929687" cy="4857750"/>
            <a:chOff x="142907" y="1428770"/>
            <a:chExt cx="8929687" cy="4857750"/>
          </a:xfrm>
        </p:grpSpPr>
        <p:sp>
          <p:nvSpPr>
            <p:cNvPr id="18" name="Овал 17"/>
            <p:cNvSpPr/>
            <p:nvPr/>
          </p:nvSpPr>
          <p:spPr>
            <a:xfrm>
              <a:off x="2000282" y="1428770"/>
              <a:ext cx="5072062" cy="485775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55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ББ</a:t>
              </a:r>
            </a:p>
          </p:txBody>
        </p:sp>
        <p:sp>
          <p:nvSpPr>
            <p:cNvPr id="4" name="Овал 3"/>
            <p:cNvSpPr/>
            <p:nvPr/>
          </p:nvSpPr>
          <p:spPr>
            <a:xfrm>
              <a:off x="142907" y="2500333"/>
              <a:ext cx="1285875" cy="2643187"/>
            </a:xfrm>
            <a:prstGeom prst="ellipse">
              <a:avLst/>
            </a:prstGeom>
            <a:solidFill>
              <a:srgbClr val="DCEA22"/>
            </a:soli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000099"/>
                  </a:solidFill>
                </a:rPr>
                <a:t>Старая модель </a:t>
              </a:r>
              <a:r>
                <a:rPr lang="ru-RU" sz="1600" b="1" dirty="0" err="1">
                  <a:solidFill>
                    <a:srgbClr val="000099"/>
                  </a:solidFill>
                </a:rPr>
                <a:t>образо-вания</a:t>
              </a:r>
              <a:endParaRPr lang="ru-RU" sz="1600" b="1" dirty="0">
                <a:solidFill>
                  <a:srgbClr val="000099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71782" y="2286020"/>
              <a:ext cx="1500188" cy="571500"/>
            </a:xfrm>
            <a:prstGeom prst="rect">
              <a:avLst/>
            </a:prstGeom>
            <a:solidFill>
              <a:srgbClr val="000099"/>
            </a:solidFill>
            <a:scene3d>
              <a:camera prst="obliqueTop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>
                  <a:solidFill>
                    <a:schemeClr val="bg1"/>
                  </a:solidFill>
                </a:rPr>
                <a:t>Бакалавриат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357469" y="3357583"/>
              <a:ext cx="1785938" cy="571500"/>
            </a:xfrm>
            <a:prstGeom prst="rect">
              <a:avLst/>
            </a:prstGeom>
            <a:solidFill>
              <a:srgbClr val="0066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Магистратура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43157" y="4500583"/>
              <a:ext cx="2214562" cy="5715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</a:rPr>
                <a:t>PhD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1428782" y="3571895"/>
              <a:ext cx="571500" cy="460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429157" y="1928833"/>
              <a:ext cx="1571625" cy="378618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/>
                <a:t> </a:t>
              </a:r>
              <a:r>
                <a:rPr lang="ru-RU" dirty="0">
                  <a:solidFill>
                    <a:schemeClr val="tx1"/>
                  </a:solidFill>
                </a:rPr>
                <a:t>Кредитная </a:t>
              </a:r>
              <a:r>
                <a:rPr lang="ru-RU" dirty="0" smtClean="0">
                  <a:solidFill>
                    <a:schemeClr val="tx1"/>
                  </a:solidFill>
                </a:rPr>
                <a:t>технология обучения</a:t>
              </a:r>
              <a:endParaRPr lang="ru-RU" dirty="0">
                <a:solidFill>
                  <a:schemeClr val="tx1"/>
                </a:solidFill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solidFill>
                    <a:schemeClr val="tx1"/>
                  </a:solidFill>
                </a:rPr>
                <a:t> Траектория образования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solidFill>
                    <a:schemeClr val="tx1"/>
                  </a:solidFill>
                </a:rPr>
                <a:t> </a:t>
              </a:r>
              <a:r>
                <a:rPr lang="ru-RU" dirty="0" err="1">
                  <a:solidFill>
                    <a:schemeClr val="tx1"/>
                  </a:solidFill>
                </a:rPr>
                <a:t>Элективы</a:t>
              </a:r>
              <a:endParaRPr lang="ru-RU" dirty="0">
                <a:solidFill>
                  <a:schemeClr val="tx1"/>
                </a:solidFill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solidFill>
                    <a:schemeClr val="tx1"/>
                  </a:solidFill>
                </a:rPr>
                <a:t> ИТО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 err="1">
                  <a:solidFill>
                    <a:schemeClr val="tx1"/>
                  </a:solidFill>
                </a:rPr>
                <a:t>Эдвайзеры</a:t>
              </a:r>
              <a:endParaRPr lang="ru-RU" dirty="0">
                <a:solidFill>
                  <a:schemeClr val="tx1"/>
                </a:solidFill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 err="1">
                  <a:solidFill>
                    <a:schemeClr val="tx1"/>
                  </a:solidFill>
                </a:rPr>
                <a:t>Тьюторы</a:t>
              </a:r>
              <a:endParaRPr lang="ru-RU" dirty="0">
                <a:solidFill>
                  <a:schemeClr val="tx1"/>
                </a:solidFill>
              </a:endParaRP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ru-RU" dirty="0">
                  <a:solidFill>
                    <a:schemeClr val="tx1"/>
                  </a:solidFill>
                </a:rPr>
                <a:t>Офис регистратора</a:t>
              </a:r>
            </a:p>
            <a:p>
              <a:pPr algn="just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ru-RU" dirty="0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3214719" y="2857520"/>
              <a:ext cx="46038" cy="4286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214719" y="4000520"/>
              <a:ext cx="46038" cy="42862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Шестиугольник 15"/>
            <p:cNvSpPr/>
            <p:nvPr/>
          </p:nvSpPr>
          <p:spPr>
            <a:xfrm>
              <a:off x="7572407" y="2071708"/>
              <a:ext cx="1500187" cy="3500437"/>
            </a:xfrm>
            <a:prstGeom prst="hexagon">
              <a:avLst/>
            </a:prstGeom>
            <a:solidFill>
              <a:srgbClr val="66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Новая модель </a:t>
              </a:r>
              <a:r>
                <a:rPr lang="ru-RU" dirty="0" err="1">
                  <a:solidFill>
                    <a:schemeClr val="bg1"/>
                  </a:solidFill>
                </a:rPr>
                <a:t>образо-вания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7072344" y="3786208"/>
              <a:ext cx="428625" cy="714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551004" y="357166"/>
            <a:ext cx="63287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Необходимость перемен</a:t>
            </a:r>
          </a:p>
        </p:txBody>
      </p:sp>
      <p:pic>
        <p:nvPicPr>
          <p:cNvPr id="19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46000" contrast="-81000"/>
          </a:blip>
          <a:srcRect l="-1057" r="56750"/>
          <a:stretch>
            <a:fillRect/>
          </a:stretch>
        </p:blipFill>
        <p:spPr bwMode="auto">
          <a:xfrm>
            <a:off x="8572464" y="6338422"/>
            <a:ext cx="571536" cy="51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144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Подготовка специалистов в медицинских вузах Казахстана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357298"/>
          <a:ext cx="4286281" cy="511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785951"/>
              </a:tblGrid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 2007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30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обучения (годы)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7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Лечебное дело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 + 1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7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Восточная медицина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1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+ 1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30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Медико-профилактическое дело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04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Медико-биологическое дело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78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0" y="1357298"/>
          <a:ext cx="4357718" cy="4989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857388"/>
              </a:tblGrid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 2007 года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541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 обучения (годы)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55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Общая медицина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+ 2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Стоматология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+ 1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Сестринское дело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Общественное здравоохранение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4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Фармация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авая фигурная скобка 9"/>
          <p:cNvSpPr/>
          <p:nvPr/>
        </p:nvSpPr>
        <p:spPr>
          <a:xfrm>
            <a:off x="2643174" y="2928934"/>
            <a:ext cx="428628" cy="928694"/>
          </a:xfrm>
          <a:prstGeom prst="rightBrace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2643174" y="5214950"/>
            <a:ext cx="428628" cy="714380"/>
          </a:xfrm>
          <a:prstGeom prst="rightBrace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3" cstate="print">
            <a:lum bright="46000" contrast="-81000"/>
          </a:blip>
          <a:srcRect l="-1057" r="56750"/>
          <a:stretch>
            <a:fillRect/>
          </a:stretch>
        </p:blipFill>
        <p:spPr bwMode="auto">
          <a:xfrm>
            <a:off x="8572464" y="6338422"/>
            <a:ext cx="571536" cy="51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50825" y="2398713"/>
            <a:ext cx="3384550" cy="4248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Обязательные</a:t>
            </a:r>
          </a:p>
          <a:p>
            <a:pPr algn="ctr">
              <a:defRPr/>
            </a:pPr>
            <a:r>
              <a:rPr lang="ru-RU" sz="3200" b="1" dirty="0"/>
              <a:t> дисциплины </a:t>
            </a:r>
          </a:p>
          <a:p>
            <a:pPr algn="ctr">
              <a:defRPr/>
            </a:pPr>
            <a:r>
              <a:rPr lang="ru-RU" sz="3200" b="1" dirty="0"/>
              <a:t>ГОСО</a:t>
            </a:r>
          </a:p>
        </p:txBody>
      </p:sp>
      <p:sp>
        <p:nvSpPr>
          <p:cNvPr id="16389" name="AutoShape 3"/>
          <p:cNvSpPr>
            <a:spLocks noChangeArrowheads="1"/>
          </p:cNvSpPr>
          <p:nvPr/>
        </p:nvSpPr>
        <p:spPr bwMode="auto">
          <a:xfrm rot="-10180398">
            <a:off x="4165600" y="2419350"/>
            <a:ext cx="1539875" cy="3578225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b="1" dirty="0">
                <a:latin typeface="Calibri" pitchFamily="34" charset="0"/>
              </a:rPr>
              <a:t>Терапия</a:t>
            </a:r>
          </a:p>
        </p:txBody>
      </p:sp>
      <p:sp>
        <p:nvSpPr>
          <p:cNvPr id="16390" name="AutoShape 4"/>
          <p:cNvSpPr>
            <a:spLocks noChangeArrowheads="1"/>
          </p:cNvSpPr>
          <p:nvPr/>
        </p:nvSpPr>
        <p:spPr bwMode="auto">
          <a:xfrm rot="-9938521">
            <a:off x="4786313" y="2579688"/>
            <a:ext cx="1531937" cy="3648075"/>
          </a:xfrm>
          <a:prstGeom prst="triangle">
            <a:avLst>
              <a:gd name="adj" fmla="val 50000"/>
            </a:avLst>
          </a:prstGeom>
          <a:solidFill>
            <a:srgbClr val="0066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Акушерство</a:t>
            </a:r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 rot="-9992556">
            <a:off x="5297488" y="2765425"/>
            <a:ext cx="1444625" cy="3729038"/>
          </a:xfrm>
          <a:prstGeom prst="triangle">
            <a:avLst>
              <a:gd name="adj" fmla="val 50000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Гигиена</a:t>
            </a:r>
          </a:p>
        </p:txBody>
      </p:sp>
      <p:sp>
        <p:nvSpPr>
          <p:cNvPr id="16392" name="AutoShape 6"/>
          <p:cNvSpPr>
            <a:spLocks noChangeArrowheads="1"/>
          </p:cNvSpPr>
          <p:nvPr/>
        </p:nvSpPr>
        <p:spPr bwMode="auto">
          <a:xfrm rot="-9974688">
            <a:off x="5708650" y="2938463"/>
            <a:ext cx="1530350" cy="3697287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endParaRPr lang="ru-RU" b="1">
              <a:latin typeface="Calibri" pitchFamily="34" charset="0"/>
            </a:endParaRPr>
          </a:p>
          <a:p>
            <a:pPr algn="ctr"/>
            <a:r>
              <a:rPr lang="ru-RU" b="1">
                <a:latin typeface="Calibri" pitchFamily="34" charset="0"/>
              </a:rPr>
              <a:t>Хирургия</a:t>
            </a:r>
          </a:p>
        </p:txBody>
      </p:sp>
      <p:sp>
        <p:nvSpPr>
          <p:cNvPr id="16393" name="AutoShape 7"/>
          <p:cNvSpPr>
            <a:spLocks noChangeArrowheads="1"/>
          </p:cNvSpPr>
          <p:nvPr/>
        </p:nvSpPr>
        <p:spPr bwMode="auto">
          <a:xfrm rot="-9832560">
            <a:off x="6446838" y="3192463"/>
            <a:ext cx="1352550" cy="383857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b="1">
                <a:latin typeface="Calibri" pitchFamily="34" charset="0"/>
              </a:rPr>
              <a:t>Педиатрия</a:t>
            </a:r>
          </a:p>
        </p:txBody>
      </p:sp>
      <p:sp>
        <p:nvSpPr>
          <p:cNvPr id="16394" name="AutoShape 8"/>
          <p:cNvSpPr>
            <a:spLocks noChangeArrowheads="1"/>
          </p:cNvSpPr>
          <p:nvPr/>
        </p:nvSpPr>
        <p:spPr bwMode="auto">
          <a:xfrm rot="-9780592">
            <a:off x="7194550" y="3386138"/>
            <a:ext cx="1343025" cy="3859212"/>
          </a:xfrm>
          <a:prstGeom prst="triangle">
            <a:avLst>
              <a:gd name="adj" fmla="val 50000"/>
            </a:avLst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b="1">
                <a:latin typeface="Calibri" pitchFamily="34" charset="0"/>
              </a:rPr>
              <a:t>ВОП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 rot="1031552">
            <a:off x="5359400" y="2446338"/>
            <a:ext cx="3641725" cy="3111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i="1">
                <a:latin typeface="Calibri" pitchFamily="34" charset="0"/>
              </a:rPr>
              <a:t>элективы</a:t>
            </a:r>
            <a:endParaRPr lang="ru-RU">
              <a:latin typeface="Calibri" pitchFamily="34" charset="0"/>
            </a:endParaRPr>
          </a:p>
        </p:txBody>
      </p:sp>
      <p:sp>
        <p:nvSpPr>
          <p:cNvPr id="16398" name="Rectangle 10"/>
          <p:cNvSpPr>
            <a:spLocks noChangeArrowheads="1"/>
          </p:cNvSpPr>
          <p:nvPr/>
        </p:nvSpPr>
        <p:spPr bwMode="auto">
          <a:xfrm>
            <a:off x="0" y="95567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Calibri" pitchFamily="34" charset="0"/>
              </a:rPr>
              <a:t>Образовательные траектории специальностей</a:t>
            </a:r>
          </a:p>
          <a:p>
            <a:pPr algn="ctr"/>
            <a:r>
              <a:rPr lang="ru-RU" sz="2400" b="1" i="1">
                <a:latin typeface="Calibri" pitchFamily="34" charset="0"/>
              </a:rPr>
              <a:t>- ПРОГРАММЫ ПРЕПОДГОТОВКИ  (элективы) на примере ОМ</a:t>
            </a:r>
          </a:p>
        </p:txBody>
      </p:sp>
      <p:sp>
        <p:nvSpPr>
          <p:cNvPr id="16399" name="AutoShape 11"/>
          <p:cNvSpPr>
            <a:spLocks noChangeArrowheads="1"/>
          </p:cNvSpPr>
          <p:nvPr/>
        </p:nvSpPr>
        <p:spPr bwMode="auto">
          <a:xfrm>
            <a:off x="3673475" y="3787775"/>
            <a:ext cx="684213" cy="644525"/>
          </a:xfrm>
          <a:prstGeom prst="plus">
            <a:avLst>
              <a:gd name="adj" fmla="val 454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9708" name="Номер слайда 11"/>
          <p:cNvSpPr>
            <a:spLocks noGrp="1"/>
          </p:cNvSpPr>
          <p:nvPr>
            <p:ph type="sldNum" sz="quarter" idx="12"/>
          </p:nvPr>
        </p:nvSpPr>
        <p:spPr bwMode="auto">
          <a:xfrm>
            <a:off x="7324725" y="6183313"/>
            <a:ext cx="2247900" cy="3270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FA6D402-C0C9-4A54-8FB1-376392C93795}" type="slidenum">
              <a:rPr lang="ru-RU">
                <a:latin typeface="Arial" pitchFamily="34" charset="0"/>
              </a:rPr>
              <a:pPr>
                <a:defRPr/>
              </a:pPr>
              <a:t>39</a:t>
            </a:fld>
            <a:endParaRPr lang="ru-RU" dirty="0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1914525"/>
            <a:ext cx="2786063" cy="3571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БАКАЛАВРИАТ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71525" y="774700"/>
            <a:ext cx="8229600" cy="7254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99"/>
                </a:solidFill>
                <a:latin typeface="+mn-lt"/>
              </a:rPr>
              <a:t>Формирование образовательной траектории обучения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15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2" cstate="print">
            <a:lum bright="46000" contrast="-81000"/>
          </a:blip>
          <a:srcRect l="-1057" r="56750"/>
          <a:stretch>
            <a:fillRect/>
          </a:stretch>
        </p:blipFill>
        <p:spPr bwMode="auto">
          <a:xfrm>
            <a:off x="8572464" y="6338422"/>
            <a:ext cx="571536" cy="51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Государственная программа "Здоровье народа»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совершенствование </a:t>
            </a:r>
            <a:r>
              <a:rPr lang="ru-RU" dirty="0"/>
              <a:t>системы </a:t>
            </a:r>
            <a:r>
              <a:rPr lang="ru-RU" dirty="0" smtClean="0"/>
              <a:t>здравоохранения</a:t>
            </a:r>
          </a:p>
          <a:p>
            <a:r>
              <a:rPr lang="ru-RU" dirty="0" smtClean="0"/>
              <a:t>обеспечение </a:t>
            </a:r>
            <a:r>
              <a:rPr lang="ru-RU" dirty="0"/>
              <a:t>современного уровня оказания медицинской помощи, </a:t>
            </a:r>
            <a:endParaRPr lang="ru-RU" dirty="0" smtClean="0"/>
          </a:p>
          <a:p>
            <a:r>
              <a:rPr lang="ru-RU" dirty="0" smtClean="0"/>
              <a:t>Преодоление эпидемиологической ситуации, </a:t>
            </a:r>
          </a:p>
          <a:p>
            <a:r>
              <a:rPr lang="ru-RU" dirty="0" smtClean="0"/>
              <a:t>улучшение качества медицинского обслуживания, </a:t>
            </a:r>
          </a:p>
          <a:p>
            <a:r>
              <a:rPr lang="ru-RU" dirty="0" smtClean="0"/>
              <a:t>увеличение объема </a:t>
            </a:r>
            <a:r>
              <a:rPr lang="ru-RU" dirty="0"/>
              <a:t>предоставляемых услуг и реализацию конституционных прав граждан на охрану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Индивидуальная траектория обучения студента</a:t>
            </a: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1311275" y="1600200"/>
            <a:ext cx="7480300" cy="5105400"/>
            <a:chOff x="1311440" y="1600200"/>
            <a:chExt cx="7480300" cy="5105400"/>
          </a:xfrm>
        </p:grpSpPr>
        <p:pic>
          <p:nvPicPr>
            <p:cNvPr id="13" name="Рисунок 12" descr="Tutor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4440" y="3657599"/>
              <a:ext cx="2057400" cy="168146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415" name="AutoShape 3"/>
            <p:cNvSpPr>
              <a:spLocks noChangeArrowheads="1"/>
            </p:cNvSpPr>
            <p:nvPr/>
          </p:nvSpPr>
          <p:spPr bwMode="auto">
            <a:xfrm rot="10800000">
              <a:off x="13114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 dirty="0">
                  <a:latin typeface="Calibri" pitchFamily="34" charset="0"/>
                </a:rPr>
                <a:t>Терапия</a:t>
              </a:r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10800000">
              <a:off x="3140240" y="3124200"/>
              <a:ext cx="2133600" cy="16002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rot="10800000">
              <a:off x="1768640" y="3124200"/>
              <a:ext cx="3352800" cy="16002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16200000" flipV="1">
              <a:off x="4168940" y="3467100"/>
              <a:ext cx="1600200" cy="9144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347" name="Рисунок 13" descr="student2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45240" y="4800600"/>
              <a:ext cx="1069975" cy="1905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420" name="AutoShape 3"/>
            <p:cNvSpPr>
              <a:spLocks noChangeArrowheads="1"/>
            </p:cNvSpPr>
            <p:nvPr/>
          </p:nvSpPr>
          <p:spPr bwMode="auto">
            <a:xfrm rot="10800000">
              <a:off x="26830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>
                  <a:latin typeface="Calibri" pitchFamily="34" charset="0"/>
                </a:rPr>
                <a:t>Акушерство</a:t>
              </a:r>
            </a:p>
          </p:txBody>
        </p:sp>
        <p:sp>
          <p:nvSpPr>
            <p:cNvPr id="17421" name="AutoShape 3"/>
            <p:cNvSpPr>
              <a:spLocks noChangeArrowheads="1"/>
            </p:cNvSpPr>
            <p:nvPr/>
          </p:nvSpPr>
          <p:spPr bwMode="auto">
            <a:xfrm rot="10800000">
              <a:off x="40546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>
                  <a:latin typeface="Calibri" pitchFamily="34" charset="0"/>
                </a:rPr>
                <a:t>Гигиена</a:t>
              </a:r>
            </a:p>
          </p:txBody>
        </p:sp>
        <p:sp>
          <p:nvSpPr>
            <p:cNvPr id="17422" name="AutoShape 3"/>
            <p:cNvSpPr>
              <a:spLocks noChangeArrowheads="1"/>
            </p:cNvSpPr>
            <p:nvPr/>
          </p:nvSpPr>
          <p:spPr bwMode="auto">
            <a:xfrm rot="10800000">
              <a:off x="54262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>
                  <a:latin typeface="Calibri" pitchFamily="34" charset="0"/>
                </a:rPr>
                <a:t>Хирургия</a:t>
              </a:r>
            </a:p>
          </p:txBody>
        </p:sp>
        <p:sp>
          <p:nvSpPr>
            <p:cNvPr id="17423" name="AutoShape 3"/>
            <p:cNvSpPr>
              <a:spLocks noChangeArrowheads="1"/>
            </p:cNvSpPr>
            <p:nvPr/>
          </p:nvSpPr>
          <p:spPr bwMode="auto">
            <a:xfrm rot="10800000">
              <a:off x="67216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>
                  <a:latin typeface="Calibri" pitchFamily="34" charset="0"/>
                </a:rPr>
                <a:t>Педиатрия</a:t>
              </a:r>
            </a:p>
          </p:txBody>
        </p:sp>
        <p:sp>
          <p:nvSpPr>
            <p:cNvPr id="17424" name="AutoShape 3"/>
            <p:cNvSpPr>
              <a:spLocks noChangeArrowheads="1"/>
            </p:cNvSpPr>
            <p:nvPr/>
          </p:nvSpPr>
          <p:spPr bwMode="auto">
            <a:xfrm rot="10800000">
              <a:off x="7940840" y="1600200"/>
              <a:ext cx="850900" cy="1454150"/>
            </a:xfrm>
            <a:prstGeom prst="triangle">
              <a:avLst>
                <a:gd name="adj" fmla="val 50000"/>
              </a:avLst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r>
                <a:rPr lang="ru-RU" b="1">
                  <a:latin typeface="Calibri" pitchFamily="34" charset="0"/>
                </a:rPr>
                <a:t>ВОП</a:t>
              </a:r>
            </a:p>
          </p:txBody>
        </p:sp>
        <p:sp>
          <p:nvSpPr>
            <p:cNvPr id="17425" name="TextBox 33"/>
            <p:cNvSpPr txBox="1">
              <a:spLocks noChangeArrowheads="1"/>
            </p:cNvSpPr>
            <p:nvPr/>
          </p:nvSpPr>
          <p:spPr bwMode="auto">
            <a:xfrm>
              <a:off x="6264440" y="6072188"/>
              <a:ext cx="16668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latin typeface="Calibri" pitchFamily="34" charset="0"/>
                </a:rPr>
                <a:t>Студент</a:t>
              </a:r>
            </a:p>
          </p:txBody>
        </p:sp>
        <p:sp>
          <p:nvSpPr>
            <p:cNvPr id="17426" name="TextBox 34"/>
            <p:cNvSpPr txBox="1">
              <a:spLocks noChangeArrowheads="1"/>
            </p:cNvSpPr>
            <p:nvPr/>
          </p:nvSpPr>
          <p:spPr bwMode="auto">
            <a:xfrm>
              <a:off x="2378240" y="5257800"/>
              <a:ext cx="14351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Calibri" pitchFamily="34" charset="0"/>
                </a:rPr>
                <a:t>Эдвайзер</a:t>
              </a: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rot="5400000" flipH="1" flipV="1">
              <a:off x="4854740" y="3771900"/>
              <a:ext cx="1600200" cy="3048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 rot="5400000" flipH="1" flipV="1">
              <a:off x="5540540" y="3162300"/>
              <a:ext cx="1600200" cy="15240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flipV="1">
              <a:off x="5654840" y="3124200"/>
              <a:ext cx="2667000" cy="1600200"/>
            </a:xfrm>
            <a:prstGeom prst="straightConnector1">
              <a:avLst/>
            </a:prstGeom>
            <a:ln w="127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Заголовок 1"/>
          <p:cNvSpPr txBox="1">
            <a:spLocks/>
          </p:cNvSpPr>
          <p:nvPr/>
        </p:nvSpPr>
        <p:spPr>
          <a:xfrm>
            <a:off x="557213" y="917575"/>
            <a:ext cx="8229600" cy="7254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>
                <a:solidFill>
                  <a:srgbClr val="000099"/>
                </a:solidFill>
                <a:latin typeface="+mn-lt"/>
              </a:rPr>
              <a:t>Реализация  индивидуальной траектории обучения (ИТО) студента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solidFill>
                <a:srgbClr val="FF0000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23" name="Рисунок 20" descr="C:\Documents and Settings\Администратор\Рабочий стол\777\logo_fin.jpg"/>
          <p:cNvPicPr>
            <a:picLocks noChangeAspect="1" noChangeArrowheads="1"/>
          </p:cNvPicPr>
          <p:nvPr/>
        </p:nvPicPr>
        <p:blipFill>
          <a:blip r:embed="rId4" cstate="print">
            <a:lum bright="46000" contrast="-81000"/>
          </a:blip>
          <a:srcRect l="-1057" r="56750"/>
          <a:stretch>
            <a:fillRect/>
          </a:stretch>
        </p:blipFill>
        <p:spPr bwMode="auto">
          <a:xfrm>
            <a:off x="8572464" y="6338422"/>
            <a:ext cx="571536" cy="51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Реформирование медицинского образования (на примере </a:t>
            </a:r>
            <a:r>
              <a:rPr lang="ru-RU" dirty="0" err="1" smtClean="0"/>
              <a:t>КазНМУ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Реализация принципов Болонского процесса</a:t>
            </a:r>
          </a:p>
          <a:p>
            <a:r>
              <a:rPr lang="ru-RU" dirty="0" smtClean="0"/>
              <a:t>Трехуровневая система подготовки кадров: </a:t>
            </a:r>
            <a:r>
              <a:rPr lang="ru-RU" dirty="0" err="1" smtClean="0"/>
              <a:t>бакалавриат-магистратура-докторантура</a:t>
            </a:r>
            <a:r>
              <a:rPr lang="ru-RU" dirty="0" smtClean="0"/>
              <a:t> </a:t>
            </a:r>
            <a:r>
              <a:rPr lang="en-US" dirty="0" smtClean="0"/>
              <a:t>PhD</a:t>
            </a:r>
            <a:endParaRPr lang="ru-RU" dirty="0" smtClean="0"/>
          </a:p>
          <a:p>
            <a:r>
              <a:rPr lang="ru-RU" dirty="0" smtClean="0"/>
              <a:t>Внедрение кредитной системы, академическая мобильность</a:t>
            </a:r>
          </a:p>
          <a:p>
            <a:r>
              <a:rPr lang="ru-RU" dirty="0" err="1" smtClean="0"/>
              <a:t>Компетентностно-ориентированный</a:t>
            </a:r>
            <a:r>
              <a:rPr lang="ru-RU" dirty="0" smtClean="0"/>
              <a:t> подход (знания, практические навыки, коммуникативные навыки, правовая грамотность, саморазвитие)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Правила оплаты медицинских услуг в рамках ГОБМП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пилотного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внедрения методики оплаты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стационарных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стационарозамещающих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медицинских</a:t>
            </a:r>
            <a:r>
              <a:rPr lang="ru-RU" sz="1600" b="1" dirty="0" smtClean="0"/>
              <a:t> услуг по </a:t>
            </a:r>
            <a:r>
              <a:rPr lang="ru-RU" sz="1600" b="1" dirty="0" err="1" smtClean="0"/>
              <a:t>клинико</a:t>
            </a:r>
            <a:r>
              <a:rPr lang="ru-RU" sz="1600" b="1" dirty="0" smtClean="0"/>
              <a:t>-</a:t>
            </a:r>
            <a:br>
              <a:rPr lang="ru-RU" sz="1600" b="1" dirty="0" smtClean="0"/>
            </a:br>
            <a:r>
              <a:rPr lang="ru-RU" sz="1600" b="1" dirty="0" smtClean="0"/>
              <a:t>затратным группам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Определен порядок оплаты за оказанный объем медицинских услуг в рамках ГОБМП, осуществляемых за счет средств республиканского бюджета для медицинских организаций </a:t>
            </a:r>
            <a:r>
              <a:rPr lang="ru-RU" dirty="0" err="1" smtClean="0"/>
              <a:t>пилотного</a:t>
            </a:r>
            <a:r>
              <a:rPr lang="ru-RU" dirty="0" smtClean="0"/>
              <a:t> внедрения методики оплаты стационарных и </a:t>
            </a:r>
            <a:r>
              <a:rPr lang="ru-RU" dirty="0" err="1" smtClean="0"/>
              <a:t>стационарозамещающих</a:t>
            </a:r>
            <a:r>
              <a:rPr lang="ru-RU" dirty="0" smtClean="0"/>
              <a:t> медицинских услуг по клинико-затратным группам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Оплата осуществляется на основании договора на оказание медицинских услуг по тарифам (базовая ставка, коэффициент </a:t>
            </a:r>
            <a:r>
              <a:rPr lang="ru-RU" dirty="0" err="1" smtClean="0"/>
              <a:t>затратоемкости</a:t>
            </a:r>
            <a:r>
              <a:rPr lang="ru-RU" dirty="0" smtClean="0"/>
              <a:t> по каждой нозологии и корректирующие коэффициенты).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79388" y="1196975"/>
            <a:ext cx="8964612" cy="1900238"/>
            <a:chOff x="113" y="754"/>
            <a:chExt cx="5647" cy="1197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2018" y="1118"/>
              <a:ext cx="1406" cy="6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2018" y="1344"/>
              <a:ext cx="140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877" name="Text Box 5"/>
            <p:cNvSpPr txBox="1">
              <a:spLocks noChangeArrowheads="1"/>
            </p:cNvSpPr>
            <p:nvPr/>
          </p:nvSpPr>
          <p:spPr bwMode="auto">
            <a:xfrm>
              <a:off x="113" y="1162"/>
              <a:ext cx="14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Специализированная медицинская помощь</a:t>
              </a:r>
            </a:p>
          </p:txBody>
        </p:sp>
        <p:sp>
          <p:nvSpPr>
            <p:cNvPr id="79878" name="Text Box 6"/>
            <p:cNvSpPr txBox="1">
              <a:spLocks noChangeArrowheads="1"/>
            </p:cNvSpPr>
            <p:nvPr/>
          </p:nvSpPr>
          <p:spPr bwMode="auto">
            <a:xfrm>
              <a:off x="3628" y="754"/>
              <a:ext cx="2132" cy="1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УРОВНИ: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Высокоспециализированная медицинская помощь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Специализированная служба областного (регионального) уровня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Районный уровень ПМСП: доврачебная  и врачебная помощь</a:t>
              </a: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H="1">
              <a:off x="3424" y="120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3424" y="1434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H="1">
              <a:off x="3424" y="1706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AutoShape 10"/>
            <p:cNvSpPr>
              <a:spLocks/>
            </p:cNvSpPr>
            <p:nvPr/>
          </p:nvSpPr>
          <p:spPr bwMode="auto">
            <a:xfrm>
              <a:off x="1927" y="1117"/>
              <a:ext cx="46" cy="680"/>
            </a:xfrm>
            <a:prstGeom prst="leftBrace">
              <a:avLst>
                <a:gd name="adj1" fmla="val 12318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1565" y="1434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1547813" y="5589588"/>
            <a:ext cx="568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Единство  и взаимосвязь составляющих частей систем здравоохранения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179388" y="2493963"/>
            <a:ext cx="5472112" cy="1871662"/>
            <a:chOff x="113" y="1571"/>
            <a:chExt cx="3447" cy="1179"/>
          </a:xfrm>
        </p:grpSpPr>
        <p:sp>
          <p:nvSpPr>
            <p:cNvPr id="6158" name="Rectangle 24"/>
            <p:cNvSpPr>
              <a:spLocks noChangeArrowheads="1"/>
            </p:cNvSpPr>
            <p:nvPr/>
          </p:nvSpPr>
          <p:spPr bwMode="auto">
            <a:xfrm>
              <a:off x="1882" y="1571"/>
              <a:ext cx="1678" cy="11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97" name="Text Box 25"/>
            <p:cNvSpPr txBox="1">
              <a:spLocks noChangeArrowheads="1"/>
            </p:cNvSpPr>
            <p:nvPr/>
          </p:nvSpPr>
          <p:spPr bwMode="auto">
            <a:xfrm>
              <a:off x="113" y="1842"/>
              <a:ext cx="145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Базовая медицинская помощь</a:t>
              </a:r>
            </a:p>
          </p:txBody>
        </p:sp>
        <p:sp>
          <p:nvSpPr>
            <p:cNvPr id="6160" name="Line 26"/>
            <p:cNvSpPr>
              <a:spLocks noChangeShapeType="1"/>
            </p:cNvSpPr>
            <p:nvPr/>
          </p:nvSpPr>
          <p:spPr bwMode="auto">
            <a:xfrm>
              <a:off x="1429" y="2115"/>
              <a:ext cx="4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395288" y="404813"/>
            <a:ext cx="8135937" cy="1116012"/>
            <a:chOff x="249" y="255"/>
            <a:chExt cx="5125" cy="703"/>
          </a:xfrm>
        </p:grpSpPr>
        <p:sp>
          <p:nvSpPr>
            <p:cNvPr id="6162" name="Line 15"/>
            <p:cNvSpPr>
              <a:spLocks noChangeShapeType="1"/>
            </p:cNvSpPr>
            <p:nvPr/>
          </p:nvSpPr>
          <p:spPr bwMode="auto">
            <a:xfrm flipH="1">
              <a:off x="3310" y="527"/>
              <a:ext cx="136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16"/>
            <p:cNvSpPr>
              <a:spLocks noChangeShapeType="1"/>
            </p:cNvSpPr>
            <p:nvPr/>
          </p:nvSpPr>
          <p:spPr bwMode="auto">
            <a:xfrm>
              <a:off x="3446" y="527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973" y="572"/>
              <a:ext cx="136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AutoShape 13"/>
            <p:cNvSpPr>
              <a:spLocks noChangeArrowheads="1"/>
            </p:cNvSpPr>
            <p:nvPr/>
          </p:nvSpPr>
          <p:spPr bwMode="auto">
            <a:xfrm rot="-5400000">
              <a:off x="2563" y="-108"/>
              <a:ext cx="340" cy="1791"/>
            </a:xfrm>
            <a:prstGeom prst="chevron">
              <a:avLst>
                <a:gd name="adj" fmla="val 90005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889" name="Text Box 17"/>
            <p:cNvSpPr txBox="1">
              <a:spLocks noChangeArrowheads="1"/>
            </p:cNvSpPr>
            <p:nvPr/>
          </p:nvSpPr>
          <p:spPr bwMode="auto">
            <a:xfrm>
              <a:off x="3696" y="255"/>
              <a:ext cx="1678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Доказательная медицина, новые технологии, координация, методология</a:t>
              </a:r>
            </a:p>
          </p:txBody>
        </p:sp>
        <p:sp>
          <p:nvSpPr>
            <p:cNvPr id="79890" name="Text Box 18"/>
            <p:cNvSpPr txBox="1">
              <a:spLocks noChangeArrowheads="1"/>
            </p:cNvSpPr>
            <p:nvPr/>
          </p:nvSpPr>
          <p:spPr bwMode="auto">
            <a:xfrm>
              <a:off x="249" y="436"/>
              <a:ext cx="14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Медицинская наука</a:t>
              </a:r>
            </a:p>
          </p:txBody>
        </p:sp>
        <p:sp>
          <p:nvSpPr>
            <p:cNvPr id="6168" name="Line 21"/>
            <p:cNvSpPr>
              <a:spLocks noChangeShapeType="1"/>
            </p:cNvSpPr>
            <p:nvPr/>
          </p:nvSpPr>
          <p:spPr bwMode="auto">
            <a:xfrm flipH="1">
              <a:off x="1746" y="572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23850" y="4149725"/>
            <a:ext cx="8569325" cy="942975"/>
            <a:chOff x="204" y="2614"/>
            <a:chExt cx="5398" cy="594"/>
          </a:xfrm>
        </p:grpSpPr>
        <p:sp>
          <p:nvSpPr>
            <p:cNvPr id="6170" name="Rectangle 28"/>
            <p:cNvSpPr>
              <a:spLocks noChangeArrowheads="1"/>
            </p:cNvSpPr>
            <p:nvPr/>
          </p:nvSpPr>
          <p:spPr bwMode="auto">
            <a:xfrm>
              <a:off x="1496" y="2795"/>
              <a:ext cx="2518" cy="31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9901" name="Text Box 29"/>
            <p:cNvSpPr txBox="1">
              <a:spLocks noChangeArrowheads="1"/>
            </p:cNvSpPr>
            <p:nvPr/>
          </p:nvSpPr>
          <p:spPr bwMode="auto">
            <a:xfrm>
              <a:off x="204" y="2750"/>
              <a:ext cx="111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6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Медицинское образование</a:t>
              </a:r>
            </a:p>
          </p:txBody>
        </p:sp>
        <p:sp>
          <p:nvSpPr>
            <p:cNvPr id="79902" name="Text Box 30"/>
            <p:cNvSpPr txBox="1">
              <a:spLocks noChangeArrowheads="1"/>
            </p:cNvSpPr>
            <p:nvPr/>
          </p:nvSpPr>
          <p:spPr bwMode="auto">
            <a:xfrm>
              <a:off x="4332" y="2614"/>
              <a:ext cx="1270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1400" i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До- и постдипломное образование врачей средних медицинских работников</a:t>
              </a:r>
            </a:p>
          </p:txBody>
        </p:sp>
        <p:sp>
          <p:nvSpPr>
            <p:cNvPr id="6173" name="Line 31"/>
            <p:cNvSpPr>
              <a:spLocks noChangeShapeType="1"/>
            </p:cNvSpPr>
            <p:nvPr/>
          </p:nvSpPr>
          <p:spPr bwMode="auto">
            <a:xfrm flipH="1">
              <a:off x="4059" y="2931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Line 32"/>
            <p:cNvSpPr>
              <a:spLocks noChangeShapeType="1"/>
            </p:cNvSpPr>
            <p:nvPr/>
          </p:nvSpPr>
          <p:spPr bwMode="auto">
            <a:xfrm>
              <a:off x="1247" y="2931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9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9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4450"/>
            <a:ext cx="8229600" cy="417513"/>
          </a:xfrm>
        </p:spPr>
        <p:txBody>
          <a:bodyPr/>
          <a:lstStyle/>
          <a:p>
            <a:pPr algn="ctr"/>
            <a:r>
              <a:rPr lang="ru-RU" sz="16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Реформирование системы здравоохранения РК в перспективе</a:t>
            </a:r>
            <a:endParaRPr lang="en-US" sz="16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63"/>
          <p:cNvGrpSpPr>
            <a:grpSpLocks noChangeAspect="1"/>
          </p:cNvGrpSpPr>
          <p:nvPr/>
        </p:nvGrpSpPr>
        <p:grpSpPr bwMode="auto">
          <a:xfrm>
            <a:off x="611188" y="661988"/>
            <a:ext cx="8207375" cy="6196012"/>
            <a:chOff x="2269" y="2935"/>
            <a:chExt cx="7624" cy="8501"/>
          </a:xfrm>
        </p:grpSpPr>
        <p:sp>
          <p:nvSpPr>
            <p:cNvPr id="7172" name="AutoShape 64"/>
            <p:cNvSpPr>
              <a:spLocks noChangeAspect="1" noChangeArrowheads="1"/>
            </p:cNvSpPr>
            <p:nvPr/>
          </p:nvSpPr>
          <p:spPr bwMode="auto">
            <a:xfrm>
              <a:off x="2269" y="2935"/>
              <a:ext cx="7624" cy="850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Text Box 65"/>
            <p:cNvSpPr txBox="1">
              <a:spLocks noChangeArrowheads="1"/>
            </p:cNvSpPr>
            <p:nvPr/>
          </p:nvSpPr>
          <p:spPr bwMode="auto">
            <a:xfrm>
              <a:off x="2551" y="3074"/>
              <a:ext cx="7200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>
                  <a:solidFill>
                    <a:srgbClr val="000066"/>
                  </a:solidFill>
                  <a:latin typeface="Times New Roman" pitchFamily="18" charset="0"/>
                </a:rPr>
                <a:t> Принципиальная схема реформирования отрасли на 2006-20015 г.г.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4" name="Text Box 66"/>
            <p:cNvSpPr txBox="1">
              <a:spLocks noChangeArrowheads="1"/>
            </p:cNvSpPr>
            <p:nvPr/>
          </p:nvSpPr>
          <p:spPr bwMode="auto">
            <a:xfrm>
              <a:off x="2410" y="3772"/>
              <a:ext cx="1271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III уровень:</a:t>
              </a:r>
              <a:r>
                <a:rPr lang="en-US" sz="1200">
                  <a:solidFill>
                    <a:srgbClr val="000066"/>
                  </a:solidFill>
                  <a:latin typeface="Times New Roman" pitchFamily="18" charset="0"/>
                </a:rPr>
                <a:t>         2015 и </a:t>
              </a:r>
              <a:r>
                <a:rPr lang="en-US" sz="1200">
                  <a:solidFill>
                    <a:srgbClr val="000066"/>
                  </a:solidFill>
                  <a:latin typeface="Palatino Linotype" pitchFamily="18" charset="0"/>
                </a:rPr>
                <a:t>&gt;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5" name="Text Box 67"/>
            <p:cNvSpPr txBox="1">
              <a:spLocks noChangeArrowheads="1"/>
            </p:cNvSpPr>
            <p:nvPr/>
          </p:nvSpPr>
          <p:spPr bwMode="auto">
            <a:xfrm>
              <a:off x="4528" y="3911"/>
              <a:ext cx="268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Конкурентоспособность</a:t>
              </a:r>
            </a:p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Интернационализация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6" name="Text Box 68"/>
            <p:cNvSpPr txBox="1">
              <a:spLocks noChangeArrowheads="1"/>
            </p:cNvSpPr>
            <p:nvPr/>
          </p:nvSpPr>
          <p:spPr bwMode="auto">
            <a:xfrm>
              <a:off x="3257" y="4747"/>
              <a:ext cx="52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Рыночная экономика, свобода и автономность субъектов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7" name="Text Box 69"/>
            <p:cNvSpPr txBox="1">
              <a:spLocks noChangeArrowheads="1"/>
            </p:cNvSpPr>
            <p:nvPr/>
          </p:nvSpPr>
          <p:spPr bwMode="auto">
            <a:xfrm>
              <a:off x="7775" y="3772"/>
              <a:ext cx="1412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Международные стандарты</a:t>
              </a:r>
            </a:p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деятельности отрасли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8" name="Text Box 70"/>
            <p:cNvSpPr txBox="1">
              <a:spLocks noChangeArrowheads="1"/>
            </p:cNvSpPr>
            <p:nvPr/>
          </p:nvSpPr>
          <p:spPr bwMode="auto">
            <a:xfrm>
              <a:off x="3540" y="6419"/>
              <a:ext cx="4658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66"/>
                  </a:solidFill>
                  <a:latin typeface="Times New Roman" pitchFamily="18" charset="0"/>
                </a:rPr>
                <a:t>          </a:t>
              </a:r>
              <a:r>
                <a:rPr lang="en-US" sz="1000" b="1">
                  <a:solidFill>
                    <a:srgbClr val="000066"/>
                  </a:solidFill>
                  <a:latin typeface="Times New Roman" pitchFamily="18" charset="0"/>
                </a:rPr>
                <a:t>Структурные   преобразования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79" name="Text Box 71"/>
            <p:cNvSpPr txBox="1">
              <a:spLocks noChangeArrowheads="1"/>
            </p:cNvSpPr>
            <p:nvPr/>
          </p:nvSpPr>
          <p:spPr bwMode="auto">
            <a:xfrm>
              <a:off x="8339" y="5304"/>
              <a:ext cx="1411" cy="12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Новая культура отношений, коренные преобразования и реструктуризация отрасли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80" name="Text Box 72"/>
            <p:cNvSpPr txBox="1">
              <a:spLocks noChangeArrowheads="1"/>
            </p:cNvSpPr>
            <p:nvPr/>
          </p:nvSpPr>
          <p:spPr bwMode="auto">
            <a:xfrm>
              <a:off x="7916" y="6837"/>
              <a:ext cx="1835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Изучение мирового опыта, концептуальные видение, подготовительные меры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81" name="Line 73"/>
            <p:cNvSpPr>
              <a:spLocks noChangeShapeType="1"/>
            </p:cNvSpPr>
            <p:nvPr/>
          </p:nvSpPr>
          <p:spPr bwMode="auto">
            <a:xfrm flipV="1">
              <a:off x="3681" y="6837"/>
              <a:ext cx="1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74"/>
            <p:cNvSpPr>
              <a:spLocks noChangeShapeType="1"/>
            </p:cNvSpPr>
            <p:nvPr/>
          </p:nvSpPr>
          <p:spPr bwMode="auto">
            <a:xfrm flipV="1">
              <a:off x="4387" y="6837"/>
              <a:ext cx="1" cy="18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Line 75"/>
            <p:cNvSpPr>
              <a:spLocks noChangeShapeType="1"/>
            </p:cNvSpPr>
            <p:nvPr/>
          </p:nvSpPr>
          <p:spPr bwMode="auto">
            <a:xfrm flipH="1" flipV="1">
              <a:off x="5092" y="6837"/>
              <a:ext cx="1" cy="18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Line 76"/>
            <p:cNvSpPr>
              <a:spLocks noChangeShapeType="1"/>
            </p:cNvSpPr>
            <p:nvPr/>
          </p:nvSpPr>
          <p:spPr bwMode="auto">
            <a:xfrm flipV="1">
              <a:off x="5798" y="8092"/>
              <a:ext cx="1" cy="5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77"/>
            <p:cNvSpPr>
              <a:spLocks noChangeShapeType="1"/>
            </p:cNvSpPr>
            <p:nvPr/>
          </p:nvSpPr>
          <p:spPr bwMode="auto">
            <a:xfrm flipV="1">
              <a:off x="5798" y="7534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78"/>
            <p:cNvSpPr>
              <a:spLocks noChangeShapeType="1"/>
            </p:cNvSpPr>
            <p:nvPr/>
          </p:nvSpPr>
          <p:spPr bwMode="auto">
            <a:xfrm flipV="1">
              <a:off x="5798" y="6837"/>
              <a:ext cx="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Line 79"/>
            <p:cNvSpPr>
              <a:spLocks noChangeShapeType="1"/>
            </p:cNvSpPr>
            <p:nvPr/>
          </p:nvSpPr>
          <p:spPr bwMode="auto">
            <a:xfrm flipV="1">
              <a:off x="6504" y="8092"/>
              <a:ext cx="1" cy="5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Line 80"/>
            <p:cNvSpPr>
              <a:spLocks noChangeShapeType="1"/>
            </p:cNvSpPr>
            <p:nvPr/>
          </p:nvSpPr>
          <p:spPr bwMode="auto">
            <a:xfrm flipV="1">
              <a:off x="6504" y="7534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Line 81"/>
            <p:cNvSpPr>
              <a:spLocks noChangeShapeType="1"/>
            </p:cNvSpPr>
            <p:nvPr/>
          </p:nvSpPr>
          <p:spPr bwMode="auto">
            <a:xfrm flipV="1">
              <a:off x="6504" y="6837"/>
              <a:ext cx="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Line 82"/>
            <p:cNvSpPr>
              <a:spLocks noChangeShapeType="1"/>
            </p:cNvSpPr>
            <p:nvPr/>
          </p:nvSpPr>
          <p:spPr bwMode="auto">
            <a:xfrm flipV="1">
              <a:off x="7210" y="8092"/>
              <a:ext cx="1" cy="5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83"/>
            <p:cNvSpPr>
              <a:spLocks noChangeShapeType="1"/>
            </p:cNvSpPr>
            <p:nvPr/>
          </p:nvSpPr>
          <p:spPr bwMode="auto">
            <a:xfrm flipV="1">
              <a:off x="7210" y="7534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Line 84"/>
            <p:cNvSpPr>
              <a:spLocks noChangeShapeType="1"/>
            </p:cNvSpPr>
            <p:nvPr/>
          </p:nvSpPr>
          <p:spPr bwMode="auto">
            <a:xfrm flipV="1">
              <a:off x="7210" y="6837"/>
              <a:ext cx="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Line 85"/>
            <p:cNvSpPr>
              <a:spLocks noChangeShapeType="1"/>
            </p:cNvSpPr>
            <p:nvPr/>
          </p:nvSpPr>
          <p:spPr bwMode="auto">
            <a:xfrm flipV="1">
              <a:off x="7916" y="8092"/>
              <a:ext cx="1" cy="5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Line 86"/>
            <p:cNvSpPr>
              <a:spLocks noChangeShapeType="1"/>
            </p:cNvSpPr>
            <p:nvPr/>
          </p:nvSpPr>
          <p:spPr bwMode="auto">
            <a:xfrm flipV="1">
              <a:off x="7916" y="7534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Line 87"/>
            <p:cNvSpPr>
              <a:spLocks noChangeShapeType="1"/>
            </p:cNvSpPr>
            <p:nvPr/>
          </p:nvSpPr>
          <p:spPr bwMode="auto">
            <a:xfrm flipV="1">
              <a:off x="7916" y="6837"/>
              <a:ext cx="1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Text Box 88"/>
            <p:cNvSpPr txBox="1">
              <a:spLocks noChangeArrowheads="1"/>
            </p:cNvSpPr>
            <p:nvPr/>
          </p:nvSpPr>
          <p:spPr bwMode="auto">
            <a:xfrm>
              <a:off x="3398" y="8788"/>
              <a:ext cx="706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Образование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97" name="Text Box 89"/>
            <p:cNvSpPr txBox="1">
              <a:spLocks noChangeArrowheads="1"/>
            </p:cNvSpPr>
            <p:nvPr/>
          </p:nvSpPr>
          <p:spPr bwMode="auto">
            <a:xfrm>
              <a:off x="4104" y="8788"/>
              <a:ext cx="706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Наука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98" name="Text Box 90"/>
            <p:cNvSpPr txBox="1">
              <a:spLocks noChangeArrowheads="1"/>
            </p:cNvSpPr>
            <p:nvPr/>
          </p:nvSpPr>
          <p:spPr bwMode="auto">
            <a:xfrm>
              <a:off x="4810" y="8788"/>
              <a:ext cx="424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ПМС</a:t>
              </a:r>
              <a:r>
                <a:rPr lang="en-US" sz="1200">
                  <a:solidFill>
                    <a:srgbClr val="000066"/>
                  </a:solidFill>
                  <a:latin typeface="Times New Roman" pitchFamily="18" charset="0"/>
                </a:rPr>
                <a:t>П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199" name="Text Box 91"/>
            <p:cNvSpPr txBox="1">
              <a:spLocks noChangeArrowheads="1"/>
            </p:cNvSpPr>
            <p:nvPr/>
          </p:nvSpPr>
          <p:spPr bwMode="auto">
            <a:xfrm>
              <a:off x="5375" y="8788"/>
              <a:ext cx="703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Больничное дело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0" name="Text Box 92"/>
            <p:cNvSpPr txBox="1">
              <a:spLocks noChangeArrowheads="1"/>
            </p:cNvSpPr>
            <p:nvPr/>
          </p:nvSpPr>
          <p:spPr bwMode="auto">
            <a:xfrm>
              <a:off x="5939" y="8788"/>
              <a:ext cx="846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Скорая и неотложная</a:t>
              </a:r>
              <a:r>
                <a:rPr lang="en-US" sz="1200">
                  <a:solidFill>
                    <a:srgbClr val="000066"/>
                  </a:solidFill>
                  <a:latin typeface="Times New Roman" pitchFamily="18" charset="0"/>
                </a:rPr>
                <a:t> </a:t>
              </a:r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помощь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1" name="Text Box 93"/>
            <p:cNvSpPr txBox="1">
              <a:spLocks noChangeArrowheads="1"/>
            </p:cNvSpPr>
            <p:nvPr/>
          </p:nvSpPr>
          <p:spPr bwMode="auto">
            <a:xfrm>
              <a:off x="6786" y="8788"/>
              <a:ext cx="847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Специализированная помощь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2" name="Text Box 94"/>
            <p:cNvSpPr txBox="1">
              <a:spLocks noChangeArrowheads="1"/>
            </p:cNvSpPr>
            <p:nvPr/>
          </p:nvSpPr>
          <p:spPr bwMode="auto">
            <a:xfrm>
              <a:off x="7633" y="8788"/>
              <a:ext cx="848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66"/>
                  </a:solidFill>
                  <a:latin typeface="Times New Roman" pitchFamily="18" charset="0"/>
                </a:rPr>
                <a:t>Реформа управления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3" name="Line 95"/>
            <p:cNvSpPr>
              <a:spLocks noChangeShapeType="1"/>
            </p:cNvSpPr>
            <p:nvPr/>
          </p:nvSpPr>
          <p:spPr bwMode="auto">
            <a:xfrm>
              <a:off x="3540" y="10182"/>
              <a:ext cx="6069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Line 96"/>
            <p:cNvSpPr>
              <a:spLocks noChangeShapeType="1"/>
            </p:cNvSpPr>
            <p:nvPr/>
          </p:nvSpPr>
          <p:spPr bwMode="auto">
            <a:xfrm>
              <a:off x="3540" y="11158"/>
              <a:ext cx="606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Text Box 97"/>
            <p:cNvSpPr txBox="1">
              <a:spLocks noChangeArrowheads="1"/>
            </p:cNvSpPr>
            <p:nvPr/>
          </p:nvSpPr>
          <p:spPr bwMode="auto">
            <a:xfrm>
              <a:off x="2269" y="10182"/>
              <a:ext cx="1129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I уровень:</a:t>
              </a:r>
              <a:r>
                <a:rPr lang="en-US" sz="1200">
                  <a:solidFill>
                    <a:srgbClr val="000066"/>
                  </a:solidFill>
                  <a:latin typeface="Times New Roman" pitchFamily="18" charset="0"/>
                </a:rPr>
                <a:t> 2006-2008г.г.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6" name="Text Box 98"/>
            <p:cNvSpPr txBox="1">
              <a:spLocks noChangeArrowheads="1"/>
            </p:cNvSpPr>
            <p:nvPr/>
          </p:nvSpPr>
          <p:spPr bwMode="auto">
            <a:xfrm>
              <a:off x="2269" y="8092"/>
              <a:ext cx="127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Готовность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07" name="Text Box 99"/>
            <p:cNvSpPr txBox="1">
              <a:spLocks noChangeArrowheads="1"/>
            </p:cNvSpPr>
            <p:nvPr/>
          </p:nvSpPr>
          <p:spPr bwMode="auto">
            <a:xfrm>
              <a:off x="2269" y="6698"/>
              <a:ext cx="1271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 dirty="0">
                  <a:solidFill>
                    <a:srgbClr val="000066"/>
                  </a:solidFill>
                  <a:latin typeface="Times New Roman" pitchFamily="18" charset="0"/>
                </a:rPr>
                <a:t>II </a:t>
              </a:r>
              <a:r>
                <a:rPr lang="en-US" sz="1200" b="1" dirty="0" err="1">
                  <a:solidFill>
                    <a:srgbClr val="000066"/>
                  </a:solidFill>
                  <a:latin typeface="Times New Roman" pitchFamily="18" charset="0"/>
                </a:rPr>
                <a:t>уровень</a:t>
              </a:r>
              <a:r>
                <a:rPr lang="en-US" sz="1200" b="1" dirty="0">
                  <a:solidFill>
                    <a:srgbClr val="000066"/>
                  </a:solidFill>
                  <a:latin typeface="Times New Roman" pitchFamily="18" charset="0"/>
                </a:rPr>
                <a:t>:</a:t>
              </a:r>
              <a:r>
                <a:rPr lang="en-US" sz="1200" dirty="0">
                  <a:solidFill>
                    <a:srgbClr val="000066"/>
                  </a:solidFill>
                  <a:latin typeface="Times New Roman" pitchFamily="18" charset="0"/>
                </a:rPr>
                <a:t>   2008-2010г.г.</a:t>
              </a:r>
              <a:endParaRPr lang="en-US" sz="1400" b="1" dirty="0">
                <a:solidFill>
                  <a:srgbClr val="000066"/>
                </a:solidFill>
              </a:endParaRPr>
            </a:p>
          </p:txBody>
        </p:sp>
        <p:sp>
          <p:nvSpPr>
            <p:cNvPr id="7208" name="Line 100"/>
            <p:cNvSpPr>
              <a:spLocks noChangeShapeType="1"/>
            </p:cNvSpPr>
            <p:nvPr/>
          </p:nvSpPr>
          <p:spPr bwMode="auto">
            <a:xfrm flipV="1">
              <a:off x="5798" y="4468"/>
              <a:ext cx="1" cy="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Text Box 101"/>
            <p:cNvSpPr txBox="1">
              <a:spLocks noChangeArrowheads="1"/>
            </p:cNvSpPr>
            <p:nvPr/>
          </p:nvSpPr>
          <p:spPr bwMode="auto">
            <a:xfrm>
              <a:off x="3540" y="10461"/>
              <a:ext cx="606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 b="1">
                  <a:solidFill>
                    <a:srgbClr val="000066"/>
                  </a:solidFill>
                  <a:latin typeface="Times New Roman" pitchFamily="18" charset="0"/>
                </a:rPr>
                <a:t>Существующие условия: экономика, социальные проблемы и т.др.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0" name="Text Box 102"/>
            <p:cNvSpPr txBox="1">
              <a:spLocks noChangeArrowheads="1"/>
            </p:cNvSpPr>
            <p:nvPr/>
          </p:nvSpPr>
          <p:spPr bwMode="auto">
            <a:xfrm>
              <a:off x="3116" y="7534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Р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1" name="Text Box 103"/>
            <p:cNvSpPr txBox="1">
              <a:spLocks noChangeArrowheads="1"/>
            </p:cNvSpPr>
            <p:nvPr/>
          </p:nvSpPr>
          <p:spPr bwMode="auto">
            <a:xfrm>
              <a:off x="3822" y="7534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Е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2" name="Text Box 104"/>
            <p:cNvSpPr txBox="1">
              <a:spLocks noChangeArrowheads="1"/>
            </p:cNvSpPr>
            <p:nvPr/>
          </p:nvSpPr>
          <p:spPr bwMode="auto">
            <a:xfrm>
              <a:off x="4528" y="7534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Ф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3" name="Text Box 105"/>
            <p:cNvSpPr txBox="1">
              <a:spLocks noChangeArrowheads="1"/>
            </p:cNvSpPr>
            <p:nvPr/>
          </p:nvSpPr>
          <p:spPr bwMode="auto">
            <a:xfrm>
              <a:off x="5234" y="7534"/>
              <a:ext cx="42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О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4" name="Text Box 106"/>
            <p:cNvSpPr txBox="1">
              <a:spLocks noChangeArrowheads="1"/>
            </p:cNvSpPr>
            <p:nvPr/>
          </p:nvSpPr>
          <p:spPr bwMode="auto">
            <a:xfrm>
              <a:off x="5939" y="7534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Р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5" name="Text Box 107"/>
            <p:cNvSpPr txBox="1">
              <a:spLocks noChangeArrowheads="1"/>
            </p:cNvSpPr>
            <p:nvPr/>
          </p:nvSpPr>
          <p:spPr bwMode="auto">
            <a:xfrm>
              <a:off x="6645" y="7534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М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6" name="Text Box 108"/>
            <p:cNvSpPr txBox="1">
              <a:spLocks noChangeArrowheads="1"/>
            </p:cNvSpPr>
            <p:nvPr/>
          </p:nvSpPr>
          <p:spPr bwMode="auto">
            <a:xfrm>
              <a:off x="7351" y="7534"/>
              <a:ext cx="424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600" b="1">
                  <a:solidFill>
                    <a:srgbClr val="000066"/>
                  </a:solidFill>
                  <a:latin typeface="Times New Roman" pitchFamily="18" charset="0"/>
                </a:rPr>
                <a:t>Ы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7217" name="Line 109"/>
            <p:cNvSpPr>
              <a:spLocks noChangeShapeType="1"/>
            </p:cNvSpPr>
            <p:nvPr/>
          </p:nvSpPr>
          <p:spPr bwMode="auto">
            <a:xfrm>
              <a:off x="3540" y="8370"/>
              <a:ext cx="2117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Line 110"/>
            <p:cNvSpPr>
              <a:spLocks noChangeShapeType="1"/>
            </p:cNvSpPr>
            <p:nvPr/>
          </p:nvSpPr>
          <p:spPr bwMode="auto">
            <a:xfrm>
              <a:off x="3540" y="8231"/>
              <a:ext cx="4093" cy="41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Line 111"/>
            <p:cNvSpPr>
              <a:spLocks noChangeShapeType="1"/>
            </p:cNvSpPr>
            <p:nvPr/>
          </p:nvSpPr>
          <p:spPr bwMode="auto">
            <a:xfrm>
              <a:off x="3540" y="8092"/>
              <a:ext cx="4799" cy="55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Line 112"/>
            <p:cNvSpPr>
              <a:spLocks noChangeShapeType="1"/>
            </p:cNvSpPr>
            <p:nvPr/>
          </p:nvSpPr>
          <p:spPr bwMode="auto">
            <a:xfrm flipV="1">
              <a:off x="3681" y="5304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Line 113"/>
            <p:cNvSpPr>
              <a:spLocks noChangeShapeType="1"/>
            </p:cNvSpPr>
            <p:nvPr/>
          </p:nvSpPr>
          <p:spPr bwMode="auto">
            <a:xfrm flipV="1">
              <a:off x="4387" y="5304"/>
              <a:ext cx="0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Line 114"/>
            <p:cNvSpPr>
              <a:spLocks noChangeShapeType="1"/>
            </p:cNvSpPr>
            <p:nvPr/>
          </p:nvSpPr>
          <p:spPr bwMode="auto">
            <a:xfrm flipV="1">
              <a:off x="5092" y="5304"/>
              <a:ext cx="1" cy="11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Line 115"/>
            <p:cNvSpPr>
              <a:spLocks noChangeShapeType="1"/>
            </p:cNvSpPr>
            <p:nvPr/>
          </p:nvSpPr>
          <p:spPr bwMode="auto">
            <a:xfrm flipV="1">
              <a:off x="5798" y="5304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Line 116"/>
            <p:cNvSpPr>
              <a:spLocks noChangeShapeType="1"/>
            </p:cNvSpPr>
            <p:nvPr/>
          </p:nvSpPr>
          <p:spPr bwMode="auto">
            <a:xfrm flipV="1">
              <a:off x="6504" y="5304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Line 117"/>
            <p:cNvSpPr>
              <a:spLocks noChangeShapeType="1"/>
            </p:cNvSpPr>
            <p:nvPr/>
          </p:nvSpPr>
          <p:spPr bwMode="auto">
            <a:xfrm flipV="1">
              <a:off x="7210" y="5304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6" name="Line 118"/>
            <p:cNvSpPr>
              <a:spLocks noChangeShapeType="1"/>
            </p:cNvSpPr>
            <p:nvPr/>
          </p:nvSpPr>
          <p:spPr bwMode="auto">
            <a:xfrm flipV="1">
              <a:off x="7916" y="5304"/>
              <a:ext cx="1" cy="1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7" name="Line 119"/>
            <p:cNvSpPr>
              <a:spLocks noChangeShapeType="1"/>
            </p:cNvSpPr>
            <p:nvPr/>
          </p:nvSpPr>
          <p:spPr bwMode="auto">
            <a:xfrm flipH="1">
              <a:off x="3540" y="6558"/>
              <a:ext cx="1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Line 120"/>
            <p:cNvSpPr>
              <a:spLocks noChangeShapeType="1"/>
            </p:cNvSpPr>
            <p:nvPr/>
          </p:nvSpPr>
          <p:spPr bwMode="auto">
            <a:xfrm>
              <a:off x="9892" y="6837"/>
              <a:ext cx="1" cy="1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7127875" cy="1295400"/>
          </a:xfrm>
        </p:spPr>
        <p:txBody>
          <a:bodyPr/>
          <a:lstStyle/>
          <a:p>
            <a:pPr eaLnBrk="1" hangingPunct="1"/>
            <a:r>
              <a:rPr lang="ru-RU" sz="3000" smtClean="0"/>
              <a:t>Вызовы времени для мировой и отечественной систем здравоохранения</a:t>
            </a:r>
            <a:endParaRPr lang="en-US" sz="3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266950"/>
            <a:ext cx="7010400" cy="4114800"/>
          </a:xfrm>
        </p:spPr>
        <p:txBody>
          <a:bodyPr/>
          <a:lstStyle/>
          <a:p>
            <a:pPr eaLnBrk="1" hangingPunct="1"/>
            <a:r>
              <a:rPr lang="ru-RU" sz="2600" smtClean="0"/>
              <a:t>Формирование философии новой модели</a:t>
            </a:r>
          </a:p>
          <a:p>
            <a:pPr eaLnBrk="1" hangingPunct="1"/>
            <a:r>
              <a:rPr lang="ru-RU" sz="2600" smtClean="0"/>
              <a:t>Внедрение парадигм рыночной экономики</a:t>
            </a:r>
          </a:p>
          <a:p>
            <a:pPr eaLnBrk="1" hangingPunct="1"/>
            <a:r>
              <a:rPr lang="ru-RU" sz="2600" smtClean="0"/>
              <a:t>Полная интернационализация конкурентоспособного сектора: переход на международные стандарты   </a:t>
            </a:r>
          </a:p>
          <a:p>
            <a:pPr lvl="1" eaLnBrk="1" hangingPunct="1"/>
            <a:endParaRPr lang="ru-RU" sz="2400" smtClean="0"/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Открытые вопросы 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smtClean="0"/>
              <a:t>Нужен ли переход на страховую медицину?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Как создать систему здравоохранения, предполагающую ответственность пациента: сооплата, доплата…?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Как увеличить зарплату медицинским работникам?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/>
              <a:t>Как создать стимулы для повышения качества услуг и конкуренции?</a:t>
            </a:r>
          </a:p>
          <a:p>
            <a:pPr eaLnBrk="1" hangingPunct="1">
              <a:lnSpc>
                <a:spcPct val="90000"/>
              </a:lnSpc>
            </a:pPr>
            <a:endParaRPr lang="ru-RU" sz="2600" smtClean="0"/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Вопросы, которые волнуют нас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Что будет с существующей системой организации здравоохранения?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Какой будет новая модель? Как будет развиваться здравоохранение в ближайшие годы?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Как вернуть доверие населения и уверенность медицинским работникам?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Какие проблемы отрасли сегодня наиболее актуальны?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dirty="0" smtClean="0"/>
              <a:t>Как усилить госпрограмму реформирования и развития отрасли?</a:t>
            </a:r>
          </a:p>
          <a:p>
            <a:pPr eaLnBrk="1" hangingPunct="1">
              <a:lnSpc>
                <a:spcPct val="90000"/>
              </a:lnSpc>
            </a:pPr>
            <a:endParaRPr lang="ru-RU" sz="26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Государственная программа "Здоровье народа»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	</a:t>
            </a:r>
            <a:r>
              <a:rPr lang="ru-RU" dirty="0" smtClean="0"/>
              <a:t>решение </a:t>
            </a:r>
            <a:r>
              <a:rPr lang="ru-RU" dirty="0"/>
              <a:t>задач по охране здоровья населения, связанных с формированием здорового образа жизни,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первичной медико-санитарной помощи, </a:t>
            </a:r>
            <a:endParaRPr lang="ru-RU" dirty="0" smtClean="0"/>
          </a:p>
          <a:p>
            <a:r>
              <a:rPr lang="ru-RU" dirty="0" smtClean="0"/>
              <a:t>профилактика туберкулеза </a:t>
            </a:r>
            <a:r>
              <a:rPr lang="ru-RU" dirty="0"/>
              <a:t>и </a:t>
            </a:r>
            <a:r>
              <a:rPr lang="ru-RU" dirty="0" smtClean="0"/>
              <a:t>другие социально-значимые заболевания, </a:t>
            </a:r>
          </a:p>
          <a:p>
            <a:r>
              <a:rPr lang="ru-RU" dirty="0" smtClean="0"/>
              <a:t>совершенствование  </a:t>
            </a:r>
            <a:r>
              <a:rPr lang="ru-RU" dirty="0"/>
              <a:t>организации, управления и финансирования государственного  здравоохранения.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ru-RU" dirty="0" smtClean="0"/>
              <a:t>Программа «</a:t>
            </a:r>
            <a:r>
              <a:rPr lang="ru-RU" b="1" dirty="0" smtClean="0"/>
              <a:t>Год здоровья» (2002)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Несколько </a:t>
            </a:r>
            <a:r>
              <a:rPr lang="ru-RU" dirty="0" smtClean="0"/>
              <a:t>целей: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улучшение </a:t>
            </a:r>
            <a:r>
              <a:rPr lang="ru-RU" dirty="0"/>
              <a:t>состояния здоровья народа,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поддержка </a:t>
            </a:r>
            <a:r>
              <a:rPr lang="ru-RU" dirty="0"/>
              <a:t>системы </a:t>
            </a:r>
            <a:r>
              <a:rPr lang="ru-RU" dirty="0" smtClean="0"/>
              <a:t>здравоохранения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пропаганда </a:t>
            </a:r>
            <a:r>
              <a:rPr lang="ru-RU" dirty="0"/>
              <a:t>здорового образа жизни.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Государственная программа реформирования </a:t>
            </a:r>
            <a:br>
              <a:rPr lang="ru-RU" sz="3600" b="1" dirty="0" smtClean="0"/>
            </a:br>
            <a:r>
              <a:rPr lang="ru-RU" sz="3600" b="1" dirty="0" smtClean="0"/>
              <a:t>         и развития здравоохранения РК (2005-2010 </a:t>
            </a:r>
            <a:r>
              <a:rPr lang="ru-RU" sz="3600" b="1" dirty="0" err="1" smtClean="0"/>
              <a:t>гг</a:t>
            </a:r>
            <a:r>
              <a:rPr lang="ru-RU" sz="3600" b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Цель - создание </a:t>
            </a:r>
            <a:r>
              <a:rPr lang="ru-RU" dirty="0"/>
              <a:t>эффективной системы оказания медицинской помощи, основанной на принципах солидарной ответственности за охрану здоровья между государством и человеком,  </a:t>
            </a:r>
            <a:r>
              <a:rPr lang="ru-RU" dirty="0" smtClean="0"/>
              <a:t>приоритетного развития </a:t>
            </a:r>
            <a:r>
              <a:rPr lang="ru-RU" dirty="0"/>
              <a:t>первичной медико-санитарной помощи, направленной на улучшение основных показателей здоровья населения. 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Государственная программа реформирования </a:t>
            </a:r>
            <a:br>
              <a:rPr lang="ru-RU" sz="2800" b="1" dirty="0" smtClean="0"/>
            </a:br>
            <a:r>
              <a:rPr lang="ru-RU" sz="2800" b="1" dirty="0" smtClean="0"/>
              <a:t>         и развития здравоохранения РК (2005-2010 </a:t>
            </a:r>
            <a:r>
              <a:rPr lang="ru-RU" sz="2800" b="1" dirty="0" err="1" smtClean="0"/>
              <a:t>гг</a:t>
            </a:r>
            <a:r>
              <a:rPr lang="ru-RU" sz="2800" b="1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Основными приоритетами Программы были определены:</a:t>
            </a:r>
          </a:p>
          <a:p>
            <a:pPr lvl="0"/>
            <a:r>
              <a:rPr lang="ru-RU" dirty="0" smtClean="0"/>
              <a:t>Всеобщность, социальная справедливость и доступность медицинской помощи населению;</a:t>
            </a:r>
          </a:p>
          <a:p>
            <a:pPr lvl="0"/>
            <a:r>
              <a:rPr lang="ru-RU" dirty="0" smtClean="0"/>
              <a:t>Профилактическая направленность;</a:t>
            </a:r>
          </a:p>
          <a:p>
            <a:pPr lvl="0"/>
            <a:r>
              <a:rPr lang="ru-RU" dirty="0" smtClean="0"/>
              <a:t>Обеспечение эффективного функционирования целостной, организационно и экономически гибкой системы оказания медицинской помощи на региональном уровне;</a:t>
            </a:r>
          </a:p>
          <a:p>
            <a:pPr lvl="0"/>
            <a:r>
              <a:rPr lang="ru-RU" dirty="0" smtClean="0"/>
              <a:t>Активное участие населения, медицинской общественности, всех органов власти в решении вопросов здравоохранения;</a:t>
            </a:r>
          </a:p>
          <a:p>
            <a:pPr lvl="0"/>
            <a:r>
              <a:rPr lang="ru-RU" dirty="0" smtClean="0"/>
              <a:t>Солидарная ответственность граждан и государства за охрану здоровья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571613"/>
          <a:ext cx="8501122" cy="5072098"/>
        </p:xfrm>
        <a:graphic>
          <a:graphicData uri="http://schemas.openxmlformats.org/drawingml/2006/table">
            <a:tbl>
              <a:tblPr/>
              <a:tblGrid>
                <a:gridCol w="6831259"/>
                <a:gridCol w="1669863"/>
              </a:tblGrid>
              <a:tr h="925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SimSun"/>
                        </a:rPr>
                        <a:t>Цель 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SimSun"/>
                        </a:rPr>
                        <a:t>Оценка (%)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2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2.1. Улучшение состояния и потребностей системы здравоохранения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74-75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5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2.2 Совершенствование системы медицинского обслуживания   населения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		 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53-55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2.3. Совершенствование системы управления здравоохранением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74-75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SimSun"/>
                        </a:rPr>
                        <a:t>2.4. Финансирование системы здравоохранения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SimSun"/>
                        </a:rPr>
                        <a:t>30</a:t>
                      </a:r>
                    </a:p>
                  </a:txBody>
                  <a:tcPr marL="67009" marR="67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" y="21429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Уровень </a:t>
            </a:r>
            <a:r>
              <a:rPr kumimoji="0" lang="ru-RU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реализованности</a:t>
            </a:r>
            <a:r>
              <a:rPr kumimoji="0" lang="ru-RU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 задач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ГП «Здоровье народа»</a:t>
            </a:r>
            <a:endParaRPr kumimoji="0" lang="ru-RU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1986</Words>
  <Application>Microsoft Office PowerPoint</Application>
  <PresentationFormat>Экран (4:3)</PresentationFormat>
  <Paragraphs>405</Paragraphs>
  <Slides>49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Политика развития здравоохранения Казахстана</vt:lpstr>
      <vt:lpstr>История реформ системы здравоохранения Казахстана</vt:lpstr>
      <vt:lpstr>ГОСУДАРСТВЕННЫЕ ПРОГРАММЫ, РЕАЛИЗОВАННЫЕ И РЕАЛИЗУЕМЫЕ СИСТЕМОЙ ЗДРАВООХРАНЕНИЯ В РК</vt:lpstr>
      <vt:lpstr>Государственная программа "Здоровье народа»</vt:lpstr>
      <vt:lpstr>Государственная программа "Здоровье народа» </vt:lpstr>
      <vt:lpstr>Программа «Год здоровья» (2002) </vt:lpstr>
      <vt:lpstr>Государственная программа реформирования           и развития здравоохранения РК (2005-2010 гг)</vt:lpstr>
      <vt:lpstr>Государственная программа реформирования           и развития здравоохранения РК (2005-2010 гг)</vt:lpstr>
      <vt:lpstr>Слайд 9</vt:lpstr>
      <vt:lpstr>Слайд 10</vt:lpstr>
      <vt:lpstr>Уровень реализованности задач ГПРиРЗ на 2005-2010 гг.</vt:lpstr>
      <vt:lpstr>Уроки реформ</vt:lpstr>
      <vt:lpstr>Уроки реформ</vt:lpstr>
      <vt:lpstr>Основные проблемы казахстанского здравоохранения</vt:lpstr>
      <vt:lpstr>Существующая система здравоохранения Казахстана</vt:lpstr>
      <vt:lpstr>Государственная программа развития здравоохранения «Саламатты Казахстан» на 2011-2015 гг.</vt:lpstr>
      <vt:lpstr>Программные цели ГП развития здравоохранения «Саламатты Казахстан» на 2011-2015 гг.</vt:lpstr>
      <vt:lpstr>Задачи ГП развития здравоохранения «Саламатты Казахстан» на 2011-2015 гг.</vt:lpstr>
      <vt:lpstr>Основные направления, пути достижения поставленных  целей Программы и соответствующие меры </vt:lpstr>
      <vt:lpstr>Сроки реализации</vt:lpstr>
      <vt:lpstr>Источники и объемы финансирования</vt:lpstr>
      <vt:lpstr>Объем финансирования Программы на 2011-2015 годы будет уточняться при формировании республиканского и местных бюджетов на соответствующие финансовые годы в соответствии с законодательством Республики Казахстан.</vt:lpstr>
      <vt:lpstr>Целевые индикаторы</vt:lpstr>
      <vt:lpstr>К 2015 году:</vt:lpstr>
      <vt:lpstr>К 2015 году:</vt:lpstr>
      <vt:lpstr>К 2015 году:</vt:lpstr>
      <vt:lpstr>Слайд 27</vt:lpstr>
      <vt:lpstr>Слайд 28</vt:lpstr>
      <vt:lpstr>Слайд 29</vt:lpstr>
      <vt:lpstr>Слайд 30</vt:lpstr>
      <vt:lpstr>Слайд 31</vt:lpstr>
      <vt:lpstr>Особенности настоящего момента</vt:lpstr>
      <vt:lpstr>Процесс перехода МО на ПХВ Взаимосвязь предоставления свободы МО и поддержки государства</vt:lpstr>
      <vt:lpstr>Усиление кадрового потенциала</vt:lpstr>
      <vt:lpstr>Слайд 35</vt:lpstr>
      <vt:lpstr>Слайд 36</vt:lpstr>
      <vt:lpstr>Слайд 37</vt:lpstr>
      <vt:lpstr>Подготовка специалистов в медицинских вузах Казахстана</vt:lpstr>
      <vt:lpstr>Слайд 39</vt:lpstr>
      <vt:lpstr>Индивидуальная траектория обучения студента</vt:lpstr>
      <vt:lpstr>Реформирование медицинского образования (на примере КазНМУ)</vt:lpstr>
      <vt:lpstr>Правила оплаты медицинских услуг в рамках ГОБМП  пилотного внедрения методики оплаты стационарных и стационарозамещающих медицинских услуг по клинико- затратным группам</vt:lpstr>
      <vt:lpstr>Правила </vt:lpstr>
      <vt:lpstr>Слайд 44</vt:lpstr>
      <vt:lpstr>Реформирование системы здравоохранения РК в перспективе</vt:lpstr>
      <vt:lpstr>Вызовы времени для мировой и отечественной систем здравоохранения</vt:lpstr>
      <vt:lpstr>Открытые вопросы </vt:lpstr>
      <vt:lpstr>Вопросы, которые волнуют нас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здравоохранения Казахстана: прошлое, настоящее и будущее</dc:title>
  <dc:creator>FHj</dc:creator>
  <cp:lastModifiedBy>aa.akanov</cp:lastModifiedBy>
  <cp:revision>40</cp:revision>
  <dcterms:created xsi:type="dcterms:W3CDTF">2011-11-18T09:43:46Z</dcterms:created>
  <dcterms:modified xsi:type="dcterms:W3CDTF">2011-11-19T09:26:14Z</dcterms:modified>
</cp:coreProperties>
</file>