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9"/>
  </p:notesMasterIdLst>
  <p:sldIdLst>
    <p:sldId id="291" r:id="rId2"/>
    <p:sldId id="327" r:id="rId3"/>
    <p:sldId id="316" r:id="rId4"/>
    <p:sldId id="325" r:id="rId5"/>
    <p:sldId id="323" r:id="rId6"/>
    <p:sldId id="326" r:id="rId7"/>
    <p:sldId id="324" r:id="rId8"/>
    <p:sldId id="309" r:id="rId9"/>
    <p:sldId id="317" r:id="rId10"/>
    <p:sldId id="330" r:id="rId11"/>
    <p:sldId id="311" r:id="rId12"/>
    <p:sldId id="315" r:id="rId13"/>
    <p:sldId id="329" r:id="rId14"/>
    <p:sldId id="313" r:id="rId15"/>
    <p:sldId id="314" r:id="rId16"/>
    <p:sldId id="320" r:id="rId17"/>
    <p:sldId id="319" r:id="rId1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E7E8B6"/>
    <a:srgbClr val="000099"/>
    <a:srgbClr val="800080"/>
    <a:srgbClr val="006666"/>
    <a:srgbClr val="D60093"/>
    <a:srgbClr val="6600CC"/>
    <a:srgbClr val="D6C8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9" autoAdjust="0"/>
    <p:restoredTop sz="94660"/>
  </p:normalViewPr>
  <p:slideViewPr>
    <p:cSldViewPr>
      <p:cViewPr varScale="1">
        <p:scale>
          <a:sx n="66" d="100"/>
          <a:sy n="66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027E18-B051-45BE-B1AD-0250DE00E2C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E540E49-712C-4F38-8E89-3C7C8D9382A2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1981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9A285-6783-4E2A-B431-8F98F340665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E9796-1205-4E02-A7B2-2BB01B565C0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6888E7-A514-4444-802A-3E08BD3966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A1AFE-7829-48F1-BABD-895A32B47FC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4A66C-1CE4-4133-9F55-AA7F867F9ED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B1CA1-9E0E-44E5-9BB8-1F64C03E77D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733E0-464B-43AE-8226-DB3CC719D08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14381-3034-4500-8D22-6EBF0A21A56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D8EBF-17EA-48FA-8CA4-5E440968958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4B9B4-F26D-4807-A076-2D1AD711101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45A85-8587-471A-81FE-70B5408587A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5390A1DB-1CC4-4DAC-9968-37B61CE20937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1879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543800" cy="5364163"/>
          </a:xfrm>
        </p:spPr>
        <p:txBody>
          <a:bodyPr/>
          <a:lstStyle/>
          <a:p>
            <a:pPr algn="r"/>
            <a:r>
              <a:rPr lang="ru-RU" sz="2400" b="1" dirty="0" smtClean="0">
                <a:solidFill>
                  <a:srgbClr val="993300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rgbClr val="99330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993300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rgbClr val="99330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993300"/>
                </a:solidFill>
                <a:latin typeface="+mn-lt"/>
              </a:rPr>
              <a:t>СОВРЕМЕННЫЕ ПОДХОДЫ К АНАЛИЗУ И ОЦЕНКЕ ДЕЯТЕЛЬНОСТИ СИСТЕМЫ ЗДРАВООХРАНЕНИЯ</a:t>
            </a:r>
            <a:r>
              <a:rPr lang="ru-RU" sz="2400" b="1" dirty="0" smtClean="0">
                <a:solidFill>
                  <a:srgbClr val="993300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rgbClr val="993300"/>
                </a:solidFill>
                <a:latin typeface="+mn-lt"/>
              </a:rPr>
            </a:br>
            <a:r>
              <a:rPr lang="ru-RU" sz="2400" b="1" dirty="0">
                <a:solidFill>
                  <a:srgbClr val="993300"/>
                </a:solidFill>
                <a:latin typeface="+mn-lt"/>
              </a:rPr>
              <a:t/>
            </a:r>
            <a:br>
              <a:rPr lang="ru-RU" sz="2400" b="1" dirty="0">
                <a:solidFill>
                  <a:srgbClr val="993300"/>
                </a:solidFill>
                <a:latin typeface="+mn-lt"/>
              </a:rPr>
            </a:br>
            <a:r>
              <a:rPr lang="ru-RU" sz="2400" b="1" dirty="0">
                <a:solidFill>
                  <a:srgbClr val="993300"/>
                </a:solidFill>
                <a:latin typeface="+mn-lt"/>
              </a:rPr>
              <a:t/>
            </a:r>
            <a:br>
              <a:rPr lang="ru-RU" sz="2400" b="1" dirty="0">
                <a:solidFill>
                  <a:srgbClr val="993300"/>
                </a:solidFill>
                <a:latin typeface="+mn-lt"/>
              </a:rPr>
            </a:br>
            <a:r>
              <a:rPr lang="ru-RU" sz="2400" b="1" dirty="0">
                <a:solidFill>
                  <a:srgbClr val="993300"/>
                </a:solidFill>
                <a:latin typeface="+mn-lt"/>
              </a:rPr>
              <a:t/>
            </a:r>
            <a:br>
              <a:rPr lang="ru-RU" sz="2400" b="1" dirty="0">
                <a:solidFill>
                  <a:srgbClr val="993300"/>
                </a:solidFill>
                <a:latin typeface="+mn-lt"/>
              </a:rPr>
            </a:br>
            <a:r>
              <a:rPr lang="ru-RU" sz="2400" b="1" dirty="0">
                <a:solidFill>
                  <a:srgbClr val="993300"/>
                </a:solidFill>
                <a:latin typeface="+mn-lt"/>
              </a:rPr>
              <a:t>д</a:t>
            </a:r>
            <a:r>
              <a:rPr lang="ru-RU" sz="2400" b="1" dirty="0" smtClean="0">
                <a:solidFill>
                  <a:srgbClr val="993300"/>
                </a:solidFill>
                <a:latin typeface="+mn-lt"/>
              </a:rPr>
              <a:t>.м.н</a:t>
            </a:r>
            <a:r>
              <a:rPr lang="ru-RU" sz="2400" b="1" dirty="0">
                <a:solidFill>
                  <a:srgbClr val="993300"/>
                </a:solidFill>
                <a:latin typeface="+mn-lt"/>
              </a:rPr>
              <a:t>., профессор </a:t>
            </a:r>
            <a:r>
              <a:rPr lang="ru-RU" sz="2400" b="1" dirty="0" err="1">
                <a:solidFill>
                  <a:srgbClr val="993300"/>
                </a:solidFill>
                <a:latin typeface="+mn-lt"/>
              </a:rPr>
              <a:t>Камалиев</a:t>
            </a:r>
            <a:r>
              <a:rPr lang="ru-RU" sz="2400" b="1" dirty="0">
                <a:solidFill>
                  <a:srgbClr val="993300"/>
                </a:solidFill>
                <a:latin typeface="+mn-lt"/>
              </a:rPr>
              <a:t> М.А.</a:t>
            </a:r>
            <a:br>
              <a:rPr lang="ru-RU" sz="2400" b="1" dirty="0">
                <a:solidFill>
                  <a:srgbClr val="99330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993300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rgbClr val="993300"/>
                </a:solidFill>
                <a:latin typeface="+mn-lt"/>
              </a:rPr>
            </a:br>
            <a:r>
              <a:rPr lang="ru-RU" sz="1800" b="1" dirty="0" err="1" smtClean="0">
                <a:solidFill>
                  <a:srgbClr val="993300"/>
                </a:solidFill>
                <a:latin typeface="+mn-lt"/>
              </a:rPr>
              <a:t>Алматы</a:t>
            </a:r>
            <a:r>
              <a:rPr lang="ru-RU" sz="1800" b="1" dirty="0">
                <a:solidFill>
                  <a:srgbClr val="993300"/>
                </a:solidFill>
                <a:latin typeface="+mn-lt"/>
              </a:rPr>
              <a:t>, </a:t>
            </a:r>
            <a:r>
              <a:rPr lang="ru-RU" sz="1800" b="1" dirty="0" smtClean="0">
                <a:solidFill>
                  <a:srgbClr val="993300"/>
                </a:solidFill>
                <a:latin typeface="+mn-lt"/>
              </a:rPr>
              <a:t>2 </a:t>
            </a:r>
            <a:r>
              <a:rPr lang="ru-RU" sz="1800" b="1" dirty="0">
                <a:solidFill>
                  <a:srgbClr val="993300"/>
                </a:solidFill>
                <a:latin typeface="+mn-lt"/>
              </a:rPr>
              <a:t>ноября </a:t>
            </a:r>
            <a:r>
              <a:rPr lang="ru-RU" sz="1800" b="1" dirty="0" smtClean="0">
                <a:solidFill>
                  <a:srgbClr val="993300"/>
                </a:solidFill>
                <a:latin typeface="+mn-lt"/>
              </a:rPr>
              <a:t>2012 </a:t>
            </a:r>
            <a:r>
              <a:rPr lang="ru-RU" sz="1800" b="1" dirty="0">
                <a:solidFill>
                  <a:srgbClr val="993300"/>
                </a:solidFill>
                <a:latin typeface="+mn-lt"/>
              </a:rPr>
              <a:t>г.</a:t>
            </a:r>
            <a:br>
              <a:rPr lang="ru-RU" sz="1800" b="1" dirty="0">
                <a:solidFill>
                  <a:srgbClr val="993300"/>
                </a:solidFill>
                <a:latin typeface="+mn-lt"/>
              </a:rPr>
            </a:br>
            <a:r>
              <a:rPr lang="ru-RU" sz="2400" dirty="0">
                <a:solidFill>
                  <a:srgbClr val="993300"/>
                </a:solidFill>
                <a:latin typeface="+mn-lt"/>
              </a:rPr>
              <a:t/>
            </a:r>
            <a:br>
              <a:rPr lang="ru-RU" sz="2400" dirty="0">
                <a:solidFill>
                  <a:srgbClr val="993300"/>
                </a:solidFill>
                <a:latin typeface="+mn-lt"/>
              </a:rPr>
            </a:br>
            <a:endParaRPr lang="ru-RU" sz="2400" dirty="0">
              <a:solidFill>
                <a:srgbClr val="993300"/>
              </a:solidFill>
              <a:latin typeface="+mn-lt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7763"/>
            <a:ext cx="8229600" cy="11731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400"/>
              <a:t>                 </a:t>
            </a:r>
            <a:endParaRPr lang="ru-RU" sz="19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9"/>
          </a:xfrm>
        </p:spPr>
        <p:txBody>
          <a:bodyPr/>
          <a:lstStyle/>
          <a:p>
            <a:r>
              <a:rPr lang="ru-RU" sz="2800" b="1" dirty="0" smtClean="0">
                <a:latin typeface="+mn-lt"/>
              </a:rPr>
              <a:t>Динамика средней продолжительности предстоящей жизни и смертности населения Казахстана в 1975-2010 гг.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199" y="1577199"/>
          <a:ext cx="8229602" cy="4518801"/>
        </p:xfrm>
        <a:graphic>
          <a:graphicData uri="http://schemas.openxmlformats.org/drawingml/2006/table">
            <a:tbl>
              <a:tblPr/>
              <a:tblGrid>
                <a:gridCol w="1770303"/>
                <a:gridCol w="1770303"/>
                <a:gridCol w="1272935"/>
                <a:gridCol w="1272935"/>
                <a:gridCol w="2143126"/>
              </a:tblGrid>
              <a:tr h="5648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Годы</a:t>
                      </a:r>
                      <a:endParaRPr lang="ru-RU" sz="105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Средняя продолжительность предстоящей жизни (лет)</a:t>
                      </a:r>
                      <a:endParaRPr lang="ru-RU" sz="105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Смертность</a:t>
                      </a:r>
                      <a:endParaRPr lang="ru-RU" sz="1050" b="1" u="none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 1000 населения</a:t>
                      </a:r>
                      <a:endParaRPr lang="ru-RU" sz="105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все население</a:t>
                      </a:r>
                      <a:endParaRPr lang="ru-RU" sz="105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мужчины</a:t>
                      </a:r>
                      <a:endParaRPr lang="ru-RU" sz="105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женщины</a:t>
                      </a:r>
                      <a:endParaRPr lang="ru-RU" sz="105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1975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69,3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63,8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74,0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7,1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1980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67,0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61,6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71,9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8,0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1985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67,7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62,2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72,7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8,0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1990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68,7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63,9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73,1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7,7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1995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63,7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58,4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69,5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2000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65,4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59,8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71,3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10,1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2005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65,9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60,3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71,8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10,4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2006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66,2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60,5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72,0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10,3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2007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66,4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60,7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72,3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2008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67,1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61,9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72,4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2009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68,3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63,5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73,15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9,7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68,4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63,5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73,3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8,9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+mn-lt"/>
                          <a:ea typeface="Times New Roman"/>
                          <a:cs typeface="Times New Roman"/>
                        </a:rPr>
                        <a:t>69,0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+mn-lt"/>
                          <a:ea typeface="Times New Roman"/>
                          <a:cs typeface="Times New Roman"/>
                        </a:rPr>
                        <a:t>64,2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+mn-lt"/>
                          <a:ea typeface="Times New Roman"/>
                          <a:cs typeface="Times New Roman"/>
                        </a:rPr>
                        <a:t>73,8</a:t>
                      </a:r>
                      <a:endParaRPr lang="ru-RU" sz="1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8,7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62" marR="23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1" dirty="0">
                <a:latin typeface="+mn-lt"/>
              </a:rPr>
              <a:t>Целевые индикаторы – показатели смертности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zh-CN" sz="2400" dirty="0">
                <a:solidFill>
                  <a:srgbClr val="993300"/>
                </a:solidFill>
              </a:rPr>
              <a:t>предотвращение преждевременной смерти является одной из основных задач здравоохранения;</a:t>
            </a:r>
          </a:p>
          <a:p>
            <a:pPr>
              <a:lnSpc>
                <a:spcPct val="90000"/>
              </a:lnSpc>
            </a:pPr>
            <a:r>
              <a:rPr lang="ru-RU" altLang="zh-CN" sz="2400" dirty="0">
                <a:solidFill>
                  <a:srgbClr val="993300"/>
                </a:solidFill>
              </a:rPr>
              <a:t>система здравоохранения обладает (должна обладать) прорывными технологиями воздействия на смертность (высокотехнологичными и профилактическими);</a:t>
            </a:r>
          </a:p>
          <a:p>
            <a:pPr>
              <a:lnSpc>
                <a:spcPct val="90000"/>
              </a:lnSpc>
            </a:pPr>
            <a:r>
              <a:rPr lang="ru-RU" altLang="zh-CN" sz="2400" dirty="0">
                <a:solidFill>
                  <a:srgbClr val="993300"/>
                </a:solidFill>
              </a:rPr>
              <a:t>воздействуя своей деятельностью на смертность населения, система здравоохранения оказывает влияние на среднюю продолжительность жизни;</a:t>
            </a:r>
          </a:p>
          <a:p>
            <a:pPr>
              <a:lnSpc>
                <a:spcPct val="90000"/>
              </a:lnSpc>
            </a:pPr>
            <a:r>
              <a:rPr lang="ru-RU" altLang="zh-CN" sz="2400" dirty="0">
                <a:solidFill>
                  <a:srgbClr val="993300"/>
                </a:solidFill>
              </a:rPr>
              <a:t>со статистических позиций показатели смертности отличаются большей точностью и достоверностью по сравнению с данными о заболеваемости; 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993300"/>
                </a:solidFill>
              </a:rPr>
              <a:t>Казахстан  имеет </a:t>
            </a:r>
            <a:r>
              <a:rPr lang="ru-RU" sz="2400" dirty="0" smtClean="0">
                <a:solidFill>
                  <a:srgbClr val="993300"/>
                </a:solidFill>
              </a:rPr>
              <a:t>низкий уровень </a:t>
            </a:r>
            <a:r>
              <a:rPr lang="ru-RU" sz="2400" dirty="0">
                <a:solidFill>
                  <a:srgbClr val="993300"/>
                </a:solidFill>
              </a:rPr>
              <a:t>смертности</a:t>
            </a:r>
            <a:r>
              <a:rPr lang="ru-RU" sz="2200" dirty="0">
                <a:solidFill>
                  <a:srgbClr val="993300"/>
                </a:solidFill>
              </a:rPr>
              <a:t> – </a:t>
            </a:r>
            <a:r>
              <a:rPr lang="ru-RU" sz="2200" dirty="0" smtClean="0">
                <a:solidFill>
                  <a:srgbClr val="993300"/>
                </a:solidFill>
              </a:rPr>
              <a:t>8,1 на 1000 населения (по </a:t>
            </a:r>
            <a:r>
              <a:rPr lang="ru-RU" sz="2200" dirty="0">
                <a:solidFill>
                  <a:srgbClr val="993300"/>
                </a:solidFill>
              </a:rPr>
              <a:t>международным классификациям </a:t>
            </a:r>
            <a:r>
              <a:rPr lang="ru-RU" sz="2200" dirty="0" smtClean="0">
                <a:solidFill>
                  <a:srgbClr val="993300"/>
                </a:solidFill>
              </a:rPr>
              <a:t>– ниже 9).</a:t>
            </a:r>
            <a:endParaRPr lang="ru-RU" sz="22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+mn-lt"/>
              </a:rPr>
              <a:t>ИНДИКАТОРЫ ПРОМЕЖУТОЧНОГО РЕЗУЛЬТАТА</a:t>
            </a:r>
            <a:endParaRPr lang="ru-RU" sz="3200" b="1" dirty="0">
              <a:latin typeface="+mn-lt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 </a:t>
            </a:r>
            <a:r>
              <a:rPr lang="ru-RU" dirty="0">
                <a:solidFill>
                  <a:srgbClr val="993300"/>
                </a:solidFill>
              </a:rPr>
              <a:t>Показатели общественного здоровья обладают большой инерционностью в динамике. В результате, объективно существует некоторый временной лаг между проведением соответствующих мероприятий и их эффектом. 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solidFill>
                  <a:srgbClr val="993300"/>
                </a:solidFill>
              </a:rPr>
              <a:t>    Более чувствительными и быстро реагирующими  на изменения являются индикаторы промежуточного результата.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884238"/>
          </a:xfrm>
        </p:spPr>
        <p:txBody>
          <a:bodyPr/>
          <a:lstStyle/>
          <a:p>
            <a:r>
              <a:rPr lang="ru-RU" sz="2400" b="1" dirty="0" smtClean="0">
                <a:latin typeface="+mn-lt"/>
              </a:rPr>
              <a:t>КАЧЕСТВО ЖИЗНИ, СВЯЗАННОЕ СО ЗДОРОВЬЕМ</a:t>
            </a:r>
            <a:endParaRPr lang="ru-RU" sz="24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Объективные параметры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- стандарты, эталоны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Субъективные ощущения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- изучение удовлетворенности пациента как потребителя медицинских </a:t>
            </a:r>
            <a:r>
              <a:rPr lang="ru-RU" dirty="0" smtClean="0">
                <a:solidFill>
                  <a:srgbClr val="993300"/>
                </a:solidFill>
              </a:rPr>
              <a:t>услуг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- оценка доступности медицинской помощи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+mn-lt"/>
              </a:rPr>
              <a:t>МОНИТОРИНГ</a:t>
            </a:r>
            <a:r>
              <a:rPr lang="ru-RU" dirty="0" smtClean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>
                <a:solidFill>
                  <a:srgbClr val="993300"/>
                </a:solidFill>
              </a:rPr>
              <a:t> Система мониторинга и оценки позволяет: 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solidFill>
                  <a:srgbClr val="993300"/>
                </a:solidFill>
              </a:rPr>
              <a:t>оценить эффективность системы здравоохранения;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solidFill>
                  <a:srgbClr val="993300"/>
                </a:solidFill>
              </a:rPr>
              <a:t>измерить результаты реформирования и развития здравоохранения; 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solidFill>
                  <a:srgbClr val="993300"/>
                </a:solidFill>
              </a:rPr>
              <a:t>прогнозировать медико-социальный эффект при принятии управленческих решений; 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solidFill>
                  <a:srgbClr val="993300"/>
                </a:solidFill>
              </a:rPr>
              <a:t>обосновать стратегические направления развития отрасли;</a:t>
            </a:r>
          </a:p>
          <a:p>
            <a:pPr>
              <a:lnSpc>
                <a:spcPct val="90000"/>
              </a:lnSpc>
            </a:pPr>
            <a:r>
              <a:rPr lang="ru-RU" sz="2600" dirty="0">
                <a:solidFill>
                  <a:srgbClr val="993300"/>
                </a:solidFill>
              </a:rPr>
              <a:t>провести рейтинговую оценку органов и организаций здравоохранения.</a:t>
            </a:r>
          </a:p>
          <a:p>
            <a:pPr>
              <a:lnSpc>
                <a:spcPct val="90000"/>
              </a:lnSpc>
            </a:pPr>
            <a:endParaRPr lang="ru-RU" sz="26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+mn-lt"/>
              </a:rPr>
              <a:t>Показатель медико-демографического благополучия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 dirty="0"/>
              <a:t>   </a:t>
            </a:r>
            <a:r>
              <a:rPr lang="ru-RU" sz="2600" dirty="0">
                <a:solidFill>
                  <a:srgbClr val="993300"/>
                </a:solidFill>
              </a:rPr>
              <a:t>Технология измерения медико-демографического благополучия позволяет представить многомерные данные в виде простой кривой с вычисляемыми аргументами, где скомбинированы различные показатели, включая  все 15 целевых индикаторов, либо части их, либо в сочетании с другими демографическими данными (рождаемость,  естественный прирост, среднюю продолжительность предстоящей жизни)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0" y="593725"/>
            <a:ext cx="9144000" cy="6264275"/>
            <a:chOff x="0" y="300"/>
            <a:chExt cx="6240" cy="4020"/>
          </a:xfrm>
        </p:grpSpPr>
        <p:pic>
          <p:nvPicPr>
            <p:cNvPr id="83993" name="Picture 25" descr="KZ_200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52"/>
              <a:ext cx="6240" cy="3968"/>
            </a:xfrm>
            <a:prstGeom prst="rect">
              <a:avLst/>
            </a:prstGeom>
            <a:noFill/>
          </p:spPr>
        </p:pic>
        <p:sp>
          <p:nvSpPr>
            <p:cNvPr id="83996" name="Text Box 28"/>
            <p:cNvSpPr txBox="1">
              <a:spLocks noChangeArrowheads="1"/>
            </p:cNvSpPr>
            <p:nvPr/>
          </p:nvSpPr>
          <p:spPr bwMode="auto">
            <a:xfrm>
              <a:off x="3348" y="3002"/>
              <a:ext cx="40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>
                  <a:latin typeface="Times New Roman" pitchFamily="18" charset="0"/>
                  <a:sym typeface="Wingdings" pitchFamily="2" charset="2"/>
                </a:rPr>
                <a:t></a:t>
              </a:r>
              <a:endParaRPr lang="ru-RU" sz="4800" b="1">
                <a:latin typeface="Times New Roman" pitchFamily="18" charset="0"/>
              </a:endParaRPr>
            </a:p>
          </p:txBody>
        </p:sp>
        <p:sp>
          <p:nvSpPr>
            <p:cNvPr id="83997" name="Text Box 29"/>
            <p:cNvSpPr txBox="1">
              <a:spLocks noChangeArrowheads="1"/>
            </p:cNvSpPr>
            <p:nvPr/>
          </p:nvSpPr>
          <p:spPr bwMode="auto">
            <a:xfrm>
              <a:off x="3319" y="300"/>
              <a:ext cx="407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>
                  <a:latin typeface="Times New Roman" pitchFamily="18" charset="0"/>
                  <a:sym typeface="Wingdings" pitchFamily="2" charset="2"/>
                </a:rPr>
                <a:t></a:t>
              </a:r>
              <a:endParaRPr lang="ru-RU" sz="4800" b="1">
                <a:latin typeface="Times New Roman" pitchFamily="18" charset="0"/>
              </a:endParaRPr>
            </a:p>
          </p:txBody>
        </p:sp>
        <p:sp>
          <p:nvSpPr>
            <p:cNvPr id="83998" name="Text Box 30"/>
            <p:cNvSpPr txBox="1">
              <a:spLocks noChangeArrowheads="1"/>
            </p:cNvSpPr>
            <p:nvPr/>
          </p:nvSpPr>
          <p:spPr bwMode="auto">
            <a:xfrm>
              <a:off x="1336" y="370"/>
              <a:ext cx="33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latin typeface="Times New Roman" pitchFamily="18" charset="0"/>
                  <a:sym typeface="Wingdings" pitchFamily="2" charset="2"/>
                </a:rPr>
                <a:t></a:t>
              </a:r>
              <a:endParaRPr lang="ru-RU" sz="2800" b="1">
                <a:latin typeface="Times New Roman" pitchFamily="18" charset="0"/>
              </a:endParaRPr>
            </a:p>
          </p:txBody>
        </p:sp>
        <p:sp>
          <p:nvSpPr>
            <p:cNvPr id="83999" name="Text Box 31"/>
            <p:cNvSpPr txBox="1">
              <a:spLocks noChangeArrowheads="1"/>
            </p:cNvSpPr>
            <p:nvPr/>
          </p:nvSpPr>
          <p:spPr bwMode="auto">
            <a:xfrm>
              <a:off x="1318" y="941"/>
              <a:ext cx="331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bg1"/>
                  </a:solidFill>
                  <a:latin typeface="Times New Roman" pitchFamily="18" charset="0"/>
                  <a:sym typeface="Wingdings" pitchFamily="2" charset="2"/>
                </a:rPr>
                <a:t></a:t>
              </a:r>
              <a:endParaRPr lang="ru-RU" sz="2800" b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84000" name="Text Box 32"/>
            <p:cNvSpPr txBox="1">
              <a:spLocks noChangeArrowheads="1"/>
            </p:cNvSpPr>
            <p:nvPr/>
          </p:nvSpPr>
          <p:spPr bwMode="auto">
            <a:xfrm>
              <a:off x="1325" y="657"/>
              <a:ext cx="33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latin typeface="Times New Roman" pitchFamily="18" charset="0"/>
                  <a:sym typeface="Wingdings" pitchFamily="2" charset="2"/>
                </a:rPr>
                <a:t></a:t>
              </a:r>
              <a:endParaRPr lang="ru-RU" sz="2800" b="1">
                <a:latin typeface="Times New Roman" pitchFamily="18" charset="0"/>
              </a:endParaRPr>
            </a:p>
          </p:txBody>
        </p:sp>
        <p:sp>
          <p:nvSpPr>
            <p:cNvPr id="84001" name="Text Box 33"/>
            <p:cNvSpPr txBox="1">
              <a:spLocks noChangeArrowheads="1"/>
            </p:cNvSpPr>
            <p:nvPr/>
          </p:nvSpPr>
          <p:spPr bwMode="auto">
            <a:xfrm>
              <a:off x="600" y="1492"/>
              <a:ext cx="442" cy="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dirty="0">
                  <a:latin typeface="+mn-lt"/>
                </a:rPr>
                <a:t>ЗКО</a:t>
              </a:r>
            </a:p>
          </p:txBody>
        </p:sp>
        <p:sp>
          <p:nvSpPr>
            <p:cNvPr id="84002" name="Text Box 34"/>
            <p:cNvSpPr txBox="1">
              <a:spLocks noChangeArrowheads="1"/>
            </p:cNvSpPr>
            <p:nvPr/>
          </p:nvSpPr>
          <p:spPr bwMode="auto">
            <a:xfrm>
              <a:off x="3069" y="980"/>
              <a:ext cx="1164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dirty="0" err="1">
                  <a:solidFill>
                    <a:schemeClr val="bg1"/>
                  </a:solidFill>
                  <a:latin typeface="+mn-lt"/>
                </a:rPr>
                <a:t>Акмолинская</a:t>
              </a:r>
              <a:endParaRPr lang="ru-RU" sz="20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84003" name="Text Box 35"/>
            <p:cNvSpPr txBox="1">
              <a:spLocks noChangeArrowheads="1"/>
            </p:cNvSpPr>
            <p:nvPr/>
          </p:nvSpPr>
          <p:spPr bwMode="auto">
            <a:xfrm>
              <a:off x="5116" y="1661"/>
              <a:ext cx="459" cy="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chemeClr val="bg1"/>
                  </a:solidFill>
                  <a:latin typeface="+mn-lt"/>
                </a:rPr>
                <a:t>ВКО</a:t>
              </a:r>
            </a:p>
          </p:txBody>
        </p:sp>
        <p:sp>
          <p:nvSpPr>
            <p:cNvPr id="84004" name="Text Box 36"/>
            <p:cNvSpPr txBox="1">
              <a:spLocks noChangeArrowheads="1"/>
            </p:cNvSpPr>
            <p:nvPr/>
          </p:nvSpPr>
          <p:spPr bwMode="auto">
            <a:xfrm>
              <a:off x="3218" y="3669"/>
              <a:ext cx="508" cy="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dirty="0">
                  <a:latin typeface="+mn-lt"/>
                </a:rPr>
                <a:t>ЮКО</a:t>
              </a:r>
            </a:p>
          </p:txBody>
        </p:sp>
        <p:sp>
          <p:nvSpPr>
            <p:cNvPr id="84005" name="Text Box 37"/>
            <p:cNvSpPr txBox="1">
              <a:spLocks noChangeArrowheads="1"/>
            </p:cNvSpPr>
            <p:nvPr/>
          </p:nvSpPr>
          <p:spPr bwMode="auto">
            <a:xfrm>
              <a:off x="4157" y="902"/>
              <a:ext cx="1243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dirty="0">
                  <a:latin typeface="+mn-lt"/>
                </a:rPr>
                <a:t>Павлодарская</a:t>
              </a:r>
              <a:endParaRPr lang="ru-RU" sz="2000" b="1" dirty="0">
                <a:latin typeface="+mn-lt"/>
              </a:endParaRPr>
            </a:p>
          </p:txBody>
        </p:sp>
        <p:sp>
          <p:nvSpPr>
            <p:cNvPr id="84006" name="Text Box 38"/>
            <p:cNvSpPr txBox="1">
              <a:spLocks noChangeArrowheads="1"/>
            </p:cNvSpPr>
            <p:nvPr/>
          </p:nvSpPr>
          <p:spPr bwMode="auto">
            <a:xfrm>
              <a:off x="4375" y="2817"/>
              <a:ext cx="1158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dirty="0" err="1">
                  <a:latin typeface="+mn-lt"/>
                </a:rPr>
                <a:t>Алматинская</a:t>
              </a:r>
              <a:endParaRPr lang="ru-RU" b="1" dirty="0">
                <a:latin typeface="+mn-lt"/>
              </a:endParaRPr>
            </a:p>
          </p:txBody>
        </p:sp>
        <p:sp>
          <p:nvSpPr>
            <p:cNvPr id="84007" name="Text Box 39"/>
            <p:cNvSpPr txBox="1">
              <a:spLocks noChangeArrowheads="1"/>
            </p:cNvSpPr>
            <p:nvPr/>
          </p:nvSpPr>
          <p:spPr bwMode="auto">
            <a:xfrm>
              <a:off x="3637" y="3265"/>
              <a:ext cx="1247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dirty="0" err="1">
                  <a:latin typeface="+mn-lt"/>
                </a:rPr>
                <a:t>Жамбыльская</a:t>
              </a:r>
              <a:endParaRPr lang="ru-RU" sz="2000" b="1" dirty="0">
                <a:latin typeface="+mn-lt"/>
              </a:endParaRPr>
            </a:p>
          </p:txBody>
        </p:sp>
        <p:sp>
          <p:nvSpPr>
            <p:cNvPr id="84008" name="Text Box 40"/>
            <p:cNvSpPr txBox="1">
              <a:spLocks noChangeArrowheads="1"/>
            </p:cNvSpPr>
            <p:nvPr/>
          </p:nvSpPr>
          <p:spPr bwMode="auto">
            <a:xfrm>
              <a:off x="2331" y="2943"/>
              <a:ext cx="952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ru-RU" b="1" dirty="0">
                  <a:latin typeface="+mn-lt"/>
                </a:rPr>
                <a:t>Кызыл-</a:t>
              </a:r>
            </a:p>
            <a:p>
              <a:pPr>
                <a:lnSpc>
                  <a:spcPct val="70000"/>
                </a:lnSpc>
              </a:pPr>
              <a:r>
                <a:rPr lang="ru-RU" b="1" dirty="0" err="1">
                  <a:latin typeface="+mn-lt"/>
                </a:rPr>
                <a:t>ординская</a:t>
              </a:r>
              <a:endParaRPr lang="ru-RU" b="1" dirty="0">
                <a:latin typeface="+mn-lt"/>
              </a:endParaRPr>
            </a:p>
          </p:txBody>
        </p:sp>
        <p:sp>
          <p:nvSpPr>
            <p:cNvPr id="84009" name="Text Box 41"/>
            <p:cNvSpPr txBox="1">
              <a:spLocks noChangeArrowheads="1"/>
            </p:cNvSpPr>
            <p:nvPr/>
          </p:nvSpPr>
          <p:spPr bwMode="auto">
            <a:xfrm>
              <a:off x="1411" y="1955"/>
              <a:ext cx="116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dirty="0">
                  <a:latin typeface="+mn-lt"/>
                </a:rPr>
                <a:t>Актюбинская</a:t>
              </a:r>
            </a:p>
          </p:txBody>
        </p:sp>
        <p:sp>
          <p:nvSpPr>
            <p:cNvPr id="84010" name="Text Box 42"/>
            <p:cNvSpPr txBox="1">
              <a:spLocks noChangeArrowheads="1"/>
            </p:cNvSpPr>
            <p:nvPr/>
          </p:nvSpPr>
          <p:spPr bwMode="auto">
            <a:xfrm>
              <a:off x="387" y="2073"/>
              <a:ext cx="1063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dirty="0" err="1">
                  <a:latin typeface="+mn-lt"/>
                </a:rPr>
                <a:t>Атырауская</a:t>
              </a:r>
              <a:endParaRPr lang="ru-RU" sz="2000" b="1" dirty="0">
                <a:latin typeface="+mn-lt"/>
              </a:endParaRPr>
            </a:p>
          </p:txBody>
        </p:sp>
        <p:sp>
          <p:nvSpPr>
            <p:cNvPr id="84011" name="Text Box 43"/>
            <p:cNvSpPr txBox="1">
              <a:spLocks noChangeArrowheads="1"/>
            </p:cNvSpPr>
            <p:nvPr/>
          </p:nvSpPr>
          <p:spPr bwMode="auto">
            <a:xfrm>
              <a:off x="592" y="3006"/>
              <a:ext cx="1287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dirty="0" err="1">
                  <a:latin typeface="+mn-lt"/>
                </a:rPr>
                <a:t>Мангистауская</a:t>
              </a:r>
              <a:endParaRPr lang="ru-RU" sz="2000" b="1" dirty="0">
                <a:latin typeface="+mn-lt"/>
              </a:endParaRPr>
            </a:p>
          </p:txBody>
        </p:sp>
        <p:sp>
          <p:nvSpPr>
            <p:cNvPr id="84012" name="Text Box 44"/>
            <p:cNvSpPr txBox="1">
              <a:spLocks noChangeArrowheads="1"/>
            </p:cNvSpPr>
            <p:nvPr/>
          </p:nvSpPr>
          <p:spPr bwMode="auto">
            <a:xfrm>
              <a:off x="3056" y="555"/>
              <a:ext cx="511" cy="2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latin typeface="Times New Roman" pitchFamily="18" charset="0"/>
                </a:rPr>
                <a:t>СКО</a:t>
              </a:r>
            </a:p>
          </p:txBody>
        </p:sp>
        <p:sp>
          <p:nvSpPr>
            <p:cNvPr id="84013" name="Text Box 45"/>
            <p:cNvSpPr txBox="1">
              <a:spLocks noChangeArrowheads="1"/>
            </p:cNvSpPr>
            <p:nvPr/>
          </p:nvSpPr>
          <p:spPr bwMode="auto">
            <a:xfrm>
              <a:off x="3166" y="2182"/>
              <a:ext cx="1382" cy="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chemeClr val="bg1"/>
                  </a:solidFill>
                  <a:latin typeface="+mn-lt"/>
                </a:rPr>
                <a:t>Карагандинская</a:t>
              </a:r>
            </a:p>
          </p:txBody>
        </p:sp>
        <p:sp>
          <p:nvSpPr>
            <p:cNvPr id="84014" name="Text Box 46"/>
            <p:cNvSpPr txBox="1">
              <a:spLocks noChangeArrowheads="1"/>
            </p:cNvSpPr>
            <p:nvPr/>
          </p:nvSpPr>
          <p:spPr bwMode="auto">
            <a:xfrm>
              <a:off x="2258" y="1184"/>
              <a:ext cx="1195" cy="2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dirty="0" err="1">
                  <a:solidFill>
                    <a:schemeClr val="bg1"/>
                  </a:solidFill>
                  <a:latin typeface="+mn-lt"/>
                </a:rPr>
                <a:t>Костанайская</a:t>
              </a:r>
              <a:endParaRPr lang="ru-RU" sz="20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717550" y="19050"/>
            <a:ext cx="7869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Ранговое распределение областей Республики Казахстан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по степени медико-демографического благополучия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533400" y="1905000"/>
            <a:ext cx="8305800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31"/>
              </a:avLst>
            </a:prstTxWarp>
          </a:bodyPr>
          <a:lstStyle/>
          <a:p>
            <a:pPr algn="ctr">
              <a:buNone/>
            </a:pP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b="1" dirty="0" smtClean="0">
                <a:latin typeface="+mn-lt"/>
              </a:rPr>
              <a:t>Деятельность системы здравоохранения</a:t>
            </a:r>
            <a:endParaRPr lang="ru-RU" sz="30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+mn-lt"/>
              </a:rPr>
              <a:t>Требования к индикаторам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dirty="0">
                <a:solidFill>
                  <a:srgbClr val="993300"/>
                </a:solidFill>
              </a:rPr>
              <a:t>иметь непосредственное отношение к процессам здравоохранения;</a:t>
            </a:r>
          </a:p>
          <a:p>
            <a:pPr>
              <a:lnSpc>
                <a:spcPct val="90000"/>
              </a:lnSpc>
            </a:pPr>
            <a:r>
              <a:rPr lang="ru-RU" sz="2200" dirty="0">
                <a:solidFill>
                  <a:srgbClr val="993300"/>
                </a:solidFill>
              </a:rPr>
              <a:t>основываться преимущественно на системе статистической отчетности и существующих формах отчетной документации;</a:t>
            </a:r>
          </a:p>
          <a:p>
            <a:pPr>
              <a:lnSpc>
                <a:spcPct val="90000"/>
              </a:lnSpc>
            </a:pPr>
            <a:r>
              <a:rPr lang="ru-RU" sz="2200" dirty="0">
                <a:solidFill>
                  <a:srgbClr val="993300"/>
                </a:solidFill>
              </a:rPr>
              <a:t>измерять то, что должен измерять;</a:t>
            </a:r>
          </a:p>
          <a:p>
            <a:pPr>
              <a:lnSpc>
                <a:spcPct val="90000"/>
              </a:lnSpc>
            </a:pPr>
            <a:r>
              <a:rPr lang="ru-RU" sz="2200" dirty="0">
                <a:solidFill>
                  <a:srgbClr val="993300"/>
                </a:solidFill>
              </a:rPr>
              <a:t>быть доступными для независимой оценки и экспертизы, </a:t>
            </a:r>
          </a:p>
          <a:p>
            <a:pPr>
              <a:lnSpc>
                <a:spcPct val="90000"/>
              </a:lnSpc>
            </a:pPr>
            <a:r>
              <a:rPr lang="ru-RU" sz="2200" dirty="0">
                <a:solidFill>
                  <a:srgbClr val="993300"/>
                </a:solidFill>
              </a:rPr>
              <a:t>позволять вести правильный подсчет и объективно оценивать полученные значения;</a:t>
            </a:r>
          </a:p>
          <a:p>
            <a:pPr>
              <a:lnSpc>
                <a:spcPct val="90000"/>
              </a:lnSpc>
            </a:pPr>
            <a:r>
              <a:rPr lang="ru-RU" sz="2200" dirty="0">
                <a:solidFill>
                  <a:srgbClr val="993300"/>
                </a:solidFill>
              </a:rPr>
              <a:t>соответствовать запросам и возможностям пользователя;</a:t>
            </a:r>
          </a:p>
          <a:p>
            <a:pPr>
              <a:lnSpc>
                <a:spcPct val="90000"/>
              </a:lnSpc>
            </a:pPr>
            <a:r>
              <a:rPr lang="ru-RU" sz="2200" dirty="0">
                <a:solidFill>
                  <a:srgbClr val="993300"/>
                </a:solidFill>
              </a:rPr>
              <a:t>иметь четкую формулировку, исключающую двойное толкование;</a:t>
            </a:r>
          </a:p>
          <a:p>
            <a:pPr>
              <a:lnSpc>
                <a:spcPct val="90000"/>
              </a:lnSpc>
            </a:pPr>
            <a:r>
              <a:rPr lang="ru-RU" sz="2200" dirty="0">
                <a:solidFill>
                  <a:srgbClr val="993300"/>
                </a:solidFill>
              </a:rPr>
              <a:t>быть количественными и качественными, техническими надежными, экономичными и не затратными.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3" y="27463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Дерево  цели индикаторов</a:t>
            </a:r>
            <a:endParaRPr lang="ru-RU" sz="32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4925" y="2133600"/>
            <a:ext cx="9109075" cy="3382963"/>
            <a:chOff x="113" y="1339"/>
            <a:chExt cx="5443" cy="2136"/>
          </a:xfrm>
        </p:grpSpPr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 rot="10800000">
              <a:off x="113" y="1344"/>
              <a:ext cx="5443" cy="2131"/>
            </a:xfrm>
            <a:prstGeom prst="rtTriangl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4785" y="2160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Вклад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3923" y="1838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Процесс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2563" y="1529"/>
              <a:ext cx="131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Промежуточный результат</a:t>
              </a: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1383" y="1385"/>
              <a:ext cx="907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>
                  <a:solidFill>
                    <a:srgbClr val="000066"/>
                  </a:solidFill>
                </a:rPr>
                <a:t>Ожидаемый результат</a:t>
              </a: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476" y="1339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Цель</a:t>
              </a:r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1292" y="1344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2472" y="1344"/>
              <a:ext cx="0" cy="9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3833" y="1343"/>
              <a:ext cx="0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H="1">
              <a:off x="4689" y="1344"/>
              <a:ext cx="5" cy="1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>
              <a:off x="2290" y="1525"/>
              <a:ext cx="27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3" name="AutoShape 17"/>
            <p:cNvSpPr>
              <a:spLocks noChangeArrowheads="1"/>
            </p:cNvSpPr>
            <p:nvPr/>
          </p:nvSpPr>
          <p:spPr bwMode="auto">
            <a:xfrm>
              <a:off x="4558" y="2115"/>
              <a:ext cx="27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4" name="AutoShape 18"/>
            <p:cNvSpPr>
              <a:spLocks noChangeArrowheads="1"/>
            </p:cNvSpPr>
            <p:nvPr/>
          </p:nvSpPr>
          <p:spPr bwMode="auto">
            <a:xfrm>
              <a:off x="3651" y="1797"/>
              <a:ext cx="27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5" name="AutoShape 19"/>
            <p:cNvSpPr>
              <a:spLocks noChangeArrowheads="1"/>
            </p:cNvSpPr>
            <p:nvPr/>
          </p:nvSpPr>
          <p:spPr bwMode="auto">
            <a:xfrm>
              <a:off x="1111" y="1344"/>
              <a:ext cx="27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610600" cy="1143000"/>
          </a:xfrm>
        </p:spPr>
        <p:txBody>
          <a:bodyPr/>
          <a:lstStyle/>
          <a:p>
            <a:r>
              <a:rPr lang="ru-RU" sz="3200" b="1" dirty="0">
                <a:latin typeface="+mn-lt"/>
              </a:rPr>
              <a:t>Категории индикаторов мониторинга и оценки деятельности </a:t>
            </a:r>
            <a:r>
              <a:rPr lang="ru-RU" sz="3200" b="1" dirty="0" smtClean="0">
                <a:latin typeface="+mn-lt"/>
              </a:rPr>
              <a:t>системы здравоохранения</a:t>
            </a:r>
            <a:endParaRPr lang="ru-RU" sz="3200" b="1" dirty="0"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199"/>
            <a:ext cx="8229600" cy="4114801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 dirty="0"/>
              <a:t>Индикаторы «конечной цели» </a:t>
            </a:r>
          </a:p>
          <a:p>
            <a:pPr marL="609600" indent="-609600">
              <a:buFontTx/>
              <a:buAutoNum type="arabicPeriod"/>
            </a:pPr>
            <a:r>
              <a:rPr lang="ru-RU" sz="2800" dirty="0"/>
              <a:t>Индикаторы «промежуточной цели» </a:t>
            </a:r>
          </a:p>
          <a:p>
            <a:pPr marL="609600" indent="-609600">
              <a:buFontTx/>
              <a:buAutoNum type="arabicPeriod"/>
            </a:pPr>
            <a:r>
              <a:rPr lang="ru-RU" sz="2800" dirty="0"/>
              <a:t>Индикаторы «воздействия» или результативности </a:t>
            </a:r>
          </a:p>
          <a:p>
            <a:pPr marL="609600" indent="-609600">
              <a:buFontTx/>
              <a:buAutoNum type="arabicPeriod"/>
            </a:pPr>
            <a:r>
              <a:rPr lang="ru-RU" sz="2800" dirty="0"/>
              <a:t>Индикаторы «вклада» или объем выделенных ресурсов на реализацию и степень их освоения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+mn-lt"/>
              </a:rPr>
              <a:t>Значимость индикаторов на различных уровнях системы 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4" name="Group 188"/>
          <p:cNvGraphicFramePr>
            <a:graphicFrameLocks noGrp="1"/>
          </p:cNvGraphicFramePr>
          <p:nvPr/>
        </p:nvGraphicFramePr>
        <p:xfrm>
          <a:off x="609600" y="1780962"/>
          <a:ext cx="8075613" cy="3048000"/>
        </p:xfrm>
        <a:graphic>
          <a:graphicData uri="http://schemas.openxmlformats.org/drawingml/2006/table">
            <a:tbl>
              <a:tblPr/>
              <a:tblGrid>
                <a:gridCol w="1265473"/>
                <a:gridCol w="1244623"/>
                <a:gridCol w="1244623"/>
                <a:gridCol w="1243020"/>
                <a:gridCol w="1244623"/>
                <a:gridCol w="1833251"/>
              </a:tblGrid>
              <a:tr h="29234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Уровень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Индикаторы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4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Конечной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цели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Оказания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услуг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Финанси-рования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Обеспечения ресурсов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Руководства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Нацио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нальный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*****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*****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*****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*****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*****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Регио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нальный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**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*****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**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***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*****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зации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*****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5338"/>
            <a:ext cx="8229600" cy="957262"/>
          </a:xfrm>
        </p:spPr>
        <p:txBody>
          <a:bodyPr/>
          <a:lstStyle/>
          <a:p>
            <a:r>
              <a:rPr lang="ru-RU" sz="3200" b="1" dirty="0">
                <a:latin typeface="+mn-lt"/>
              </a:rPr>
              <a:t>Индикаторы «конечной цели</a:t>
            </a:r>
            <a:r>
              <a:rPr lang="ru-RU" sz="3200" b="1" dirty="0" smtClean="0">
                <a:latin typeface="+mn-lt"/>
              </a:rPr>
              <a:t>»</a:t>
            </a:r>
            <a:r>
              <a:rPr lang="ru-RU" sz="3300" b="1" dirty="0"/>
              <a:t/>
            </a:r>
            <a:br>
              <a:rPr lang="ru-RU" sz="3300" b="1" dirty="0"/>
            </a:br>
            <a:endParaRPr lang="ru-RU" sz="33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sz="2800" dirty="0"/>
              <a:t>Улучшение показателей здоровья населения;</a:t>
            </a:r>
          </a:p>
          <a:p>
            <a:pPr marL="609600" indent="-609600"/>
            <a:r>
              <a:rPr lang="ru-RU" sz="2800" dirty="0"/>
              <a:t>Повышение эффективности системы здравоохранения;</a:t>
            </a:r>
          </a:p>
          <a:p>
            <a:pPr marL="609600" indent="-609600"/>
            <a:r>
              <a:rPr lang="ru-RU" sz="2800" dirty="0"/>
              <a:t>Отзывчивость системы здравоохранения;</a:t>
            </a:r>
          </a:p>
          <a:p>
            <a:pPr marL="609600" indent="-609600"/>
            <a:r>
              <a:rPr lang="ru-RU" sz="2800" dirty="0"/>
              <a:t>Справедливость финансового взноса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304800" y="193692"/>
            <a:ext cx="823753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altLang="zh-CN" sz="24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  <a:t>ИЕРАРХИЯ ЦЕЛЕЙ СИСТЕМЫ ЗДРАВООХРАННИЯ РЕСПУБЛИКИ КАЗАХСТАН</a:t>
            </a:r>
          </a:p>
          <a:p>
            <a:pPr eaLnBrk="0" hangingPunct="0"/>
            <a:endParaRPr lang="ru-RU" altLang="zh-CN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itchFamily="2" charset="-122"/>
            </a:endParaRPr>
          </a:p>
        </p:txBody>
      </p:sp>
      <p:graphicFrame>
        <p:nvGraphicFramePr>
          <p:cNvPr id="100757" name="Group 405"/>
          <p:cNvGraphicFramePr>
            <a:graphicFrameLocks noGrp="1"/>
          </p:cNvGraphicFramePr>
          <p:nvPr/>
        </p:nvGraphicFramePr>
        <p:xfrm>
          <a:off x="304800" y="1095375"/>
          <a:ext cx="8610600" cy="1289558"/>
        </p:xfrm>
        <a:graphic>
          <a:graphicData uri="http://schemas.openxmlformats.org/drawingml/2006/table">
            <a:tbl>
              <a:tblPr/>
              <a:tblGrid>
                <a:gridCol w="1524000"/>
                <a:gridCol w="7086600"/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ahoma" pitchFamily="34" charset="0"/>
                        </a:rPr>
                        <a:t>Глобальная цель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SimSun" pitchFamily="2" charset="-122"/>
                          <a:cs typeface="Arial" charset="0"/>
                        </a:rPr>
                        <a:t>УЛУЧШЕНИЕ СОСТОЯНИЯ ЗДОРОВЬЯ НАСЕЛЕНИЯ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ahoma" pitchFamily="34" charset="0"/>
                        </a:rPr>
                        <a:t>Индикатор глобальной цели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SimSun" pitchFamily="2" charset="-122"/>
                          <a:cs typeface="Arial" charset="0"/>
                        </a:rPr>
                        <a:t>СРЕДНЯЯ ПРОДОЛЖИТЕЛЬНОСТЬ ЖИЗНИ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384" name="Rectangle 32"/>
          <p:cNvSpPr>
            <a:spLocks noChangeArrowheads="1"/>
          </p:cNvSpPr>
          <p:nvPr/>
        </p:nvSpPr>
        <p:spPr bwMode="auto">
          <a:xfrm>
            <a:off x="-417513" y="2814638"/>
            <a:ext cx="155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900">
              <a:latin typeface="Impact" pitchFamily="34" charset="0"/>
            </a:endParaRPr>
          </a:p>
        </p:txBody>
      </p:sp>
      <p:graphicFrame>
        <p:nvGraphicFramePr>
          <p:cNvPr id="100685" name="Group 333"/>
          <p:cNvGraphicFramePr>
            <a:graphicFrameLocks noGrp="1"/>
          </p:cNvGraphicFramePr>
          <p:nvPr>
            <p:ph sz="half" idx="1"/>
          </p:nvPr>
        </p:nvGraphicFramePr>
        <p:xfrm>
          <a:off x="266700" y="2600325"/>
          <a:ext cx="8686800" cy="1493520"/>
        </p:xfrm>
        <a:graphic>
          <a:graphicData uri="http://schemas.openxmlformats.org/drawingml/2006/table">
            <a:tbl>
              <a:tblPr/>
              <a:tblGrid>
                <a:gridCol w="1241425"/>
                <a:gridCol w="1239838"/>
                <a:gridCol w="1243012"/>
                <a:gridCol w="1238250"/>
                <a:gridCol w="1243013"/>
                <a:gridCol w="1239837"/>
                <a:gridCol w="12414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Цель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Снижение смертности от ведущих и социально-значимых причин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Целевые индикаторы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Смертность от болезней системы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крово-обращения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Смертность от травм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Смертность от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злока-чественных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новообра-зований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Младен-ческая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смертность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Материн-ская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смертность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Смертность от туберкулеза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0753" name="Group 401"/>
          <p:cNvGraphicFramePr>
            <a:graphicFrameLocks noGrp="1"/>
          </p:cNvGraphicFramePr>
          <p:nvPr>
            <p:ph sz="half" idx="2"/>
          </p:nvPr>
        </p:nvGraphicFramePr>
        <p:xfrm>
          <a:off x="257175" y="4308475"/>
          <a:ext cx="8667750" cy="1706880"/>
        </p:xfrm>
        <a:graphic>
          <a:graphicData uri="http://schemas.openxmlformats.org/drawingml/2006/table">
            <a:tbl>
              <a:tblPr/>
              <a:tblGrid>
                <a:gridCol w="965200"/>
                <a:gridCol w="958850"/>
                <a:gridCol w="965200"/>
                <a:gridCol w="965200"/>
                <a:gridCol w="958850"/>
                <a:gridCol w="965200"/>
                <a:gridCol w="965200"/>
                <a:gridCol w="958850"/>
                <a:gridCol w="965200"/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Задачи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Повышение эффективности системы охраны здоровья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солидарной ответственности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Улучше-ние отзывчи-вости и системы здраво-охранения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Обеспече-ние справед-ливости финан-сового вклада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Подзадачи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Реструктуризация здраво-охранения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Повыше-ние качес-тва меди-цинской помощи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Совершенствование финанси-рования здраво-охранения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государ-ства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работо-дателей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гражда-нина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+mn-lt"/>
              </a:rPr>
              <a:t>Индикатор глобальной цели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993300"/>
                </a:solidFill>
              </a:rPr>
              <a:t>Средняя продолжительность жизни</a:t>
            </a:r>
            <a:r>
              <a:rPr lang="ru-RU" dirty="0">
                <a:solidFill>
                  <a:srgbClr val="993300"/>
                </a:solidFill>
              </a:rPr>
              <a:t> – интегральный показатель, в определенной степени показывающий обобщенное состояние здоровья людей, зависящее от воздействия многих факторов</a:t>
            </a:r>
            <a:r>
              <a:rPr lang="ru-RU" dirty="0" smtClean="0">
                <a:solidFill>
                  <a:srgbClr val="9933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781</TotalTime>
  <Words>663</Words>
  <Application>Microsoft Office PowerPoint</Application>
  <PresentationFormat>Экран (4:3)</PresentationFormat>
  <Paragraphs>200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Край</vt:lpstr>
      <vt:lpstr>  СОВРЕМЕННЫЕ ПОДХОДЫ К АНАЛИЗУ И ОЦЕНКЕ ДЕЯТЕЛЬНОСТИ СИСТЕМЫ ЗДРАВООХРАНЕНИЯ    д.м.н., профессор Камалиев М.А.  Алматы, 2 ноября 2012 г.  </vt:lpstr>
      <vt:lpstr>Деятельность системы здравоохранения</vt:lpstr>
      <vt:lpstr>Требования к индикаторам</vt:lpstr>
      <vt:lpstr>Дерево  цели индикаторов</vt:lpstr>
      <vt:lpstr>Категории индикаторов мониторинга и оценки деятельности системы здравоохранения</vt:lpstr>
      <vt:lpstr>Значимость индикаторов на различных уровнях системы </vt:lpstr>
      <vt:lpstr>Индикаторы «конечной цели» </vt:lpstr>
      <vt:lpstr>Слайд 8</vt:lpstr>
      <vt:lpstr>Индикатор глобальной цели</vt:lpstr>
      <vt:lpstr>Динамика средней продолжительности предстоящей жизни и смертности населения Казахстана в 1975-2010 гг.</vt:lpstr>
      <vt:lpstr>Целевые индикаторы – показатели смертности</vt:lpstr>
      <vt:lpstr>ИНДИКАТОРЫ ПРОМЕЖУТОЧНОГО РЕЗУЛЬТАТА</vt:lpstr>
      <vt:lpstr>КАЧЕСТВО ЖИЗНИ, СВЯЗАННОЕ СО ЗДОРОВЬЕМ</vt:lpstr>
      <vt:lpstr>МОНИТОРИНГ </vt:lpstr>
      <vt:lpstr>Показатель медико-демографического благополучия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K.M.A.</cp:lastModifiedBy>
  <cp:revision>47</cp:revision>
  <cp:lastPrinted>1601-01-01T00:00:00Z</cp:lastPrinted>
  <dcterms:created xsi:type="dcterms:W3CDTF">1601-01-01T00:00:00Z</dcterms:created>
  <dcterms:modified xsi:type="dcterms:W3CDTF">2012-11-02T01:57:04Z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