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87" r:id="rId2"/>
    <p:sldId id="319" r:id="rId3"/>
    <p:sldId id="320" r:id="rId4"/>
    <p:sldId id="322" r:id="rId5"/>
    <p:sldId id="259" r:id="rId6"/>
    <p:sldId id="258" r:id="rId7"/>
    <p:sldId id="288" r:id="rId8"/>
    <p:sldId id="291" r:id="rId9"/>
    <p:sldId id="292" r:id="rId10"/>
    <p:sldId id="293" r:id="rId11"/>
    <p:sldId id="294" r:id="rId12"/>
    <p:sldId id="323" r:id="rId13"/>
    <p:sldId id="324" r:id="rId14"/>
    <p:sldId id="260" r:id="rId15"/>
    <p:sldId id="261" r:id="rId16"/>
    <p:sldId id="301" r:id="rId17"/>
    <p:sldId id="302" r:id="rId18"/>
    <p:sldId id="303" r:id="rId19"/>
    <p:sldId id="304" r:id="rId20"/>
    <p:sldId id="305" r:id="rId21"/>
    <p:sldId id="262" r:id="rId22"/>
    <p:sldId id="263" r:id="rId23"/>
    <p:sldId id="297" r:id="rId24"/>
    <p:sldId id="264" r:id="rId25"/>
    <p:sldId id="268" r:id="rId26"/>
    <p:sldId id="298" r:id="rId27"/>
    <p:sldId id="299" r:id="rId28"/>
    <p:sldId id="269" r:id="rId29"/>
    <p:sldId id="300" r:id="rId30"/>
    <p:sldId id="270" r:id="rId31"/>
    <p:sldId id="306" r:id="rId32"/>
    <p:sldId id="307" r:id="rId33"/>
    <p:sldId id="308" r:id="rId34"/>
    <p:sldId id="271" r:id="rId35"/>
    <p:sldId id="295" r:id="rId36"/>
    <p:sldId id="309" r:id="rId37"/>
    <p:sldId id="296" r:id="rId38"/>
    <p:sldId id="272" r:id="rId39"/>
    <p:sldId id="273" r:id="rId40"/>
    <p:sldId id="311" r:id="rId41"/>
    <p:sldId id="310" r:id="rId42"/>
    <p:sldId id="274" r:id="rId43"/>
    <p:sldId id="312" r:id="rId44"/>
    <p:sldId id="313" r:id="rId45"/>
    <p:sldId id="275" r:id="rId46"/>
    <p:sldId id="314" r:id="rId47"/>
    <p:sldId id="276" r:id="rId48"/>
    <p:sldId id="278" r:id="rId49"/>
    <p:sldId id="315" r:id="rId50"/>
    <p:sldId id="316" r:id="rId51"/>
    <p:sldId id="279" r:id="rId52"/>
    <p:sldId id="280" r:id="rId53"/>
    <p:sldId id="281" r:id="rId54"/>
    <p:sldId id="317" r:id="rId55"/>
    <p:sldId id="282" r:id="rId56"/>
    <p:sldId id="283" r:id="rId57"/>
    <p:sldId id="284" r:id="rId58"/>
    <p:sldId id="285" r:id="rId59"/>
    <p:sldId id="286" r:id="rId60"/>
    <p:sldId id="31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2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5642E-444B-4B2B-8F95-452D1263737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07A1F-F07F-4219-BFCC-7F82119F9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5BBB4-71E6-47DC-BB89-89138360CD8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B8EF8-972A-40A2-B629-AEF7FB8A4F3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CB281-2F6C-4E9D-8AF6-614396C0D29B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3625"/>
            <a:ext cx="29702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800" rIns="91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0537D7-B203-4ACD-8499-75FAF1CAD3E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0413" cy="3427412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6400" cy="41973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1DE2B-C8F3-4DB7-AA42-EC62725ACB52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3625"/>
            <a:ext cx="29702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800" rIns="91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69DFDC-CD57-451F-80B8-6CD99147963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0413" cy="3427412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6400" cy="41973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9F44-EA2B-4F18-9632-1D92A4E46E92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9982-0B0F-46D0-AC4F-7E323FD04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logna-berlin2003.de/pdf/bologna_declaration.pdf" TargetMode="External"/><Relationship Id="rId3" Type="http://schemas.openxmlformats.org/officeDocument/2006/relationships/hyperlink" Target="http://www.aic.lv/ace/ace_disk/Bologna/maindoc/Lisb_conv.pdf" TargetMode="External"/><Relationship Id="rId7" Type="http://schemas.openxmlformats.org/officeDocument/2006/relationships/hyperlink" Target="http://www.bologna-berlin2003.de/pdf/Sorbonne_declaration.pdf" TargetMode="External"/><Relationship Id="rId2" Type="http://schemas.openxmlformats.org/officeDocument/2006/relationships/hyperlink" Target="http://www.bsun.org/Bologna_Process/Lisbon/lisbon_russi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bu.ru/News/edusem/bol.htm" TargetMode="External"/><Relationship Id="rId5" Type="http://schemas.openxmlformats.org/officeDocument/2006/relationships/hyperlink" Target="http://www.coe.int/T/E/Cultural_Co-operation/education/Higher_education/Activities/Bologna_Process/Magna_Charta.asp" TargetMode="External"/><Relationship Id="rId4" Type="http://schemas.openxmlformats.org/officeDocument/2006/relationships/hyperlink" Target="http://www.bsun.org/Bologna_Process/Magna_charta/magna_charta_russian.pdf" TargetMode="Externa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14687"/>
            <a:ext cx="9144000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Болонский процесс в КазНМУ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7858148" cy="1428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Директор Центра Мониторинга анализа качества образования и научного сопровождения реформы медицинского образования (МАКО и НСРМО),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д.м.н. Сарсенбаева Сауле Сергазиевна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rshu_podpisant_magnachart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2030680" cy="1151907"/>
          </a:xfrm>
          <a:prstGeom prst="rect">
            <a:avLst/>
          </a:prstGeom>
        </p:spPr>
      </p:pic>
      <p:pic>
        <p:nvPicPr>
          <p:cNvPr id="7" name="Рисунок 6" descr="Без имени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857892"/>
            <a:ext cx="2351315" cy="748146"/>
          </a:xfrm>
          <a:prstGeom prst="rect">
            <a:avLst/>
          </a:prstGeom>
        </p:spPr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6" y="5929330"/>
            <a:ext cx="1635240" cy="629392"/>
          </a:xfrm>
          <a:prstGeom prst="rect">
            <a:avLst/>
          </a:prstGeom>
        </p:spPr>
      </p:pic>
      <p:pic>
        <p:nvPicPr>
          <p:cNvPr id="9" name="Рисунок 8" descr="C:\Documents and Settings\user.PC\Рабочий стол\Изображения картинки\adee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857892"/>
            <a:ext cx="1840675" cy="7006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857892"/>
            <a:ext cx="78579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715724" y="5429264"/>
            <a:ext cx="1428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15.11.2012 г.</a:t>
            </a:r>
            <a:endParaRPr lang="ru-RU" b="1" dirty="0"/>
          </a:p>
        </p:txBody>
      </p:sp>
      <p:pic>
        <p:nvPicPr>
          <p:cNvPr id="12" name="Picture 2" descr="C:\Documents and Settings\user\Рабочий стол\ЛОГО МАК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4357694"/>
            <a:ext cx="881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>
              <a:defRPr/>
            </a:pPr>
            <a:fld id="{D670D222-A630-427F-B78A-1B1C8670BE9C}" type="slidenum">
              <a:rPr lang="ru-RU"/>
              <a:pPr algn="ctr">
                <a:defRPr/>
              </a:pPr>
              <a:t>10</a:t>
            </a:fld>
            <a:endParaRPr 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Болонская декларация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19 июня 1999 г.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Содействие европейскому сотрудничеству в обеспечении качества</a:t>
            </a:r>
            <a:r>
              <a:rPr lang="ru-RU" sz="36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(с целью разработки сопоставимых критериев и методологий)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Содействие необходимым европейским воззрениям в высшем образовании</a:t>
            </a:r>
            <a:r>
              <a:rPr lang="ru-RU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(развитие учебных планов, межинституциональное сотрудничество, схемы мобильности и совместных программ обучения, практическая подготовка и проведение научных исследований) </a:t>
            </a:r>
            <a:endParaRPr lang="ru-RU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42875" y="34925"/>
            <a:ext cx="88582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C00000"/>
                </a:solidFill>
                <a:cs typeface="Arial" charset="0"/>
              </a:rPr>
              <a:t>Параметры Болонского процесса</a:t>
            </a: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798513" y="1279525"/>
            <a:ext cx="2117725" cy="493713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98513" y="1268413"/>
            <a:ext cx="398938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66"/>
                </a:solidFill>
                <a:latin typeface="Lucida Sans Unicode" pitchFamily="34" charset="0"/>
              </a:rPr>
              <a:t>Обязательные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779838" y="549275"/>
            <a:ext cx="5184775" cy="2374900"/>
          </a:xfrm>
          <a:prstGeom prst="roundRect">
            <a:avLst>
              <a:gd name="adj" fmla="val 16667"/>
            </a:avLst>
          </a:prstGeom>
          <a:noFill/>
          <a:ln w="324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51275" y="549275"/>
            <a:ext cx="4991100" cy="230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00A4"/>
                </a:solidFill>
                <a:latin typeface="Arial" charset="0"/>
                <a:cs typeface="Arial" charset="0"/>
              </a:rPr>
              <a:t>Трёхуровневая система высшего образования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00A4"/>
                </a:solidFill>
                <a:latin typeface="Arial" charset="0"/>
                <a:cs typeface="Arial" charset="0"/>
              </a:rPr>
              <a:t>Академические кредиты </a:t>
            </a:r>
            <a:r>
              <a:rPr lang="en-US" sz="1600" dirty="0">
                <a:solidFill>
                  <a:srgbClr val="0000A4"/>
                </a:solidFill>
                <a:latin typeface="Arial" charset="0"/>
                <a:cs typeface="Arial" charset="0"/>
              </a:rPr>
              <a:t>ECTS</a:t>
            </a:r>
            <a:endParaRPr lang="ru-RU" sz="1600" dirty="0">
              <a:solidFill>
                <a:srgbClr val="0000A4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00A4"/>
                </a:solidFill>
                <a:latin typeface="Arial" charset="0"/>
                <a:cs typeface="Arial" charset="0"/>
              </a:rPr>
              <a:t>Академическая мобильность</a:t>
            </a:r>
            <a:r>
              <a:rPr lang="en-US" sz="1600" dirty="0">
                <a:solidFill>
                  <a:srgbClr val="0000A4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0000A4"/>
                </a:solidFill>
                <a:latin typeface="Arial" charset="0"/>
                <a:cs typeface="Arial" charset="0"/>
              </a:rPr>
              <a:t>студентов, ППС и административного персонала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00A4"/>
                </a:solidFill>
                <a:latin typeface="Arial" charset="0"/>
                <a:cs typeface="Arial" charset="0"/>
              </a:rPr>
              <a:t>Европейское приложение к диплому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00A4"/>
                </a:solidFill>
                <a:latin typeface="Arial" charset="0"/>
                <a:cs typeface="Arial" charset="0"/>
              </a:rPr>
              <a:t>Контроль качества высшего образования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00A4"/>
                </a:solidFill>
                <a:latin typeface="Arial" charset="0"/>
                <a:cs typeface="Arial" charset="0"/>
              </a:rPr>
              <a:t>Создание единого европейского исследовательского пространства 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827088" y="3376613"/>
            <a:ext cx="2160587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66"/>
                </a:solidFill>
                <a:latin typeface="Lucida Sans Unicode" pitchFamily="34" charset="0"/>
              </a:rPr>
              <a:t>Рекомендательные</a:t>
            </a:r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827088" y="3284538"/>
            <a:ext cx="2232025" cy="576262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15"/>
          <p:cNvSpPr>
            <a:spLocks noChangeArrowheads="1"/>
          </p:cNvSpPr>
          <p:nvPr/>
        </p:nvSpPr>
        <p:spPr bwMode="auto">
          <a:xfrm rot="5400000">
            <a:off x="1015207" y="3529806"/>
            <a:ext cx="4883150" cy="360363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827088" y="5516563"/>
            <a:ext cx="216058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66"/>
                </a:solidFill>
                <a:latin typeface="Lucida Sans Unicode" pitchFamily="34" charset="0"/>
              </a:rPr>
              <a:t>факультативные</a:t>
            </a:r>
          </a:p>
        </p:txBody>
      </p:sp>
      <p:sp>
        <p:nvSpPr>
          <p:cNvPr id="8203" name="AutoShape 5"/>
          <p:cNvSpPr>
            <a:spLocks noChangeArrowheads="1"/>
          </p:cNvSpPr>
          <p:nvPr/>
        </p:nvSpPr>
        <p:spPr bwMode="auto">
          <a:xfrm>
            <a:off x="855663" y="5373688"/>
            <a:ext cx="2276475" cy="576262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32" descr="300x232_delovy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196975"/>
            <a:ext cx="75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6" descr="ea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5373688"/>
            <a:ext cx="6842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7" descr="39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236913"/>
            <a:ext cx="5461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AutoShape 5"/>
          <p:cNvSpPr>
            <a:spLocks noChangeArrowheads="1"/>
          </p:cNvSpPr>
          <p:nvPr/>
        </p:nvSpPr>
        <p:spPr bwMode="auto">
          <a:xfrm>
            <a:off x="3779838" y="3068638"/>
            <a:ext cx="5184775" cy="1368425"/>
          </a:xfrm>
          <a:prstGeom prst="roundRect">
            <a:avLst>
              <a:gd name="adj" fmla="val 16667"/>
            </a:avLst>
          </a:prstGeom>
          <a:noFill/>
          <a:ln w="324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Text Box 6"/>
          <p:cNvSpPr txBox="1">
            <a:spLocks noChangeArrowheads="1"/>
          </p:cNvSpPr>
          <p:nvPr/>
        </p:nvSpPr>
        <p:spPr bwMode="auto">
          <a:xfrm>
            <a:off x="3851275" y="3068638"/>
            <a:ext cx="5113338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/>
              <a:t> </a:t>
            </a: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Единые европейские оценки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Активная вовлеченность студентов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Социальная поддержка малообеспеченных студентов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Образование в течение всей жизни </a:t>
            </a:r>
          </a:p>
        </p:txBody>
      </p:sp>
      <p:sp>
        <p:nvSpPr>
          <p:cNvPr id="8209" name="AutoShape 5"/>
          <p:cNvSpPr>
            <a:spLocks noChangeArrowheads="1"/>
          </p:cNvSpPr>
          <p:nvPr/>
        </p:nvSpPr>
        <p:spPr bwMode="auto">
          <a:xfrm>
            <a:off x="3779838" y="4581525"/>
            <a:ext cx="5256212" cy="2205038"/>
          </a:xfrm>
          <a:prstGeom prst="roundRect">
            <a:avLst>
              <a:gd name="adj" fmla="val 16667"/>
            </a:avLst>
          </a:prstGeom>
          <a:noFill/>
          <a:ln w="324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Text Box 6"/>
          <p:cNvSpPr txBox="1">
            <a:spLocks noChangeArrowheads="1"/>
          </p:cNvSpPr>
          <p:nvPr/>
        </p:nvSpPr>
        <p:spPr bwMode="auto">
          <a:xfrm>
            <a:off x="3924300" y="4581525"/>
            <a:ext cx="5040313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Гармонизация содержания образования по направлениям подготовки 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Нелинейные траектории обучения студентов, курсы по выбору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Модульная система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Дистанционное обучение, электронные курсы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00A4"/>
                </a:solidFill>
                <a:latin typeface="Arial" charset="0"/>
                <a:cs typeface="Arial" charset="0"/>
              </a:rPr>
              <a:t>Академические рейтинги студентов и преподавателей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uropressa.com/wp-content/uploads/2012/04/pjego-c-eojmcyo.jpg"/>
          <p:cNvPicPr>
            <a:picLocks noChangeAspect="1" noChangeArrowheads="1"/>
          </p:cNvPicPr>
          <p:nvPr/>
        </p:nvPicPr>
        <p:blipFill>
          <a:blip r:embed="rId2" cstate="print">
            <a:lum bright="53000" contrast="-47000"/>
          </a:blip>
          <a:srcRect/>
          <a:stretch>
            <a:fillRect/>
          </a:stretch>
        </p:blipFill>
        <p:spPr bwMode="auto">
          <a:xfrm>
            <a:off x="0" y="0"/>
            <a:ext cx="9144000" cy="6850857"/>
          </a:xfrm>
          <a:prstGeom prst="rect">
            <a:avLst/>
          </a:prstGeom>
          <a:noFill/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3999" cy="571504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Медицинские вузы и факультеты Европы и  России, подписавшие Великую Хартию университетов в ходе длительного обсуждения  определили те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направления Болонского процесса,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которые они считают приемлемыми и целесообразными для прогресса высшей медицинской школы:</a:t>
            </a:r>
          </a:p>
          <a:p>
            <a:pPr algn="ct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Признание выпускных квалификаций.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2. Развитие академической мобильности.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3. Введение системы кредитов.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4. Внедрение системы управления качеством 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043863" cy="1609725"/>
          </a:xfrm>
        </p:spPr>
        <p:txBody>
          <a:bodyPr/>
          <a:lstStyle/>
          <a:p>
            <a:pPr algn="just" eaLnBrk="1" hangingPunct="1"/>
            <a:r>
              <a:rPr lang="ru-RU" sz="1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После подписания 14 мая 2010 года Великой Хартии университетов КазНМУ  разработал  </a:t>
            </a:r>
            <a:r>
              <a:rPr lang="ru-RU" sz="1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стратегию,  </a:t>
            </a:r>
            <a:r>
              <a:rPr lang="ru-RU" sz="1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предусматривающую  </a:t>
            </a:r>
            <a:r>
              <a:rPr lang="ru-RU" sz="1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 </a:t>
            </a:r>
            <a:r>
              <a:rPr lang="ru-RU" sz="1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образовательного  процесса  с </a:t>
            </a:r>
            <a:br>
              <a:rPr lang="ru-RU" sz="1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выполнением  параметров  Болонского  процесса:</a:t>
            </a:r>
            <a:endParaRPr lang="en-US" sz="18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gray">
          <a:xfrm>
            <a:off x="357158" y="4419600"/>
            <a:ext cx="2614602" cy="24384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gray">
          <a:xfrm>
            <a:off x="3584575" y="3790950"/>
            <a:ext cx="1905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параметры Болонского процесса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gray">
          <a:xfrm>
            <a:off x="511175" y="4643447"/>
            <a:ext cx="2346313" cy="20002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gray">
          <a:xfrm>
            <a:off x="552450" y="4786313"/>
            <a:ext cx="251936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академическая  мобильность  студентов,  преподавателей  и </a:t>
            </a:r>
          </a:p>
          <a:p>
            <a:pPr>
              <a:defRPr/>
            </a:pPr>
            <a:r>
              <a:rPr lang="ru-RU" sz="2000" b="1" dirty="0"/>
              <a:t>административного персонала</a:t>
            </a:r>
            <a:endParaRPr lang="en-US" sz="2000" b="1" dirty="0">
              <a:cs typeface="Arial" charset="0"/>
            </a:endParaRPr>
          </a:p>
        </p:txBody>
      </p:sp>
      <p:sp>
        <p:nvSpPr>
          <p:cNvPr id="41991" name="AutoShape 8"/>
          <p:cNvSpPr>
            <a:spLocks noChangeArrowheads="1"/>
          </p:cNvSpPr>
          <p:nvPr/>
        </p:nvSpPr>
        <p:spPr bwMode="gray">
          <a:xfrm>
            <a:off x="4572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AutoShape 9"/>
          <p:cNvSpPr>
            <a:spLocks noChangeArrowheads="1"/>
          </p:cNvSpPr>
          <p:nvPr/>
        </p:nvSpPr>
        <p:spPr bwMode="gray">
          <a:xfrm>
            <a:off x="5111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gray">
          <a:xfrm>
            <a:off x="552450" y="2563813"/>
            <a:ext cx="2316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трехуровневая  система  высшего образования</a:t>
            </a:r>
            <a:endParaRPr lang="en-US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1994" name="AutoShape 12"/>
          <p:cNvSpPr>
            <a:spLocks noChangeArrowheads="1"/>
          </p:cNvSpPr>
          <p:nvPr/>
        </p:nvSpPr>
        <p:spPr bwMode="gray">
          <a:xfrm>
            <a:off x="6067425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AutoShape 13"/>
          <p:cNvSpPr>
            <a:spLocks noChangeArrowheads="1"/>
          </p:cNvSpPr>
          <p:nvPr/>
        </p:nvSpPr>
        <p:spPr bwMode="gray">
          <a:xfrm>
            <a:off x="6121400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6" name="Text Box 9"/>
          <p:cNvSpPr txBox="1">
            <a:spLocks noChangeArrowheads="1"/>
          </p:cNvSpPr>
          <p:nvPr/>
        </p:nvSpPr>
        <p:spPr bwMode="gray">
          <a:xfrm>
            <a:off x="6162675" y="4714885"/>
            <a:ext cx="248129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переход на </a:t>
            </a:r>
          </a:p>
          <a:p>
            <a:pPr algn="ctr"/>
            <a:r>
              <a:rPr lang="ru-RU" sz="2000" b="1" dirty="0"/>
              <a:t>кредитную технологию обучения </a:t>
            </a:r>
            <a:endParaRPr lang="en-US" sz="2000" b="1" dirty="0">
              <a:cs typeface="Arial" charset="0"/>
            </a:endParaRPr>
          </a:p>
        </p:txBody>
      </p:sp>
      <p:sp>
        <p:nvSpPr>
          <p:cNvPr id="41997" name="AutoShape 16"/>
          <p:cNvSpPr>
            <a:spLocks noChangeArrowheads="1"/>
          </p:cNvSpPr>
          <p:nvPr/>
        </p:nvSpPr>
        <p:spPr bwMode="gray">
          <a:xfrm>
            <a:off x="6067425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AutoShape 17"/>
          <p:cNvSpPr>
            <a:spLocks noChangeArrowheads="1"/>
          </p:cNvSpPr>
          <p:nvPr/>
        </p:nvSpPr>
        <p:spPr bwMode="gray">
          <a:xfrm>
            <a:off x="6121400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Text Box 9"/>
          <p:cNvSpPr txBox="1">
            <a:spLocks noChangeArrowheads="1"/>
          </p:cNvSpPr>
          <p:nvPr/>
        </p:nvSpPr>
        <p:spPr bwMode="gray">
          <a:xfrm>
            <a:off x="6162675" y="2563813"/>
            <a:ext cx="2316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контроль качества высшего образования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95625" y="2667000"/>
            <a:ext cx="2819400" cy="2803525"/>
            <a:chOff x="1968" y="1488"/>
            <a:chExt cx="1776" cy="1766"/>
          </a:xfrm>
        </p:grpSpPr>
        <p:sp>
          <p:nvSpPr>
            <p:cNvPr id="123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8683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Зачем Казахстану  «приспосабливаться» к единой Европе?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Казахстанская образовательная система имеет </a:t>
            </a:r>
            <a:r>
              <a:rPr lang="ru-RU" dirty="0"/>
              <a:t>европейские </a:t>
            </a:r>
            <a:r>
              <a:rPr lang="ru-RU" dirty="0" smtClean="0"/>
              <a:t>корни  (Российский аналог);</a:t>
            </a:r>
          </a:p>
          <a:p>
            <a:r>
              <a:rPr lang="ru-RU" dirty="0" smtClean="0"/>
              <a:t>На </a:t>
            </a:r>
            <a:r>
              <a:rPr lang="ru-RU" dirty="0"/>
              <a:t>Евросоюз приходится </a:t>
            </a:r>
            <a:r>
              <a:rPr lang="ru-RU" dirty="0" smtClean="0"/>
              <a:t>примерно 30</a:t>
            </a:r>
            <a:r>
              <a:rPr lang="ru-RU" dirty="0"/>
              <a:t>% </a:t>
            </a:r>
            <a:r>
              <a:rPr lang="ru-RU" dirty="0" smtClean="0"/>
              <a:t>казахстанской внешней </a:t>
            </a:r>
            <a:r>
              <a:rPr lang="ru-RU" dirty="0"/>
              <a:t>торговли и иных внешнеэкономических связей; </a:t>
            </a:r>
            <a:endParaRPr lang="ru-RU" dirty="0" smtClean="0"/>
          </a:p>
          <a:p>
            <a:r>
              <a:rPr lang="ru-RU" b="1" dirty="0" smtClean="0"/>
              <a:t>Эти </a:t>
            </a:r>
            <a:r>
              <a:rPr lang="ru-RU" b="1" dirty="0"/>
              <a:t>связи реализуются, прежде всего, людьми с высшим образованием</a:t>
            </a:r>
            <a:r>
              <a:rPr lang="ru-RU" dirty="0"/>
              <a:t>: если их образование сопоставимо, связи налаживать и поддерживать легче. </a:t>
            </a:r>
            <a:endParaRPr lang="ru-RU" dirty="0" smtClean="0"/>
          </a:p>
          <a:p>
            <a:r>
              <a:rPr lang="ru-RU" b="1" dirty="0" smtClean="0"/>
              <a:t>В настоящее время для РК необходимым является  взаимодействие  со странами Евросоюза  </a:t>
            </a:r>
            <a:r>
              <a:rPr lang="ru-RU" dirty="0" smtClean="0"/>
              <a:t>- а это предполагает </a:t>
            </a:r>
            <a:r>
              <a:rPr lang="ru-RU" dirty="0"/>
              <a:t>общепринятые правила и, находясь «внутри» процесса, значительно легче влиять на принятие решений, которыми и определяются общепринятые правила.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err="1" smtClean="0">
                <a:solidFill>
                  <a:srgbClr val="0070C0"/>
                </a:solidFill>
              </a:rPr>
              <a:t>Гумбольдтской</a:t>
            </a:r>
            <a:r>
              <a:rPr lang="ru-RU" sz="3200" b="1" dirty="0" smtClean="0">
                <a:solidFill>
                  <a:srgbClr val="0070C0"/>
                </a:solidFill>
              </a:rPr>
              <a:t> модели «классического» университета к университету мирового класса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</a:t>
            </a:r>
            <a:r>
              <a:rPr lang="ru-RU" dirty="0" smtClean="0"/>
              <a:t>вое конкретное воплощение «модель Гумбольдта» получила в 1810 г. с основанием Берлинского университета.</a:t>
            </a:r>
          </a:p>
          <a:p>
            <a:r>
              <a:rPr lang="ru-RU" dirty="0" smtClean="0"/>
              <a:t>После тяжелейшего поражения от Наполеона в 1806 г. Пруссия нуждалась в самоутверждении, восстановлении своего авторитета среди немецких государств, для чего привлекательной казалась именно сфера науки и образования. </a:t>
            </a:r>
          </a:p>
          <a:p>
            <a:r>
              <a:rPr lang="ru-RU" dirty="0" smtClean="0"/>
              <a:t>Прусский король произнес тогда легендарную фразу: </a:t>
            </a:r>
            <a:r>
              <a:rPr lang="ru-RU" b="1" dirty="0" smtClean="0"/>
              <a:t>его </a:t>
            </a:r>
            <a:r>
              <a:rPr lang="ru-RU" dirty="0" smtClean="0"/>
              <a:t>государство должно </a:t>
            </a:r>
            <a:r>
              <a:rPr lang="ru-RU" b="1" dirty="0" smtClean="0">
                <a:solidFill>
                  <a:srgbClr val="C00000"/>
                </a:solidFill>
              </a:rPr>
              <a:t>«духовными силами возместить то, что оно потеряло физически» </a:t>
            </a:r>
            <a:r>
              <a:rPr lang="ru-RU" dirty="0" smtClean="0"/>
              <a:t>– и это положило начало большому количеству образовательных проектов, связанных с основанием в столице Пруссии </a:t>
            </a:r>
            <a:r>
              <a:rPr lang="ru-RU" b="1" dirty="0" smtClean="0"/>
              <a:t>«высшего научного заведения».</a:t>
            </a:r>
          </a:p>
          <a:p>
            <a:r>
              <a:rPr lang="ru-RU" dirty="0" smtClean="0"/>
              <a:t>Идея нового университета естественно укладывалась сюда еще и потому, что крупнейший прусский университет в Галле на тот момент был потерян по условиям </a:t>
            </a:r>
            <a:r>
              <a:rPr lang="ru-RU" dirty="0" err="1" smtClean="0"/>
              <a:t>Тильзитского</a:t>
            </a:r>
            <a:r>
              <a:rPr lang="ru-RU" dirty="0" smtClean="0"/>
              <a:t> мира.</a:t>
            </a:r>
          </a:p>
          <a:p>
            <a:r>
              <a:rPr lang="ru-RU" dirty="0" smtClean="0"/>
              <a:t>третий, «идейный» фактор состоял в несомненном влиянии на процесс основания Берлинского университета </a:t>
            </a:r>
            <a:r>
              <a:rPr lang="ru-RU" b="1" dirty="0" smtClean="0"/>
              <a:t>формирующейся немецкой классической философии.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err="1" smtClean="0">
                <a:solidFill>
                  <a:srgbClr val="0070C0"/>
                </a:solidFill>
              </a:rPr>
              <a:t>Гумбольдтской</a:t>
            </a:r>
            <a:r>
              <a:rPr lang="ru-RU" sz="3200" b="1" dirty="0" smtClean="0">
                <a:solidFill>
                  <a:srgbClr val="0070C0"/>
                </a:solidFill>
              </a:rPr>
              <a:t> модели «классического» университета к университету мирового класса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феврале 1809 г. В. фон Гумбольдт был назначен на должность </a:t>
            </a:r>
            <a:r>
              <a:rPr lang="ru-RU" b="1" dirty="0" smtClean="0"/>
              <a:t>директора департамента образования в министерстве внутренних дел Пруссии </a:t>
            </a:r>
            <a:r>
              <a:rPr lang="ru-RU" dirty="0" smtClean="0"/>
              <a:t>и в течение 16 месяцев своего пребывания на этом посту успел заложить основы </a:t>
            </a:r>
            <a:r>
              <a:rPr lang="ru-RU" b="1" dirty="0" smtClean="0"/>
              <a:t>всей новой образовательной системы государства</a:t>
            </a:r>
            <a:r>
              <a:rPr lang="ru-RU" dirty="0" smtClean="0"/>
              <a:t>: от начальных школ, гимназий до высшей ступени – нового университета.</a:t>
            </a:r>
          </a:p>
          <a:p>
            <a:r>
              <a:rPr lang="ru-RU" dirty="0" smtClean="0"/>
              <a:t>в первом предложении Гумбольдт выражает свое </a:t>
            </a:r>
            <a:r>
              <a:rPr lang="ru-RU" b="1" dirty="0" err="1" smtClean="0"/>
              <a:t>неогуманистическое</a:t>
            </a:r>
            <a:r>
              <a:rPr lang="ru-RU" b="1" dirty="0" smtClean="0"/>
              <a:t> понимание высшего научного учреждения </a:t>
            </a:r>
            <a:r>
              <a:rPr lang="ru-RU" dirty="0" smtClean="0"/>
              <a:t>(т. е. университета) как </a:t>
            </a:r>
            <a:r>
              <a:rPr lang="ru-RU" b="1" dirty="0" smtClean="0">
                <a:solidFill>
                  <a:srgbClr val="C00000"/>
                </a:solidFill>
              </a:rPr>
              <a:t>«вершины, к которой сходится все, что делается непосредственно ради нравственного усовершенствования нации».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err="1" smtClean="0">
                <a:solidFill>
                  <a:srgbClr val="0070C0"/>
                </a:solidFill>
              </a:rPr>
              <a:t>Гумбольдтской</a:t>
            </a:r>
            <a:r>
              <a:rPr lang="ru-RU" sz="3200" b="1" dirty="0" smtClean="0">
                <a:solidFill>
                  <a:srgbClr val="0070C0"/>
                </a:solidFill>
              </a:rPr>
              <a:t> модели «классического» университета к университету мирового класса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Ключевым идеологическим понятием «классического» университета стало </a:t>
            </a:r>
            <a:r>
              <a:rPr lang="ru-RU" b="1" dirty="0" err="1" smtClean="0"/>
              <a:t>Bildung</a:t>
            </a:r>
            <a:r>
              <a:rPr lang="ru-RU" b="1" dirty="0" smtClean="0"/>
              <a:t>, в котором воплотился идеал совместного творческого совершенствования личностей в университете путем науки.</a:t>
            </a:r>
          </a:p>
          <a:p>
            <a:r>
              <a:rPr lang="ru-RU" dirty="0" smtClean="0"/>
              <a:t> Оно было противопоставлено утилитарному </a:t>
            </a:r>
            <a:r>
              <a:rPr lang="ru-RU" dirty="0" err="1" smtClean="0"/>
              <a:t>Ausbildung</a:t>
            </a:r>
            <a:r>
              <a:rPr lang="ru-RU" dirty="0" smtClean="0"/>
              <a:t>, под которым подразумевалось узконаправленное обучение в рамках будущей профессии. </a:t>
            </a:r>
          </a:p>
          <a:p>
            <a:r>
              <a:rPr lang="ru-RU" dirty="0" smtClean="0"/>
              <a:t>Научный </a:t>
            </a:r>
            <a:r>
              <a:rPr lang="ru-RU" b="1" dirty="0" smtClean="0"/>
              <a:t>идеал «классического» университета </a:t>
            </a:r>
            <a:r>
              <a:rPr lang="ru-RU" dirty="0" smtClean="0"/>
              <a:t>стал одной из идей, объединявших нацию – причем идеей, близкой не только немцам, но и представителям других народов. </a:t>
            </a:r>
          </a:p>
          <a:p>
            <a:r>
              <a:rPr lang="ru-RU" dirty="0" smtClean="0"/>
              <a:t>В этом оказался залог универсальности «классической» модели университета и огромный потенциал ее распространения по всему миру.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err="1" smtClean="0">
                <a:solidFill>
                  <a:srgbClr val="0070C0"/>
                </a:solidFill>
              </a:rPr>
              <a:t>Гумбольдтской</a:t>
            </a:r>
            <a:r>
              <a:rPr lang="ru-RU" sz="3200" b="1" dirty="0" smtClean="0">
                <a:solidFill>
                  <a:srgbClr val="0070C0"/>
                </a:solidFill>
              </a:rPr>
              <a:t> модели «классического» университета к университету мирового класса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543" t="33424" r="20448" b="9510"/>
          <a:stretch>
            <a:fillRect/>
          </a:stretch>
        </p:blipFill>
        <p:spPr bwMode="auto">
          <a:xfrm>
            <a:off x="500035" y="1357298"/>
            <a:ext cx="81269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err="1" smtClean="0">
                <a:solidFill>
                  <a:srgbClr val="0070C0"/>
                </a:solidFill>
              </a:rPr>
              <a:t>Гумбольдтской</a:t>
            </a:r>
            <a:r>
              <a:rPr lang="ru-RU" sz="3200" b="1" dirty="0" smtClean="0">
                <a:solidFill>
                  <a:srgbClr val="0070C0"/>
                </a:solidFill>
              </a:rPr>
              <a:t> модели «классического» университета к университету мирового класса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2" t="30936" r="6199" b="13819"/>
          <a:stretch>
            <a:fillRect/>
          </a:stretch>
        </p:blipFill>
        <p:spPr bwMode="auto">
          <a:xfrm>
            <a:off x="0" y="1428736"/>
            <a:ext cx="915832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"/>
            <a:ext cx="8229600" cy="12858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Это магистральная линия развития высшего образования в  Современной Европе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10" t="44271" r="7552" b="7986"/>
          <a:stretch>
            <a:fillRect/>
          </a:stretch>
        </p:blipFill>
        <p:spPr bwMode="auto">
          <a:xfrm>
            <a:off x="0" y="2143116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3116"/>
            <a:ext cx="20716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500702"/>
            <a:ext cx="41434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err="1" smtClean="0">
                <a:solidFill>
                  <a:srgbClr val="0070C0"/>
                </a:solidFill>
              </a:rPr>
              <a:t>Гумбольдтской</a:t>
            </a:r>
            <a:r>
              <a:rPr lang="ru-RU" sz="3200" b="1" dirty="0" smtClean="0">
                <a:solidFill>
                  <a:srgbClr val="0070C0"/>
                </a:solidFill>
              </a:rPr>
              <a:t> модели «классического» университета к университету мирового класса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2" t="26201" r="8567" b="5927"/>
          <a:stretch>
            <a:fillRect/>
          </a:stretch>
        </p:blipFill>
        <p:spPr bwMode="auto">
          <a:xfrm>
            <a:off x="357158" y="1285860"/>
            <a:ext cx="8501122" cy="526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643702" y="1571612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Создание университетов</a:t>
            </a:r>
          </a:p>
          <a:p>
            <a:r>
              <a:rPr lang="ru-RU" b="1" dirty="0"/>
              <a:t>мирового класса</a:t>
            </a:r>
          </a:p>
          <a:p>
            <a:r>
              <a:rPr lang="ru-RU" b="1" dirty="0" err="1"/>
              <a:t>Джамиль</a:t>
            </a:r>
            <a:r>
              <a:rPr lang="ru-RU" b="1" dirty="0"/>
              <a:t> Салми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Требует ли Болонский процесс перехода всех без исключений специальностей на двухуровневую систему образования</a:t>
            </a:r>
            <a:r>
              <a:rPr lang="ru-RU" sz="3100" b="1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3643338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документы Болонского процесса постоянно подчеркивают, что национальное своеобразие образовательных систем – это общеевропейское богатство.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36841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Не приведет ли это к </a:t>
            </a:r>
            <a:r>
              <a:rPr lang="ru-RU" sz="3100" b="1" dirty="0">
                <a:solidFill>
                  <a:srgbClr val="0070C0"/>
                </a:solidFill>
              </a:rPr>
              <a:t>снижению качества высшего образования? 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14620"/>
            <a:ext cx="8715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  Качество образования не есть некое абстрактное свойство;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  Высокое (достаточное) качество – это максимальное (достаточное) соответствие той задаче, которая должна быть решена в ходе подготовки специалиста данного уровня.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sz="4500" b="1" dirty="0" smtClean="0">
                <a:solidFill>
                  <a:srgbClr val="002060"/>
                </a:solidFill>
              </a:rPr>
              <a:t>В </a:t>
            </a:r>
            <a:r>
              <a:rPr lang="ru-RU" sz="4500" b="1" dirty="0">
                <a:solidFill>
                  <a:srgbClr val="002060"/>
                </a:solidFill>
              </a:rPr>
              <a:t>идеале именно с выяснения соответствующей задачи должно начинаться проектирование учебной программы, ведущей к получению той или иной академической степени: </a:t>
            </a:r>
            <a:endParaRPr lang="ru-RU" sz="4500" b="1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необходимо </a:t>
            </a:r>
            <a:r>
              <a:rPr lang="ru-RU" b="1" dirty="0"/>
              <a:t>(силами экспертов, с привлечением потенциальных работодателей и др. заинтересованных лиц) определить по возможности </a:t>
            </a:r>
            <a:r>
              <a:rPr lang="ru-RU" b="1" dirty="0" smtClean="0"/>
              <a:t>полный </a:t>
            </a:r>
            <a:r>
              <a:rPr lang="ru-RU" b="1" dirty="0"/>
              <a:t>набор знаний, умений, навыков, которыми должен обладать выпускник, освоивший программу.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далее </a:t>
            </a:r>
            <a:r>
              <a:rPr lang="ru-RU" b="1" dirty="0"/>
              <a:t>нужно установить, какого рода занятия (лекции, семинары, практики и т.д.) обеспечивают получение предусмотренных знаний, умений, навыков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большая </a:t>
            </a:r>
            <a:r>
              <a:rPr lang="ru-RU" b="1" dirty="0"/>
              <a:t>работа «конструирования» новых программ 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99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Не </a:t>
            </a:r>
            <a:r>
              <a:rPr lang="ru-RU" sz="3100" b="1" dirty="0">
                <a:solidFill>
                  <a:srgbClr val="0070C0"/>
                </a:solidFill>
              </a:rPr>
              <a:t>утратит ли </a:t>
            </a:r>
            <a:r>
              <a:rPr lang="ru-RU" sz="3100" b="1" dirty="0" smtClean="0">
                <a:solidFill>
                  <a:srgbClr val="0070C0"/>
                </a:solidFill>
              </a:rPr>
              <a:t>казахстанская  </a:t>
            </a:r>
            <a:r>
              <a:rPr lang="ru-RU" sz="3100" b="1" dirty="0">
                <a:solidFill>
                  <a:srgbClr val="0070C0"/>
                </a:solidFill>
              </a:rPr>
              <a:t>высшая школа с переходом на «болонские рельсы» свое своеобразие, отличие от других национальных образовательных систем – а отсюда и свою привлекательность</a:t>
            </a:r>
            <a:r>
              <a:rPr lang="ru-RU" sz="31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стоит   </a:t>
            </a:r>
            <a:r>
              <a:rPr lang="ru-RU" dirty="0"/>
              <a:t>сводить своеобразие </a:t>
            </a:r>
            <a:r>
              <a:rPr lang="ru-RU" dirty="0" smtClean="0"/>
              <a:t> нашей </a:t>
            </a:r>
            <a:r>
              <a:rPr lang="ru-RU" dirty="0"/>
              <a:t>системы высшего образования к «</a:t>
            </a:r>
            <a:r>
              <a:rPr lang="ru-RU" dirty="0" err="1"/>
              <a:t>моноуровневой</a:t>
            </a:r>
            <a:r>
              <a:rPr lang="ru-RU" dirty="0"/>
              <a:t>» подготовке, т.е. к отсутствию ступеней, когда все студенты, за немногими исключениями (медицина и некоторые др.), учатся в течение 5-ти лет, получая одинаковый диплом «специалиста».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действительности </a:t>
            </a:r>
            <a:r>
              <a:rPr lang="ru-RU" b="1" dirty="0"/>
              <a:t>традиции </a:t>
            </a:r>
            <a:r>
              <a:rPr lang="ru-RU" b="1" dirty="0" smtClean="0"/>
              <a:t>казахстанский высшей </a:t>
            </a:r>
            <a:r>
              <a:rPr lang="ru-RU" b="1" dirty="0"/>
              <a:t>школы ценны фундаментальностью образования</a:t>
            </a:r>
            <a:r>
              <a:rPr lang="ru-RU" dirty="0"/>
              <a:t>, принципом неразрывности образования и науки, наличием оригинальных научно-педагогических школ, здоровой консервативностью, сочетающейся с готовностью к инновациям.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Ни одной </a:t>
            </a:r>
            <a:r>
              <a:rPr lang="ru-RU" b="1" dirty="0">
                <a:solidFill>
                  <a:srgbClr val="C00000"/>
                </a:solidFill>
              </a:rPr>
              <a:t>из этих традиций не </a:t>
            </a:r>
            <a:r>
              <a:rPr lang="ru-RU" b="1" dirty="0" smtClean="0">
                <a:solidFill>
                  <a:srgbClr val="C00000"/>
                </a:solidFill>
              </a:rPr>
              <a:t>противоречат принципы </a:t>
            </a:r>
            <a:r>
              <a:rPr lang="ru-RU" b="1" dirty="0">
                <a:solidFill>
                  <a:srgbClr val="C00000"/>
                </a:solidFill>
              </a:rPr>
              <a:t>Болонского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6541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Что </a:t>
            </a:r>
            <a:r>
              <a:rPr lang="ru-RU" sz="3600" b="1" dirty="0">
                <a:solidFill>
                  <a:srgbClr val="0070C0"/>
                </a:solidFill>
              </a:rPr>
              <a:t>собой представляет Приложение к диплому, модель которого разработана ЮНЕСКО (UNESCO/CEPES)?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929718" cy="4525963"/>
          </a:xfrm>
        </p:spPr>
        <p:txBody>
          <a:bodyPr>
            <a:normAutofit/>
          </a:bodyPr>
          <a:lstStyle/>
          <a:p>
            <a:r>
              <a:rPr lang="ru-RU" dirty="0"/>
              <a:t>Приложение к диплому – документ, в обязательном порядке (бесплатно) выдаваемый выпускнику вуза вместе с дипломом о высшем образовании.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назначение – </a:t>
            </a:r>
            <a:r>
              <a:rPr lang="ru-RU" b="1" dirty="0"/>
              <a:t>сделать максимально «прозрачным» уровень и тип высшего образования</a:t>
            </a:r>
            <a:r>
              <a:rPr lang="ru-RU" dirty="0"/>
              <a:t>, отвечающие полученному диплому.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Что </a:t>
            </a:r>
            <a:r>
              <a:rPr lang="ru-RU" sz="2800" b="1" dirty="0">
                <a:solidFill>
                  <a:srgbClr val="0070C0"/>
                </a:solidFill>
              </a:rPr>
              <a:t>собой представляет Приложение к диплому, модель которого разработана ЮНЕСКО (UNESCO/CEPES)?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Приложение </a:t>
            </a:r>
            <a:r>
              <a:rPr lang="ru-RU" b="1" dirty="0"/>
              <a:t>включает 8 основных разделов</a:t>
            </a:r>
            <a:r>
              <a:rPr lang="ru-RU" b="1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информация </a:t>
            </a:r>
            <a:r>
              <a:rPr lang="ru-RU" dirty="0"/>
              <a:t>о владельце диплома (имя, фамилия и т.п</a:t>
            </a:r>
            <a:r>
              <a:rPr lang="ru-RU" dirty="0" smtClean="0"/>
              <a:t>.),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информация </a:t>
            </a:r>
            <a:r>
              <a:rPr lang="ru-RU" dirty="0"/>
              <a:t>о квалификации выпускника</a:t>
            </a:r>
            <a:r>
              <a:rPr lang="ru-RU" dirty="0" smtClean="0"/>
              <a:t>,</a:t>
            </a:r>
          </a:p>
          <a:p>
            <a:pPr marL="514350" indent="-514350">
              <a:buAutoNum type="arabicParenR"/>
            </a:pPr>
            <a:r>
              <a:rPr lang="ru-RU" dirty="0" smtClean="0"/>
              <a:t>об </a:t>
            </a:r>
            <a:r>
              <a:rPr lang="ru-RU" dirty="0"/>
              <a:t>уровне этой квалификации</a:t>
            </a:r>
            <a:r>
              <a:rPr lang="ru-RU" dirty="0" smtClean="0"/>
              <a:t>,</a:t>
            </a:r>
          </a:p>
          <a:p>
            <a:pPr marL="514350" indent="-514350">
              <a:buAutoNum type="arabicParenR"/>
            </a:pPr>
            <a:r>
              <a:rPr lang="ru-RU" dirty="0" smtClean="0"/>
              <a:t>о </a:t>
            </a:r>
            <a:r>
              <a:rPr lang="ru-RU" dirty="0"/>
              <a:t>содержании </a:t>
            </a:r>
            <a:r>
              <a:rPr lang="ru-RU" dirty="0" smtClean="0"/>
              <a:t>образования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о полученных результатах</a:t>
            </a:r>
            <a:r>
              <a:rPr lang="ru-RU" dirty="0" smtClean="0"/>
              <a:t>,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информация о функциональных характеристиках (профессиональной и должностной ориентированности) полученной </a:t>
            </a:r>
            <a:r>
              <a:rPr lang="ru-RU" dirty="0" smtClean="0"/>
              <a:t>квалификации</a:t>
            </a:r>
          </a:p>
          <a:p>
            <a:pPr marL="514350" indent="-514350">
              <a:buAutoNum type="arabicParenR"/>
            </a:pPr>
            <a:r>
              <a:rPr lang="ru-RU" dirty="0" smtClean="0"/>
              <a:t>сведения </a:t>
            </a:r>
            <a:r>
              <a:rPr lang="ru-RU" dirty="0"/>
              <a:t>о </a:t>
            </a:r>
            <a:r>
              <a:rPr lang="ru-RU" dirty="0" err="1"/>
              <a:t>сертифицированности</a:t>
            </a:r>
            <a:r>
              <a:rPr lang="ru-RU" dirty="0"/>
              <a:t> приложения в данной стране</a:t>
            </a:r>
            <a:r>
              <a:rPr lang="ru-RU" dirty="0" smtClean="0"/>
              <a:t>,</a:t>
            </a:r>
          </a:p>
          <a:p>
            <a:pPr marL="514350" indent="-514350">
              <a:buAutoNum type="arabicParenR"/>
            </a:pPr>
            <a:r>
              <a:rPr lang="ru-RU" dirty="0" smtClean="0"/>
              <a:t>описание </a:t>
            </a:r>
            <a:r>
              <a:rPr lang="ru-RU" dirty="0"/>
              <a:t>системы высшего образования в стране, 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Дополнительная </a:t>
            </a:r>
            <a:r>
              <a:rPr lang="ru-RU" dirty="0"/>
              <a:t>информация по усмотрению органов управления образованием или вуза.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Все </a:t>
            </a:r>
            <a:r>
              <a:rPr lang="ru-RU" dirty="0"/>
              <a:t>разделы, кроме последнего, подлежат обязательному заполнению;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в </a:t>
            </a:r>
            <a:r>
              <a:rPr lang="ru-RU" dirty="0"/>
              <a:t>случае отсутствия соответствующей информации в приложении, должны быть указаны причины опущения сведений.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Все </a:t>
            </a:r>
            <a:r>
              <a:rPr lang="ru-RU" dirty="0"/>
              <a:t>записи </a:t>
            </a:r>
            <a:r>
              <a:rPr lang="ru-RU" b="1" dirty="0"/>
              <a:t>делаются на национальном языке, </a:t>
            </a:r>
            <a:r>
              <a:rPr lang="ru-RU" dirty="0"/>
              <a:t>а также на одном из широко распространенных европейских языков (обычно в качестве такового выступает английский).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Приложение к диплому </a:t>
            </a:r>
            <a:r>
              <a:rPr lang="ru-RU" dirty="0" smtClean="0"/>
              <a:t>не содержит оценочных характеристик, </a:t>
            </a:r>
          </a:p>
          <a:p>
            <a:r>
              <a:rPr lang="ru-RU" dirty="0" smtClean="0"/>
              <a:t>не дает сведений относительно возможной эквивалентности данной квалификации каким-либо иным, как и не является основанием для признания диплома другим вузом или страной. </a:t>
            </a:r>
          </a:p>
          <a:p>
            <a:r>
              <a:rPr lang="ru-RU" dirty="0" smtClean="0"/>
              <a:t>Приложение к диплому выдается на бланке, произведенном, согласно договору с ЮНЕСКО, одной из итальянских фирм и снабженном необходимыми степенями защиты. 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</a:t>
            </a:r>
            <a:r>
              <a:rPr lang="ru-RU" sz="3100" b="1" dirty="0">
                <a:solidFill>
                  <a:srgbClr val="0070C0"/>
                </a:solidFill>
              </a:rPr>
              <a:t>Какую роль в развития Болонского процесса играет академическая мобильность?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864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Академическая мобильность </a:t>
            </a:r>
            <a:r>
              <a:rPr lang="ru-RU" dirty="0"/>
              <a:t>– это возможность для студентов (прежде всего), преподавателей, административно-управленческого персонала вузов «перемещаться» из одного вуза в другой с целью обмена опытом, получения тех возможностей, которые почему-либо недоступны в «своем» вузе, преодоления национальной замкнутости и приобретения общеевропейской перспективы. </a:t>
            </a:r>
            <a:endParaRPr lang="ru-RU" dirty="0" smtClean="0"/>
          </a:p>
          <a:p>
            <a:r>
              <a:rPr lang="ru-RU" dirty="0" smtClean="0"/>
              <a:t>Согласно </a:t>
            </a:r>
            <a:r>
              <a:rPr lang="ru-RU" b="1" dirty="0"/>
              <a:t>рекомендациям Болонской декларации</a:t>
            </a:r>
            <a:r>
              <a:rPr lang="ru-RU" dirty="0"/>
              <a:t>, каждому студенту желательно проводить семестр в некотором другом вузе, предпочтительно зарубежном.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Ценность </a:t>
            </a:r>
            <a:r>
              <a:rPr lang="ru-RU" b="1" dirty="0">
                <a:solidFill>
                  <a:srgbClr val="C00000"/>
                </a:solidFill>
              </a:rPr>
              <a:t>такого рода контактов и обменов трудно переоценить, особенно в условиях малой доступности современной литературы, нередко – ограниченности и устарелости лабораторной базы, как это имеет место во многих вузах </a:t>
            </a:r>
            <a:r>
              <a:rPr lang="ru-RU" b="1" dirty="0" smtClean="0">
                <a:solidFill>
                  <a:srgbClr val="C00000"/>
                </a:solidFill>
              </a:rPr>
              <a:t>РК. 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</a:t>
            </a:r>
            <a:r>
              <a:rPr lang="ru-RU" sz="3100" b="1" dirty="0">
                <a:solidFill>
                  <a:srgbClr val="0070C0"/>
                </a:solidFill>
              </a:rPr>
              <a:t>Какую роль в развития Болонского процесса играет академическая мобильность?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143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Высокая </a:t>
            </a:r>
            <a:r>
              <a:rPr lang="ru-RU" dirty="0"/>
              <a:t>степень академической мобильности предполагает развитую инфраструктуру (общежития, медицинское страхование и т.п.) и доступность источников финансирования (грантов на поездки и т.п</a:t>
            </a:r>
            <a:r>
              <a:rPr lang="ru-RU" dirty="0" smtClean="0"/>
              <a:t>.).  </a:t>
            </a:r>
          </a:p>
          <a:p>
            <a:r>
              <a:rPr lang="ru-RU" dirty="0" smtClean="0"/>
              <a:t>В </a:t>
            </a:r>
            <a:r>
              <a:rPr lang="ru-RU" dirty="0"/>
              <a:t>настоящее время в </a:t>
            </a:r>
            <a:r>
              <a:rPr lang="ru-RU" dirty="0" smtClean="0"/>
              <a:t>РК даже </a:t>
            </a:r>
            <a:r>
              <a:rPr lang="ru-RU" dirty="0"/>
              <a:t>внутри страны мобильность достаточно ограниченна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</a:t>
            </a:r>
            <a:r>
              <a:rPr lang="ru-RU" dirty="0"/>
              <a:t>приходится говорить пока о массовых командировках студентов в европейские и иные зарубежные вузы.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Но </a:t>
            </a:r>
            <a:r>
              <a:rPr lang="ru-RU" b="1" dirty="0">
                <a:solidFill>
                  <a:srgbClr val="C00000"/>
                </a:solidFill>
              </a:rPr>
              <a:t>задача эта – на перспективу – не должна выпадать из поля зрения вузов и органов управления образованием.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Западной Европе мобильность студентов также еще очень далека от желаемой – она охватывает около 5-10% от общего числа студентов.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Некоторые </a:t>
            </a:r>
            <a:r>
              <a:rPr lang="ru-RU" b="1" dirty="0">
                <a:solidFill>
                  <a:srgbClr val="C00000"/>
                </a:solidFill>
              </a:rPr>
              <a:t>страны дальше продвинулись по этому </a:t>
            </a:r>
            <a:r>
              <a:rPr lang="ru-RU" b="1" dirty="0" smtClean="0">
                <a:solidFill>
                  <a:srgbClr val="C00000"/>
                </a:solidFill>
              </a:rPr>
              <a:t>пути  - в </a:t>
            </a:r>
            <a:r>
              <a:rPr lang="ru-RU" b="1" dirty="0">
                <a:solidFill>
                  <a:srgbClr val="C00000"/>
                </a:solidFill>
              </a:rPr>
              <a:t>Финляндии программы академической мобильности охватывают уже 30% студентов и планируется довести этот показатель до 50-60%.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83" t="48298" r="9751" b="24868"/>
          <a:stretch>
            <a:fillRect/>
          </a:stretch>
        </p:blipFill>
        <p:spPr bwMode="auto">
          <a:xfrm>
            <a:off x="0" y="1571612"/>
            <a:ext cx="91188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Как </a:t>
            </a:r>
            <a:r>
              <a:rPr lang="ru-RU" sz="3600" b="1" dirty="0">
                <a:solidFill>
                  <a:srgbClr val="0070C0"/>
                </a:solidFill>
              </a:rPr>
              <a:t>соотносятся академическая мобильность и совместные образовательные программы?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Совместные образовательные программы </a:t>
            </a:r>
            <a:r>
              <a:rPr lang="ru-RU" dirty="0"/>
              <a:t>– это такие программы, которые разработаны совместно двумя или более вузами и реализуются также совместными усилиями этих вузов; </a:t>
            </a:r>
            <a:endParaRPr lang="ru-RU" dirty="0" smtClean="0"/>
          </a:p>
          <a:p>
            <a:r>
              <a:rPr lang="ru-RU" b="1" dirty="0" smtClean="0"/>
              <a:t>реализация </a:t>
            </a:r>
            <a:r>
              <a:rPr lang="ru-RU" b="1" dirty="0"/>
              <a:t>совместных программ </a:t>
            </a:r>
            <a:r>
              <a:rPr lang="ru-RU" dirty="0"/>
              <a:t>предполагает обмен как преподавателями, занятыми в чтении тех или иных курсов, семинаров, проведении практикумов и т.п., так и студентами, которые обучаются по совместной программе. </a:t>
            </a:r>
            <a:endParaRPr lang="ru-RU" dirty="0" smtClean="0"/>
          </a:p>
          <a:p>
            <a:r>
              <a:rPr lang="ru-RU" b="1" dirty="0" smtClean="0"/>
              <a:t>академическая </a:t>
            </a:r>
            <a:r>
              <a:rPr lang="ru-RU" b="1" dirty="0"/>
              <a:t>мобильность</a:t>
            </a:r>
            <a:r>
              <a:rPr lang="ru-RU" dirty="0"/>
              <a:t>, развитая в той или иной степени, – условие реализации совместной программы. </a:t>
            </a:r>
            <a:endParaRPr lang="ru-RU" dirty="0" smtClean="0"/>
          </a:p>
          <a:p>
            <a:r>
              <a:rPr lang="ru-RU" dirty="0" smtClean="0"/>
              <a:t> Освоение </a:t>
            </a:r>
            <a:r>
              <a:rPr lang="ru-RU" dirty="0"/>
              <a:t>студентом совместной образовательной программы может вести к присвоению ему </a:t>
            </a:r>
            <a:r>
              <a:rPr lang="ru-RU" b="1" i="1" dirty="0">
                <a:solidFill>
                  <a:srgbClr val="C00000"/>
                </a:solidFill>
              </a:rPr>
              <a:t>совместной степени</a:t>
            </a:r>
            <a:r>
              <a:rPr lang="ru-RU" dirty="0"/>
              <a:t>, т.е. степени, </a:t>
            </a:r>
            <a:r>
              <a:rPr lang="ru-RU" dirty="0" smtClean="0"/>
              <a:t> подтвержденной </a:t>
            </a:r>
            <a:r>
              <a:rPr lang="ru-RU" dirty="0"/>
              <a:t>двумя или более участвующими в проекте вузами.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Как </a:t>
            </a:r>
            <a:r>
              <a:rPr lang="ru-RU" sz="3600" b="1" dirty="0">
                <a:solidFill>
                  <a:srgbClr val="0070C0"/>
                </a:solidFill>
              </a:rPr>
              <a:t>соотносятся академическая мобильность и совместные образовательные программы?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Стокгольмский </a:t>
            </a:r>
            <a:r>
              <a:rPr lang="ru-RU" b="1" dirty="0">
                <a:solidFill>
                  <a:srgbClr val="C00000"/>
                </a:solidFill>
              </a:rPr>
              <a:t>семинар по развитию совместных образовательных программ (2002 г.) предложил следующие </a:t>
            </a:r>
            <a:r>
              <a:rPr lang="ru-RU" b="1" dirty="0" smtClean="0">
                <a:solidFill>
                  <a:srgbClr val="C00000"/>
                </a:solidFill>
              </a:rPr>
              <a:t>КРИТЕРИИ, </a:t>
            </a:r>
            <a:r>
              <a:rPr lang="ru-RU" b="1" dirty="0">
                <a:solidFill>
                  <a:srgbClr val="C00000"/>
                </a:solidFill>
              </a:rPr>
              <a:t>которым должна отвечать образовательная программа, завершающаяся присвоением совместной степени:</a:t>
            </a:r>
          </a:p>
          <a:p>
            <a:r>
              <a:rPr lang="ru-RU" sz="3400" dirty="0" smtClean="0"/>
              <a:t>предпочтителен </a:t>
            </a:r>
            <a:r>
              <a:rPr lang="ru-RU" sz="3400" dirty="0"/>
              <a:t>вариант, когда совместная степень отражена в едином документе, выданном вузами-участниками в соответствии с национальными законодательствами;</a:t>
            </a:r>
          </a:p>
          <a:p>
            <a:r>
              <a:rPr lang="ru-RU" sz="3400" dirty="0" smtClean="0"/>
              <a:t>следует </a:t>
            </a:r>
            <a:r>
              <a:rPr lang="ru-RU" sz="3400" dirty="0"/>
              <a:t>проводить четкое различие между программами, ведущими к совместной и к двойной степени, с учетом целей учебных планов, моделей учебного процесса и зашиты интересов обучающихся;</a:t>
            </a:r>
          </a:p>
          <a:p>
            <a:r>
              <a:rPr lang="ru-RU" sz="3400" dirty="0" smtClean="0"/>
              <a:t>участниками </a:t>
            </a:r>
            <a:r>
              <a:rPr lang="ru-RU" sz="3400" dirty="0"/>
              <a:t>должны быть два или более вуза в двух или более странах;</a:t>
            </a:r>
          </a:p>
          <a:p>
            <a:r>
              <a:rPr lang="ru-RU" sz="3400" dirty="0" smtClean="0"/>
              <a:t>программы </a:t>
            </a:r>
            <a:r>
              <a:rPr lang="ru-RU" sz="3400" dirty="0"/>
              <a:t>и интегрированные учебные планы разрабатываются или утверждаются совместно двумя или более вузами, что фиксируется в виде письменного двустороннего или многостороннего соглашения;</a:t>
            </a:r>
          </a:p>
          <a:p>
            <a:r>
              <a:rPr lang="ru-RU" sz="3400" dirty="0" smtClean="0"/>
              <a:t>при </a:t>
            </a:r>
            <a:r>
              <a:rPr lang="ru-RU" sz="3400" dirty="0"/>
              <a:t>разработке СП должны самым тщательным образом оговариваться требования к итоговым знаниям и умениям выпускников; нагрузка студентов должна описываться в терминах зачетных единиц по типу ECTS (см. ниже); совместные степени и СП должны предполагать мобильность студентов, преподавателей и персонала;</a:t>
            </a:r>
          </a:p>
          <a:p>
            <a:r>
              <a:rPr lang="ru-RU" sz="3400" dirty="0" smtClean="0"/>
              <a:t>пребывание </a:t>
            </a:r>
            <a:r>
              <a:rPr lang="ru-RU" sz="3400" dirty="0"/>
              <a:t>студентов в вузах-партнерах должно быть соизмеримо по срокам;</a:t>
            </a:r>
          </a:p>
          <a:p>
            <a:r>
              <a:rPr lang="ru-RU" sz="3400" dirty="0" smtClean="0"/>
              <a:t>необходимо </a:t>
            </a:r>
            <a:r>
              <a:rPr lang="ru-RU" sz="3400" dirty="0"/>
              <a:t>разрабатывать принципы и общие стандарты обеспечения качества на основе взаимного доверия и признания национальных систем обеспечения качества;</a:t>
            </a:r>
          </a:p>
          <a:p>
            <a:r>
              <a:rPr lang="ru-RU" sz="3400" dirty="0" smtClean="0"/>
              <a:t>сроки </a:t>
            </a:r>
            <a:r>
              <a:rPr lang="ru-RU" sz="3400" dirty="0"/>
              <a:t>обучения в вузах-партнерах и сданные там экзамены должны признаваться полностью и автоматически;</a:t>
            </a:r>
          </a:p>
          <a:p>
            <a:r>
              <a:rPr lang="ru-RU" sz="3400" dirty="0" smtClean="0"/>
              <a:t>следует </a:t>
            </a:r>
            <a:r>
              <a:rPr lang="ru-RU" sz="3400" dirty="0"/>
              <a:t>полностью использовать механизмы, предполагаемые системой ECTS и Приложения к диплому (</a:t>
            </a:r>
            <a:r>
              <a:rPr lang="ru-RU" sz="3400" dirty="0" err="1"/>
              <a:t>Diploma</a:t>
            </a:r>
            <a:r>
              <a:rPr lang="ru-RU" sz="3400" dirty="0"/>
              <a:t> </a:t>
            </a:r>
            <a:r>
              <a:rPr lang="ru-RU" sz="3400" dirty="0" err="1"/>
              <a:t>Supplement</a:t>
            </a:r>
            <a:r>
              <a:rPr lang="ru-RU" sz="3400" dirty="0" smtClean="0"/>
              <a:t>).</a:t>
            </a:r>
            <a:endParaRPr lang="ru-RU" sz="3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Как </a:t>
            </a:r>
            <a:r>
              <a:rPr lang="ru-RU" sz="3600" b="1" dirty="0">
                <a:solidFill>
                  <a:srgbClr val="0070C0"/>
                </a:solidFill>
              </a:rPr>
              <a:t>соотносятся академическая мобильность и совместные образовательные программы?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C00000"/>
                </a:solidFill>
              </a:rPr>
              <a:t>Выполнить </a:t>
            </a:r>
            <a:r>
              <a:rPr lang="ru-RU" i="1" dirty="0">
                <a:solidFill>
                  <a:srgbClr val="C00000"/>
                </a:solidFill>
              </a:rPr>
              <a:t>все эти требования трудно. 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Полное </a:t>
            </a:r>
            <a:r>
              <a:rPr lang="ru-RU" dirty="0"/>
              <a:t>совмещение программ, реализуемых одновременно разными вузами, предполагает </a:t>
            </a:r>
            <a:r>
              <a:rPr lang="ru-RU" b="1" dirty="0"/>
              <a:t>значительную гибкость </a:t>
            </a:r>
            <a:r>
              <a:rPr lang="ru-RU" dirty="0"/>
              <a:t>в изменении программы, что плохо согласуется с </a:t>
            </a:r>
            <a:r>
              <a:rPr lang="ru-RU" dirty="0" smtClean="0"/>
              <a:t>ГОСО</a:t>
            </a:r>
          </a:p>
          <a:p>
            <a:r>
              <a:rPr lang="ru-RU" dirty="0" smtClean="0"/>
              <a:t>Частичным </a:t>
            </a:r>
            <a:r>
              <a:rPr lang="ru-RU" dirty="0"/>
              <a:t>решением этой проблемы является использование, вместо совместной, </a:t>
            </a:r>
            <a:r>
              <a:rPr lang="ru-RU" b="1" i="1" dirty="0"/>
              <a:t>двойной степени</a:t>
            </a:r>
            <a:r>
              <a:rPr lang="ru-RU" b="1" dirty="0"/>
              <a:t>,</a:t>
            </a:r>
            <a:r>
              <a:rPr lang="ru-RU" dirty="0"/>
              <a:t> когда выпускник получает не одну степень (один диплом), а две (два диплома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каждый </a:t>
            </a:r>
            <a:r>
              <a:rPr lang="ru-RU" dirty="0"/>
              <a:t>такой документ выдается в соответствии с требованиями национальной системы образования, к которой принадлежит вуз – участник совместной образовательной программы.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Как </a:t>
            </a:r>
            <a:r>
              <a:rPr lang="ru-RU" sz="3600" b="1" dirty="0">
                <a:solidFill>
                  <a:srgbClr val="0070C0"/>
                </a:solidFill>
              </a:rPr>
              <a:t>соотносятся академическая мобильность и совместные образовательные программы</a:t>
            </a:r>
            <a:r>
              <a:rPr lang="ru-RU" sz="3600" b="1" dirty="0" smtClean="0">
                <a:solidFill>
                  <a:srgbClr val="0070C0"/>
                </a:solidFill>
              </a:rPr>
              <a:t>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Западной Европе проекты по введению совместных образовательных программ достаточно распространены, что можно показать на примере Италии, где в 1998-2000 годы велась большая работа в рамках Первой программы интернационализации высшего образования Италии;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выполнение программы было выделено специальное финансирование объемом (до перехода на евро) в 20 млрд. лир.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программе участвовали 68 итальянских университетов, всего разрабатывалось 477 проектов.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проектов, получивших финансирование, 30% были ориентированы на получение совместных степеней, 70% - на получение двойных степеней; все проекты, предусматривающие совместные степени, относились к аспирантуре. </a:t>
            </a:r>
            <a:endParaRPr lang="ru-RU" dirty="0" smtClean="0"/>
          </a:p>
          <a:p>
            <a:r>
              <a:rPr lang="ru-RU" dirty="0" smtClean="0"/>
              <a:t>70</a:t>
            </a:r>
            <a:r>
              <a:rPr lang="ru-RU" dirty="0"/>
              <a:t>% проектов характеризовались междисциплинарным подходом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80% случаев разрабатывались естественнонаучные программы, среди них такие, как биотехнологии, материаловедение, экология, науки о Земле.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программы были рассчитаны на 3 года.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/>
              <a:t>них были как двусторонние программы (30%), так и трех- и многосторонние. </a:t>
            </a:r>
            <a:endParaRPr lang="ru-RU" dirty="0" smtClean="0"/>
          </a:p>
          <a:p>
            <a:r>
              <a:rPr lang="ru-RU" dirty="0" smtClean="0"/>
              <a:t>Выделенное </a:t>
            </a:r>
            <a:r>
              <a:rPr lang="ru-RU" dirty="0"/>
              <a:t>финансирование использовалось для обеспечения студенческой мобильности (от 3 до 18 месяцев обучения в зарубежных вузах-партнерах), для оплаты зарубежных преподавателей, для развития курсов иностранных языков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В </a:t>
            </a:r>
            <a:r>
              <a:rPr lang="ru-RU" sz="2700" b="1" dirty="0">
                <a:solidFill>
                  <a:srgbClr val="0070C0"/>
                </a:solidFill>
              </a:rPr>
              <a:t>чем смысл введения системы зачетных единиц (академических единиц, кредитов</a:t>
            </a:r>
            <a:r>
              <a:rPr lang="ru-RU" sz="2700" b="1" dirty="0" smtClean="0">
                <a:solidFill>
                  <a:srgbClr val="0070C0"/>
                </a:solidFill>
              </a:rPr>
              <a:t>)?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Зачетные единицы </a:t>
            </a:r>
            <a:r>
              <a:rPr lang="ru-RU" dirty="0"/>
              <a:t>– это своего рода «евро», «общая валюта» в сфере (высшего) образования.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результаты обучения были сравнимы, их надо оценивать в рамках некоторой общей системы.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Европе наиболее распространена система </a:t>
            </a:r>
            <a:r>
              <a:rPr lang="ru-RU" b="1" dirty="0"/>
              <a:t>ECTS (</a:t>
            </a:r>
            <a:r>
              <a:rPr lang="ru-RU" b="1" dirty="0" err="1"/>
              <a:t>European</a:t>
            </a:r>
            <a:r>
              <a:rPr lang="ru-RU" b="1" dirty="0"/>
              <a:t> </a:t>
            </a:r>
            <a:r>
              <a:rPr lang="ru-RU" b="1" dirty="0" err="1"/>
              <a:t>Credit</a:t>
            </a:r>
            <a:r>
              <a:rPr lang="ru-RU" b="1" dirty="0"/>
              <a:t> </a:t>
            </a:r>
            <a:r>
              <a:rPr lang="ru-RU" b="1" dirty="0" err="1"/>
              <a:t>Transfer</a:t>
            </a:r>
            <a:r>
              <a:rPr lang="ru-RU" b="1" dirty="0"/>
              <a:t> </a:t>
            </a:r>
            <a:r>
              <a:rPr lang="ru-RU" b="1" dirty="0" err="1"/>
              <a:t>System</a:t>
            </a:r>
            <a:r>
              <a:rPr lang="ru-RU" b="1" dirty="0"/>
              <a:t>, Европейская система перевода (</a:t>
            </a:r>
            <a:r>
              <a:rPr lang="ru-RU" b="1" dirty="0" err="1"/>
              <a:t>перезачета</a:t>
            </a:r>
            <a:r>
              <a:rPr lang="ru-RU" b="1" dirty="0"/>
              <a:t>) кредитов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Примерное </a:t>
            </a:r>
            <a:r>
              <a:rPr lang="ru-RU" dirty="0"/>
              <a:t>содержание одной зачетной единицы – 36 (академических) часов, где академический час обычно равен 45 астрономическим минутам занятий (в большинстве стран </a:t>
            </a:r>
            <a:r>
              <a:rPr lang="ru-RU" dirty="0" err="1"/>
              <a:t>бакалавриат</a:t>
            </a:r>
            <a:r>
              <a:rPr lang="ru-RU" dirty="0"/>
              <a:t> предполагает, что студент «набрал» </a:t>
            </a:r>
            <a:r>
              <a:rPr lang="ru-RU" b="1" dirty="0"/>
              <a:t>180 единиц, по 60 в год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79600-2CA3-44ED-93B7-E17C4A2306EB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8229600" cy="777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1750">
            <a:solidFill>
              <a:srgbClr val="000099"/>
            </a:solidFill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Что измеряет один кредит-час?</a:t>
            </a:r>
            <a:r>
              <a:rPr lang="ru-RU" sz="3600" b="1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Tahoma" pitchFamily="34" charset="0"/>
              </a:rPr>
            </a:br>
            <a:endParaRPr lang="ru-RU" sz="3600" b="1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23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8569325" cy="3311525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82353"/>
                  <a:invGamma/>
                </a:srgbClr>
              </a:gs>
              <a:gs pos="50000">
                <a:srgbClr val="CCFFFF">
                  <a:alpha val="14000"/>
                </a:srgbClr>
              </a:gs>
              <a:gs pos="100000">
                <a:srgbClr val="CCFFFF">
                  <a:gamma/>
                  <a:shade val="82353"/>
                  <a:invGamma/>
                </a:srgbClr>
              </a:gs>
            </a:gsLst>
            <a:lin ang="5400000" scaled="1"/>
          </a:gradFill>
          <a:ln w="31750">
            <a:solidFill>
              <a:srgbClr val="000099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Учебную деятельность преподавателя и студента: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Стоимость курса или программы.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Относительный уровень успеваемости студента:</a:t>
            </a:r>
          </a:p>
          <a:p>
            <a:pPr eaLnBrk="1" hangingPunct="1">
              <a:buFontTx/>
              <a:buNone/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 -  для переходов из одной программы в другую;</a:t>
            </a:r>
          </a:p>
          <a:p>
            <a:pPr eaLnBrk="1" hangingPunct="1">
              <a:buFontTx/>
              <a:buNone/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 -  для определения успешности прогресса </a:t>
            </a:r>
          </a:p>
          <a:p>
            <a:pPr eaLnBrk="1" hangingPunct="1">
              <a:buFontTx/>
              <a:buNone/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студентов.</a:t>
            </a:r>
            <a:endParaRPr lang="ru-RU" sz="2400" b="1" i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23559" name="Picture 4" descr="ARRW00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981075"/>
            <a:ext cx="8064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" descr="33197-Clipart-Illustration-Of-A-Question-Mark-And-Exclamation-Point-Appearing-On-An-Orange-Instant-Messenger-Chat-Wind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 l="11078" t="5888" r="8638" b="15973"/>
          <a:stretch>
            <a:fillRect/>
          </a:stretch>
        </p:blipFill>
        <p:spPr bwMode="auto">
          <a:xfrm>
            <a:off x="0" y="1196975"/>
            <a:ext cx="151288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54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В </a:t>
            </a:r>
            <a:r>
              <a:rPr lang="ru-RU" sz="2700" b="1" dirty="0">
                <a:solidFill>
                  <a:srgbClr val="0070C0"/>
                </a:solidFill>
              </a:rPr>
              <a:t>чем смысл введения системы зачетных единиц (академических единиц, кредитов</a:t>
            </a:r>
            <a:r>
              <a:rPr lang="ru-RU" sz="2700" b="1" dirty="0" smtClean="0">
                <a:solidFill>
                  <a:srgbClr val="0070C0"/>
                </a:solidFill>
              </a:rPr>
              <a:t>)?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Система </a:t>
            </a:r>
            <a:r>
              <a:rPr lang="ru-RU" b="1" dirty="0">
                <a:solidFill>
                  <a:srgbClr val="C00000"/>
                </a:solidFill>
              </a:rPr>
              <a:t>зачетных единиц выполняет две основные функции.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/>
              <a:t>Первая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перезачет</a:t>
            </a:r>
            <a:r>
              <a:rPr lang="ru-RU" dirty="0"/>
              <a:t> курсов, полученных в другом вузе; иначе говоря, необходимую сумму единиц студент может набрать – частично - в другом вузе, и его «собственный» вуз должен их студенту (пере)зачесть – без этого условия академическая мобильность невозможна. </a:t>
            </a:r>
            <a:endParaRPr lang="ru-RU" dirty="0" smtClean="0"/>
          </a:p>
          <a:p>
            <a:r>
              <a:rPr lang="ru-RU" b="1" i="1" dirty="0" smtClean="0"/>
              <a:t>Вторая </a:t>
            </a:r>
            <a:r>
              <a:rPr lang="ru-RU" b="1" i="1" dirty="0"/>
              <a:t>функция</a:t>
            </a:r>
            <a:r>
              <a:rPr lang="ru-RU" b="1" dirty="0"/>
              <a:t> </a:t>
            </a:r>
            <a:r>
              <a:rPr lang="ru-RU" dirty="0"/>
              <a:t>– накопительная. Студент может в силу разных причин получать образование «порциями», с разрывом во времени, меняя вузы и т.д.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не оговорено, что какие-то конкретные результаты более не действительны (например, в силу устаревания данного курса), зачетные единицы накапливаются, пока студент не наберет их нужную сумму для получения соответствующей академической степени (бакалавра, магистра). </a:t>
            </a:r>
            <a:endParaRPr lang="ru-RU" dirty="0" smtClean="0"/>
          </a:p>
          <a:p>
            <a:r>
              <a:rPr lang="ru-RU" b="1" dirty="0" smtClean="0"/>
              <a:t>возможность </a:t>
            </a:r>
            <a:r>
              <a:rPr lang="ru-RU" b="1" dirty="0" err="1"/>
              <a:t>перезачета</a:t>
            </a:r>
            <a:r>
              <a:rPr lang="ru-RU" b="1" dirty="0"/>
              <a:t> и накопления кредитов обусловлена доверием между вузами</a:t>
            </a:r>
            <a:r>
              <a:rPr lang="ru-RU" dirty="0"/>
              <a:t>, сопоставимостью их учебных программ, возможностью, вводя поправочные коэффициенты, учитывать разный удельный вес лекций, семинаров, лабораторных работ, самостоятельной работы студентов и т.д.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2" descr="2280261_1231362364"/>
          <p:cNvPicPr>
            <a:picLocks noChangeAspect="1" noChangeArrowheads="1"/>
          </p:cNvPicPr>
          <p:nvPr/>
        </p:nvPicPr>
        <p:blipFill>
          <a:blip r:embed="rId3" cstate="print"/>
          <a:srcRect l="19385" r="14774" b="7002"/>
          <a:stretch>
            <a:fillRect/>
          </a:stretch>
        </p:blipFill>
        <p:spPr bwMode="auto">
          <a:xfrm>
            <a:off x="5010150" y="1425575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1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8" y="5000625"/>
            <a:ext cx="67468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2214546" y="0"/>
            <a:ext cx="4786325" cy="50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C00000"/>
                </a:solidFill>
                <a:cs typeface="Arial" charset="0"/>
              </a:rPr>
              <a:t>Кредитная система обучения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727075" y="1306513"/>
            <a:ext cx="3413125" cy="693737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98500" y="1341438"/>
            <a:ext cx="344487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000066"/>
                </a:solidFill>
              </a:rPr>
              <a:t>Нелинейная система организации учебного процесса</a:t>
            </a:r>
          </a:p>
        </p:txBody>
      </p:sp>
      <p:sp>
        <p:nvSpPr>
          <p:cNvPr id="25607" name="AutoShape 5"/>
          <p:cNvSpPr>
            <a:spLocks noChangeArrowheads="1"/>
          </p:cNvSpPr>
          <p:nvPr/>
        </p:nvSpPr>
        <p:spPr bwMode="auto">
          <a:xfrm>
            <a:off x="5003800" y="1214438"/>
            <a:ext cx="4033838" cy="5516562"/>
          </a:xfrm>
          <a:prstGeom prst="roundRect">
            <a:avLst>
              <a:gd name="adj" fmla="val 16667"/>
            </a:avLst>
          </a:prstGeom>
          <a:noFill/>
          <a:ln w="3302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86388" y="1285875"/>
            <a:ext cx="3600450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cs typeface="Arial" charset="0"/>
              </a:rPr>
              <a:t>Объем преподаваемого учебного материала измеряется в кредитах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cs typeface="Arial" charset="0"/>
              </a:rPr>
              <a:t>Студенты самостоятельно формируют ИУП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cs typeface="Arial" charset="0"/>
              </a:rPr>
              <a:t>Количество учебных дисциплин у каждого студента  различное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cs typeface="Arial" charset="0"/>
              </a:rPr>
              <a:t>Различный контингент обучающихся, изучающих каждую конкретную дисциплину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cs typeface="Arial" charset="0"/>
              </a:rPr>
              <a:t>Разделение процесса обучения и контроля учебных достижений студентов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cs typeface="Arial" charset="0"/>
              </a:rPr>
              <a:t>Переход обучения от формата «учить» (</a:t>
            </a:r>
            <a:r>
              <a:rPr lang="en-US" sz="1600" b="1" dirty="0">
                <a:cs typeface="Arial" charset="0"/>
              </a:rPr>
              <a:t>teaching) </a:t>
            </a:r>
            <a:r>
              <a:rPr lang="ru-RU" sz="1600" b="1" dirty="0">
                <a:cs typeface="Arial" charset="0"/>
              </a:rPr>
              <a:t>к формату «учиться»</a:t>
            </a:r>
            <a:r>
              <a:rPr lang="en-US" sz="1600" b="1" dirty="0">
                <a:cs typeface="Arial" charset="0"/>
              </a:rPr>
              <a:t> (learning)</a:t>
            </a:r>
            <a:endParaRPr lang="ru-RU" sz="1600" b="1" dirty="0"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cs typeface="Arial" charset="0"/>
              </a:rPr>
              <a:t>Увеличение доли СРС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err="1">
                <a:cs typeface="Arial" charset="0"/>
              </a:rPr>
              <a:t>Студентоцентрированное</a:t>
            </a:r>
            <a:r>
              <a:rPr lang="ru-RU" sz="1600" b="1" dirty="0">
                <a:cs typeface="Arial" charset="0"/>
              </a:rPr>
              <a:t> обучение</a:t>
            </a:r>
            <a:endParaRPr lang="ru-RU" sz="1500" b="1" dirty="0">
              <a:latin typeface="Lucida Sans Unicode" pitchFamily="34" charset="0"/>
            </a:endParaRP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715963" y="2095500"/>
            <a:ext cx="3355975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0066"/>
                </a:solidFill>
                <a:latin typeface="Lucida Sans Unicode" pitchFamily="34" charset="0"/>
              </a:rPr>
              <a:t>Индивидуализация образовательной траектории обучения студентов</a:t>
            </a:r>
          </a:p>
        </p:txBody>
      </p:sp>
      <p:sp>
        <p:nvSpPr>
          <p:cNvPr id="25610" name="AutoShape 5"/>
          <p:cNvSpPr>
            <a:spLocks noChangeArrowheads="1"/>
          </p:cNvSpPr>
          <p:nvPr/>
        </p:nvSpPr>
        <p:spPr bwMode="auto">
          <a:xfrm>
            <a:off x="727075" y="4000500"/>
            <a:ext cx="3494088" cy="857250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5"/>
          <p:cNvSpPr>
            <a:spLocks noChangeArrowheads="1"/>
          </p:cNvSpPr>
          <p:nvPr/>
        </p:nvSpPr>
        <p:spPr bwMode="auto">
          <a:xfrm>
            <a:off x="736600" y="2143125"/>
            <a:ext cx="3455988" cy="784225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Text Box 6"/>
          <p:cNvSpPr txBox="1">
            <a:spLocks noChangeArrowheads="1"/>
          </p:cNvSpPr>
          <p:nvPr/>
        </p:nvSpPr>
        <p:spPr bwMode="auto">
          <a:xfrm>
            <a:off x="684213" y="4000500"/>
            <a:ext cx="3557587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0066"/>
                </a:solidFill>
                <a:latin typeface="Lucida Sans Unicode" pitchFamily="34" charset="0"/>
              </a:rPr>
              <a:t>Свобода выбора студентами учебных дисциплин компонента по выбору и преподавателей</a:t>
            </a:r>
          </a:p>
        </p:txBody>
      </p:sp>
      <p:sp>
        <p:nvSpPr>
          <p:cNvPr id="25613" name="AutoShape 45"/>
          <p:cNvSpPr>
            <a:spLocks noChangeArrowheads="1"/>
          </p:cNvSpPr>
          <p:nvPr/>
        </p:nvSpPr>
        <p:spPr bwMode="auto">
          <a:xfrm rot="5400000">
            <a:off x="2102644" y="3694906"/>
            <a:ext cx="5111750" cy="60483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5"/>
          <p:cNvSpPr>
            <a:spLocks noChangeArrowheads="1"/>
          </p:cNvSpPr>
          <p:nvPr/>
        </p:nvSpPr>
        <p:spPr bwMode="auto">
          <a:xfrm>
            <a:off x="736600" y="4929188"/>
            <a:ext cx="3475038" cy="857250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Text Box 6"/>
          <p:cNvSpPr txBox="1">
            <a:spLocks noChangeArrowheads="1"/>
          </p:cNvSpPr>
          <p:nvPr/>
        </p:nvSpPr>
        <p:spPr bwMode="auto">
          <a:xfrm>
            <a:off x="674688" y="4929188"/>
            <a:ext cx="35052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0066"/>
                </a:solidFill>
                <a:latin typeface="Lucida Sans Unicode" pitchFamily="34" charset="0"/>
              </a:rPr>
              <a:t>Специальные академические службы: офис регистратора, </a:t>
            </a:r>
            <a:r>
              <a:rPr lang="ru-RU" sz="1600" b="1" dirty="0" err="1">
                <a:solidFill>
                  <a:srgbClr val="000066"/>
                </a:solidFill>
                <a:latin typeface="Lucida Sans Unicode" pitchFamily="34" charset="0"/>
              </a:rPr>
              <a:t>эдвайзеры</a:t>
            </a:r>
            <a:r>
              <a:rPr lang="ru-RU" sz="1600" b="1" dirty="0">
                <a:solidFill>
                  <a:srgbClr val="000066"/>
                </a:solidFill>
                <a:latin typeface="Lucida Sans Unicode" pitchFamily="34" charset="0"/>
              </a:rPr>
              <a:t>, </a:t>
            </a:r>
            <a:r>
              <a:rPr lang="ru-RU" sz="1600" b="1" dirty="0" err="1">
                <a:solidFill>
                  <a:srgbClr val="000066"/>
                </a:solidFill>
                <a:latin typeface="Lucida Sans Unicode" pitchFamily="34" charset="0"/>
              </a:rPr>
              <a:t>тьюторы</a:t>
            </a:r>
            <a:endParaRPr lang="ru-RU" sz="1600" b="1" dirty="0">
              <a:solidFill>
                <a:srgbClr val="000066"/>
              </a:solidFill>
              <a:latin typeface="Lucida Sans Unicode" pitchFamily="34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722313" y="466725"/>
            <a:ext cx="3028950" cy="801688"/>
            <a:chOff x="455" y="306"/>
            <a:chExt cx="1908" cy="505"/>
          </a:xfrm>
        </p:grpSpPr>
        <p:pic>
          <p:nvPicPr>
            <p:cNvPr id="25634" name="Picture 60" descr="178454-yana"/>
            <p:cNvPicPr>
              <a:picLocks noChangeAspect="1" noChangeArrowheads="1"/>
            </p:cNvPicPr>
            <p:nvPr/>
          </p:nvPicPr>
          <p:blipFill>
            <a:blip r:embed="rId5" cstate="print"/>
            <a:srcRect l="21875" t="5037" r="22887" b="6581"/>
            <a:stretch>
              <a:fillRect/>
            </a:stretch>
          </p:blipFill>
          <p:spPr bwMode="auto">
            <a:xfrm>
              <a:off x="455" y="306"/>
              <a:ext cx="50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5" name="Text Box 4"/>
            <p:cNvSpPr>
              <a:spLocks noChangeArrowheads="1"/>
            </p:cNvSpPr>
            <p:nvPr/>
          </p:nvSpPr>
          <p:spPr bwMode="auto">
            <a:xfrm>
              <a:off x="807" y="356"/>
              <a:ext cx="1556" cy="334"/>
            </a:xfrm>
            <a:prstGeom prst="plaque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200">
                  <a:solidFill>
                    <a:srgbClr val="000066"/>
                  </a:solidFill>
                </a:rPr>
                <a:t>Особенности:</a:t>
              </a:r>
            </a:p>
          </p:txBody>
        </p:sp>
        <p:sp>
          <p:nvSpPr>
            <p:cNvPr id="25636" name="Line 63"/>
            <p:cNvSpPr>
              <a:spLocks noChangeShapeType="1"/>
            </p:cNvSpPr>
            <p:nvPr/>
          </p:nvSpPr>
          <p:spPr bwMode="auto">
            <a:xfrm>
              <a:off x="959" y="649"/>
              <a:ext cx="12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859338" y="350838"/>
            <a:ext cx="4075112" cy="842962"/>
            <a:chOff x="3082" y="239"/>
            <a:chExt cx="2510" cy="607"/>
          </a:xfrm>
        </p:grpSpPr>
        <p:sp>
          <p:nvSpPr>
            <p:cNvPr id="25631" name="Text Box 13"/>
            <p:cNvSpPr>
              <a:spLocks noChangeArrowheads="1"/>
            </p:cNvSpPr>
            <p:nvPr/>
          </p:nvSpPr>
          <p:spPr bwMode="auto">
            <a:xfrm>
              <a:off x="3511" y="239"/>
              <a:ext cx="2081" cy="607"/>
            </a:xfrm>
            <a:prstGeom prst="plaque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dirty="0">
                  <a:solidFill>
                    <a:srgbClr val="000066"/>
                  </a:solidFill>
                </a:rPr>
                <a:t>Специфика организации учебного процесса</a:t>
              </a:r>
            </a:p>
          </p:txBody>
        </p:sp>
        <p:sp>
          <p:nvSpPr>
            <p:cNvPr id="25632" name="Line 64"/>
            <p:cNvSpPr>
              <a:spLocks noChangeShapeType="1"/>
            </p:cNvSpPr>
            <p:nvPr/>
          </p:nvSpPr>
          <p:spPr bwMode="auto">
            <a:xfrm>
              <a:off x="3672" y="769"/>
              <a:ext cx="17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633" name="Picture 65" descr="grafi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2" y="407"/>
              <a:ext cx="49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8" name="Picture 68" descr="wpe1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85875"/>
            <a:ext cx="827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69" descr="3dsyrw_1012"/>
          <p:cNvPicPr>
            <a:picLocks noChangeAspect="1" noChangeArrowheads="1"/>
          </p:cNvPicPr>
          <p:nvPr/>
        </p:nvPicPr>
        <p:blipFill>
          <a:blip r:embed="rId8" cstate="print"/>
          <a:srcRect l="12164" r="14848"/>
          <a:stretch>
            <a:fillRect/>
          </a:stretch>
        </p:blipFill>
        <p:spPr bwMode="auto">
          <a:xfrm>
            <a:off x="53975" y="4071938"/>
            <a:ext cx="630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73" descr="2280261_1231362364"/>
          <p:cNvPicPr>
            <a:picLocks noChangeAspect="1" noChangeArrowheads="1"/>
          </p:cNvPicPr>
          <p:nvPr/>
        </p:nvPicPr>
        <p:blipFill>
          <a:blip r:embed="rId3" cstate="print"/>
          <a:srcRect l="19385" r="14774" b="7002"/>
          <a:stretch>
            <a:fillRect/>
          </a:stretch>
        </p:blipFill>
        <p:spPr bwMode="auto">
          <a:xfrm>
            <a:off x="5022850" y="2854325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74" descr="2280261_1231362364"/>
          <p:cNvPicPr>
            <a:picLocks noChangeAspect="1" noChangeArrowheads="1"/>
          </p:cNvPicPr>
          <p:nvPr/>
        </p:nvPicPr>
        <p:blipFill>
          <a:blip r:embed="rId3" cstate="print"/>
          <a:srcRect l="19385" r="14774" b="7002"/>
          <a:stretch>
            <a:fillRect/>
          </a:stretch>
        </p:blipFill>
        <p:spPr bwMode="auto">
          <a:xfrm>
            <a:off x="5022850" y="3643313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75" descr="2280261_1231362364"/>
          <p:cNvPicPr>
            <a:picLocks noChangeAspect="1" noChangeArrowheads="1"/>
          </p:cNvPicPr>
          <p:nvPr/>
        </p:nvPicPr>
        <p:blipFill>
          <a:blip r:embed="rId3" cstate="print"/>
          <a:srcRect l="19385" r="14774" b="7002"/>
          <a:stretch>
            <a:fillRect/>
          </a:stretch>
        </p:blipFill>
        <p:spPr bwMode="auto">
          <a:xfrm>
            <a:off x="5057775" y="5300663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76" descr="1217822913_0lik"/>
          <p:cNvPicPr>
            <a:picLocks noChangeAspect="1" noChangeArrowheads="1"/>
          </p:cNvPicPr>
          <p:nvPr/>
        </p:nvPicPr>
        <p:blipFill>
          <a:blip r:embed="rId9" cstate="print"/>
          <a:srcRect l="28453" t="21753"/>
          <a:stretch>
            <a:fillRect/>
          </a:stretch>
        </p:blipFill>
        <p:spPr bwMode="auto">
          <a:xfrm>
            <a:off x="93663" y="2143125"/>
            <a:ext cx="508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AutoShape 5"/>
          <p:cNvSpPr>
            <a:spLocks noChangeArrowheads="1"/>
          </p:cNvSpPr>
          <p:nvPr/>
        </p:nvSpPr>
        <p:spPr bwMode="auto">
          <a:xfrm>
            <a:off x="785813" y="3009900"/>
            <a:ext cx="3357562" cy="857250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>
                <a:solidFill>
                  <a:srgbClr val="000066"/>
                </a:solidFill>
                <a:cs typeface="Arial" charset="0"/>
              </a:rPr>
              <a:t>Образовательная программа</a:t>
            </a:r>
          </a:p>
          <a:p>
            <a:r>
              <a:rPr lang="ru-RU" sz="1600" b="1" dirty="0">
                <a:solidFill>
                  <a:srgbClr val="000066"/>
                </a:solidFill>
                <a:cs typeface="Arial" charset="0"/>
              </a:rPr>
              <a:t> имеет  два компонента: </a:t>
            </a:r>
          </a:p>
          <a:p>
            <a:r>
              <a:rPr lang="ru-RU" sz="1600" b="1" dirty="0">
                <a:solidFill>
                  <a:srgbClr val="000066"/>
                </a:solidFill>
                <a:cs typeface="Arial" charset="0"/>
              </a:rPr>
              <a:t>ОК и КВ</a:t>
            </a:r>
          </a:p>
        </p:txBody>
      </p:sp>
      <p:pic>
        <p:nvPicPr>
          <p:cNvPr id="25625" name="Picture 37" descr="3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13" y="3071813"/>
            <a:ext cx="6842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6" name="Text Box 6"/>
          <p:cNvSpPr txBox="1">
            <a:spLocks noChangeArrowheads="1"/>
          </p:cNvSpPr>
          <p:nvPr/>
        </p:nvSpPr>
        <p:spPr bwMode="auto">
          <a:xfrm>
            <a:off x="714375" y="5984875"/>
            <a:ext cx="344487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Введение </a:t>
            </a:r>
            <a:r>
              <a:rPr lang="ru-RU" sz="1600" b="1" dirty="0" err="1">
                <a:solidFill>
                  <a:srgbClr val="000066"/>
                </a:solidFill>
              </a:rPr>
              <a:t>балльно-рейтинговой</a:t>
            </a:r>
            <a:r>
              <a:rPr lang="ru-RU" sz="1600" b="1" dirty="0">
                <a:solidFill>
                  <a:srgbClr val="000066"/>
                </a:solidFill>
              </a:rPr>
              <a:t> системы оценки знаний</a:t>
            </a:r>
          </a:p>
        </p:txBody>
      </p:sp>
      <p:sp>
        <p:nvSpPr>
          <p:cNvPr id="25627" name="AutoShape 5"/>
          <p:cNvSpPr>
            <a:spLocks noChangeArrowheads="1"/>
          </p:cNvSpPr>
          <p:nvPr/>
        </p:nvSpPr>
        <p:spPr bwMode="auto">
          <a:xfrm>
            <a:off x="714375" y="5929313"/>
            <a:ext cx="3475038" cy="642937"/>
          </a:xfrm>
          <a:prstGeom prst="flowChartDocument">
            <a:avLst/>
          </a:prstGeom>
          <a:noFill/>
          <a:ln w="324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28" name="Picture 73" descr="2280261_1231362364"/>
          <p:cNvPicPr>
            <a:picLocks noChangeAspect="1" noChangeArrowheads="1"/>
          </p:cNvPicPr>
          <p:nvPr/>
        </p:nvPicPr>
        <p:blipFill>
          <a:blip r:embed="rId3" cstate="print"/>
          <a:srcRect l="19385" r="14774" b="7002"/>
          <a:stretch>
            <a:fillRect/>
          </a:stretch>
        </p:blipFill>
        <p:spPr bwMode="auto">
          <a:xfrm>
            <a:off x="5072063" y="2143125"/>
            <a:ext cx="306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Picture 73" descr="2280261_1231362364"/>
          <p:cNvPicPr>
            <a:picLocks noChangeAspect="1" noChangeArrowheads="1"/>
          </p:cNvPicPr>
          <p:nvPr/>
        </p:nvPicPr>
        <p:blipFill>
          <a:blip r:embed="rId3" cstate="print"/>
          <a:srcRect l="19385" r="14774" b="7002"/>
          <a:stretch>
            <a:fillRect/>
          </a:stretch>
        </p:blipFill>
        <p:spPr bwMode="auto">
          <a:xfrm>
            <a:off x="5000625" y="4640263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73" descr="2280261_1231362364"/>
          <p:cNvPicPr>
            <a:picLocks noChangeAspect="1" noChangeArrowheads="1"/>
          </p:cNvPicPr>
          <p:nvPr/>
        </p:nvPicPr>
        <p:blipFill>
          <a:blip r:embed="rId3" cstate="print"/>
          <a:srcRect l="19385" r="14774" b="7002"/>
          <a:stretch>
            <a:fillRect/>
          </a:stretch>
        </p:blipFill>
        <p:spPr bwMode="auto">
          <a:xfrm>
            <a:off x="5057775" y="5949950"/>
            <a:ext cx="306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Как </a:t>
            </a:r>
            <a:r>
              <a:rPr lang="ru-RU" sz="3100" b="1" dirty="0">
                <a:solidFill>
                  <a:srgbClr val="0070C0"/>
                </a:solidFill>
              </a:rPr>
              <a:t>система зачетных единиц соотносится с системой балльной оценки успеваемости</a:t>
            </a:r>
            <a:r>
              <a:rPr lang="ru-RU" sz="31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Студент получает соответствующую </a:t>
            </a:r>
            <a:r>
              <a:rPr lang="ru-RU" b="1" dirty="0"/>
              <a:t>сумму зачетных единиц</a:t>
            </a:r>
            <a:r>
              <a:rPr lang="ru-RU" dirty="0"/>
              <a:t> только в том случае, если он положительно аттестован по данному курсу, виду занятий, т.е. если он получил балл не ниже заданного .</a:t>
            </a:r>
            <a:endParaRPr lang="ru-RU" dirty="0" smtClean="0"/>
          </a:p>
          <a:p>
            <a:r>
              <a:rPr lang="ru-RU" dirty="0" smtClean="0"/>
              <a:t>Балльная </a:t>
            </a:r>
            <a:r>
              <a:rPr lang="ru-RU" dirty="0"/>
              <a:t>оценка в документах (в конечном счете – во вкладыше-приложении к диплому) указывается параллельно с суммой набранных кредитов. </a:t>
            </a:r>
            <a:endParaRPr lang="ru-RU" dirty="0" smtClean="0"/>
          </a:p>
          <a:p>
            <a:r>
              <a:rPr lang="ru-RU" b="1" dirty="0" smtClean="0"/>
              <a:t>Ранее существовавшая  5-балльная (фактически – 4-балльная) система является слишком грубым орудием оценки.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Общий балл, выставляемый по итогам каждого курса в западном вузе, обычно слагается из нескольких компонентов (трех – четырех). </a:t>
            </a:r>
          </a:p>
          <a:p>
            <a:endParaRPr lang="ru-RU" dirty="0"/>
          </a:p>
          <a:p>
            <a:r>
              <a:rPr lang="ru-RU" dirty="0" smtClean="0"/>
              <a:t>Например, 30% общей оценки может зависеть от активности студента на занятиях, еще 30% - от результатов промежуточного испытания (эссе на заданную тему и т.п.) и только оставшиеся 40% - от экзаменационной оценки (экзамены, как правило, сдаются письменно).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Как </a:t>
            </a:r>
            <a:r>
              <a:rPr lang="ru-RU" sz="3100" b="1" dirty="0">
                <a:solidFill>
                  <a:srgbClr val="0070C0"/>
                </a:solidFill>
              </a:rPr>
              <a:t>представляется в рамках Болонского процесса проблема обеспечения качества высшего образования?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5429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Проблема </a:t>
            </a:r>
            <a:r>
              <a:rPr lang="ru-RU" b="1" dirty="0" smtClean="0">
                <a:solidFill>
                  <a:srgbClr val="C00000"/>
                </a:solidFill>
              </a:rPr>
              <a:t>качества является </a:t>
            </a:r>
            <a:r>
              <a:rPr lang="ru-RU" b="1" dirty="0">
                <a:solidFill>
                  <a:srgbClr val="C00000"/>
                </a:solidFill>
              </a:rPr>
              <a:t>центральной в любой реформе: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полезность </a:t>
            </a:r>
            <a:r>
              <a:rPr lang="ru-RU" dirty="0"/>
              <a:t>реформы относительна, если она не ведет, в конечном счете, к повышению качества образования, и реформа просто вредна, если в результате качество ухудшается.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Совместные </a:t>
            </a:r>
            <a:r>
              <a:rPr lang="ru-RU" dirty="0"/>
              <a:t>образовательные программы,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высокий </a:t>
            </a:r>
            <a:r>
              <a:rPr lang="ru-RU" dirty="0"/>
              <a:t>уровень академической мобильности – всё это предполагает сравнимый (и достаточно высокий) уровень качества подготовки специалистов с высшим образованием.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32986" r="19922" b="21875"/>
          <a:stretch>
            <a:fillRect/>
          </a:stretch>
        </p:blipFill>
        <p:spPr bwMode="auto">
          <a:xfrm>
            <a:off x="285720" y="1428736"/>
            <a:ext cx="864399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15001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Как </a:t>
            </a:r>
            <a:r>
              <a:rPr lang="ru-RU" sz="3100" b="1" dirty="0">
                <a:solidFill>
                  <a:srgbClr val="0070C0"/>
                </a:solidFill>
              </a:rPr>
              <a:t>представляется в рамках Болонского процесса проблема обеспечения качества высшего образования?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149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Существуют </a:t>
            </a:r>
            <a:r>
              <a:rPr lang="ru-RU" b="1" dirty="0">
                <a:solidFill>
                  <a:srgbClr val="C00000"/>
                </a:solidFill>
              </a:rPr>
              <a:t>два основных направления в реализации должного качества в системе высшего образования.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Первое</a:t>
            </a:r>
            <a:r>
              <a:rPr lang="ru-RU" dirty="0" smtClean="0"/>
              <a:t> </a:t>
            </a:r>
            <a:r>
              <a:rPr lang="ru-RU" dirty="0"/>
              <a:t>– это наделение государственных органов управления образованием функциями гаранта качества;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например</a:t>
            </a:r>
            <a:r>
              <a:rPr lang="ru-RU" b="1" i="1" dirty="0"/>
              <a:t>,</a:t>
            </a:r>
            <a:r>
              <a:rPr lang="ru-RU" dirty="0"/>
              <a:t> в Финляндии в состав административных органов Министерства образования входит специальный Финский аттестационный совет по высшему образованию.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Иногда </a:t>
            </a:r>
            <a:r>
              <a:rPr lang="ru-RU" dirty="0"/>
              <a:t>предлагают введение наднациональных органов обеспечения качества образования и соответствующего контроля, но у этой идеи относительно мало сторонников.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Второе </a:t>
            </a:r>
            <a:r>
              <a:rPr lang="ru-RU" b="1" dirty="0"/>
              <a:t>направление </a:t>
            </a:r>
            <a:r>
              <a:rPr lang="ru-RU" dirty="0"/>
              <a:t>– это передача основных функций по обеспечению качества образования специальным общественным организациям: </a:t>
            </a:r>
            <a:r>
              <a:rPr lang="ru-RU" b="1" dirty="0"/>
              <a:t>агентствам, советам, ассоциациям, учреждаемым профессиональными корпорациями, т.е. сообществом соответствующих специалистов.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Как </a:t>
            </a:r>
            <a:r>
              <a:rPr lang="ru-RU" sz="3100" b="1" dirty="0">
                <a:solidFill>
                  <a:srgbClr val="0070C0"/>
                </a:solidFill>
              </a:rPr>
              <a:t>представляется в рамках Болонского процесса проблема обеспечения качества высшего образования?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Во-первых</a:t>
            </a:r>
            <a:r>
              <a:rPr lang="ru-RU" dirty="0" smtClean="0"/>
              <a:t>, обеспечение качества высшего образования никоим образом нельзя сводить к механизмам </a:t>
            </a:r>
            <a:r>
              <a:rPr lang="ru-RU" i="1" dirty="0" smtClean="0"/>
              <a:t>контроля, </a:t>
            </a:r>
            <a:r>
              <a:rPr lang="ru-RU" dirty="0" smtClean="0"/>
              <a:t>хотя важность последнего несомненна.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Должен </a:t>
            </a:r>
            <a:r>
              <a:rPr lang="ru-RU" b="1" dirty="0">
                <a:solidFill>
                  <a:srgbClr val="C00000"/>
                </a:solidFill>
              </a:rPr>
              <a:t>разрабатываться целостный механизм </a:t>
            </a:r>
            <a:r>
              <a:rPr lang="ru-RU" b="1" i="1" dirty="0">
                <a:solidFill>
                  <a:srgbClr val="C00000"/>
                </a:solidFill>
              </a:rPr>
              <a:t>управления качеством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 создавать </a:t>
            </a:r>
            <a:r>
              <a:rPr lang="ru-RU" i="1" dirty="0"/>
              <a:t>условия</a:t>
            </a:r>
            <a:r>
              <a:rPr lang="ru-RU" dirty="0"/>
              <a:t>, благоприятные для того, чтобы преподаватель хорошо преподавал, а учащийся хорошо учился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Весь процесс, при всем его творческом характере, индивидуальном подходе, интерактивности и диалогичности обучения, в идеале должен приобретать вид «технологической цепочки» с постоянным мониторингом промежуточных результатов; </a:t>
            </a: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Во-вторых</a:t>
            </a:r>
            <a:r>
              <a:rPr lang="ru-RU" dirty="0"/>
              <a:t>, необходимо </a:t>
            </a:r>
            <a:r>
              <a:rPr lang="ru-RU" b="1" dirty="0">
                <a:solidFill>
                  <a:srgbClr val="C00000"/>
                </a:solidFill>
              </a:rPr>
              <a:t>сочетать внутренний и внешний контроль качества образования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b="1" dirty="0" smtClean="0"/>
              <a:t>ее </a:t>
            </a:r>
            <a:r>
              <a:rPr lang="ru-RU" b="1" dirty="0"/>
              <a:t>результаты – компетенции обученного им же выпускника. </a:t>
            </a:r>
            <a:endParaRPr lang="ru-RU" b="1" dirty="0" smtClean="0"/>
          </a:p>
          <a:p>
            <a:r>
              <a:rPr lang="ru-RU" b="1" i="1" dirty="0" err="1" smtClean="0"/>
              <a:t>самообследование</a:t>
            </a:r>
            <a:r>
              <a:rPr lang="ru-RU" b="1" dirty="0" smtClean="0"/>
              <a:t> </a:t>
            </a:r>
            <a:r>
              <a:rPr lang="ru-RU" b="1" dirty="0"/>
              <a:t>вуза с оценкой его деятельности со стороны внешних организаций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качество </a:t>
            </a:r>
            <a:r>
              <a:rPr lang="ru-RU" b="1" dirty="0"/>
              <a:t>образовательной программы (типична ситуация, когда разные вузы реализуют одну и ту же программу, но делают это с разной степенью совершенства</a:t>
            </a:r>
            <a:r>
              <a:rPr lang="ru-RU" b="1" dirty="0" smtClean="0"/>
              <a:t>),</a:t>
            </a:r>
          </a:p>
          <a:p>
            <a:r>
              <a:rPr lang="ru-RU" b="1" dirty="0" smtClean="0"/>
              <a:t>качество </a:t>
            </a:r>
            <a:r>
              <a:rPr lang="ru-RU" b="1" dirty="0"/>
              <a:t>подготовки каждого индивидуального выпускника.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Существует и </a:t>
            </a:r>
            <a:r>
              <a:rPr lang="ru-RU" dirty="0"/>
              <a:t>активно сотрудничает со структурами Болонского процесса Европейская сеть по обеспечению качества в высшем образовании (ENQA), членами которой являются 42 агентства (ассоциации), занимающихся оценкой качества образования в различных сферах и странах Европы.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Какова </a:t>
            </a:r>
            <a:r>
              <a:rPr lang="ru-RU" sz="3600" b="1" dirty="0">
                <a:solidFill>
                  <a:srgbClr val="0070C0"/>
                </a:solidFill>
              </a:rPr>
              <a:t>роль и содержание процедур аккредитации</a:t>
            </a:r>
            <a:r>
              <a:rPr lang="ru-RU" sz="3600" b="1" dirty="0" smtClean="0">
                <a:solidFill>
                  <a:srgbClr val="0070C0"/>
                </a:solidFill>
              </a:rPr>
              <a:t>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ru-RU" dirty="0"/>
              <a:t>Понятие аккредитации в сфере образования неразрывно связано с понятием </a:t>
            </a:r>
            <a:r>
              <a:rPr lang="ru-RU" dirty="0" smtClean="0"/>
              <a:t>качества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аккредитация </a:t>
            </a:r>
            <a:r>
              <a:rPr lang="ru-RU" dirty="0"/>
              <a:t>– это официальное признание уполномоченными на то инстанциями, что подготовка по данной образовательной программе, в данном вузе и т.п. отвечает заданным стандартам качества. </a:t>
            </a:r>
            <a:endParaRPr lang="ru-RU" dirty="0" smtClean="0"/>
          </a:p>
          <a:p>
            <a:r>
              <a:rPr lang="ru-RU" dirty="0" smtClean="0"/>
              <a:t>Следует </a:t>
            </a:r>
            <a:r>
              <a:rPr lang="ru-RU" dirty="0"/>
              <a:t>различать аккредитацию отдельных образовательных программ и аккредитацию вуза в целом.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Как </a:t>
            </a:r>
            <a:r>
              <a:rPr lang="ru-RU" sz="2700" b="1" dirty="0">
                <a:solidFill>
                  <a:srgbClr val="0070C0"/>
                </a:solidFill>
              </a:rPr>
              <a:t>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</a:t>
            </a:r>
            <a:r>
              <a:rPr lang="ru-RU" sz="27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Вопрос о признании возникает обычно применительно к так наз. регулируемым профессиям – тем, где наличие соответствующих компетенций отражается специальным документом. </a:t>
            </a:r>
            <a:endParaRPr lang="ru-RU" dirty="0" smtClean="0"/>
          </a:p>
          <a:p>
            <a:r>
              <a:rPr lang="ru-RU" b="1" dirty="0" smtClean="0"/>
              <a:t>признание</a:t>
            </a:r>
            <a:r>
              <a:rPr lang="ru-RU" b="1" dirty="0"/>
              <a:t>, а не гармонизация систем является сердцевиной Болонского процесса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основные цели могут считаться достигнутыми, если выпускник вуза с дипломом, например, бакалавра может претендовать на права, имеющиеся у бакалавра в любой из стран – участниц Болонского процесса (может быть принят на соответствующую должность, поступить в магистратуру и т.п.).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Еще </a:t>
            </a:r>
            <a:r>
              <a:rPr lang="ru-RU" dirty="0"/>
              <a:t>до появления Болонской декларации большинство стран Европы, в их числе Россия, а также США, Канада, Австралия – всего 43 государства, подписали </a:t>
            </a:r>
            <a:r>
              <a:rPr lang="ru-RU" b="1" dirty="0"/>
              <a:t>Лиссабонскую конвенцию </a:t>
            </a:r>
            <a:r>
              <a:rPr lang="ru-RU" dirty="0"/>
              <a:t>– Конвенцию о признании квалификаций, относящихся к высшему образованию в европейском регионе (Лиссабон, 1997 </a:t>
            </a:r>
            <a:r>
              <a:rPr lang="ru-RU" dirty="0" smtClean="0"/>
              <a:t>год).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Как </a:t>
            </a:r>
            <a:r>
              <a:rPr lang="ru-RU" sz="2700" b="1" dirty="0">
                <a:solidFill>
                  <a:srgbClr val="0070C0"/>
                </a:solidFill>
              </a:rPr>
              <a:t>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</a:t>
            </a:r>
            <a:r>
              <a:rPr lang="ru-RU" sz="27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 smtClean="0"/>
              <a:t>Лиссабонская </a:t>
            </a:r>
            <a:r>
              <a:rPr lang="ru-RU" sz="4500" b="1" dirty="0"/>
              <a:t>конвенция </a:t>
            </a:r>
            <a:r>
              <a:rPr lang="ru-RU" dirty="0"/>
              <a:t>рекомендует странам-участницам признавать академические квалификации и отражающие их документы, когда речь идет о государствах, подписавших конвенцию.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конвенция </a:t>
            </a:r>
            <a:r>
              <a:rPr lang="ru-RU" dirty="0"/>
              <a:t>носит рамочный характер и указанная выше рекомендация не имеет обязательной силы. </a:t>
            </a:r>
            <a:endParaRPr lang="ru-RU" dirty="0" smtClean="0"/>
          </a:p>
          <a:p>
            <a:r>
              <a:rPr lang="ru-RU" dirty="0" smtClean="0"/>
              <a:t>Например, специальное </a:t>
            </a:r>
            <a:r>
              <a:rPr lang="ru-RU" dirty="0"/>
              <a:t>двустороннее соглашение, заключенное между Российской Федерацией и Францией относительно признания эквивалентности французской степени доктора наук (</a:t>
            </a:r>
            <a:r>
              <a:rPr lang="ru-RU" dirty="0" err="1"/>
              <a:t>PhD</a:t>
            </a:r>
            <a:r>
              <a:rPr lang="ru-RU" dirty="0"/>
              <a:t>) и российской степени кандидата наук, ввиду отсутствия прописанной процедуры </a:t>
            </a:r>
            <a:r>
              <a:rPr lang="ru-RU" dirty="0" err="1"/>
              <a:t>эквивалентизации</a:t>
            </a:r>
            <a:r>
              <a:rPr lang="ru-RU" dirty="0"/>
              <a:t>, не является, к сожалению, документом прямого действия и не ликвидирует необходимости общей процедуры специального </a:t>
            </a:r>
            <a:r>
              <a:rPr lang="ru-RU" dirty="0" err="1"/>
              <a:t>экспертирования</a:t>
            </a:r>
            <a:r>
              <a:rPr lang="ru-RU" dirty="0"/>
              <a:t> диссертации, защищенной во Франции, структурами ВАК и т.п.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2002 году, </a:t>
            </a:r>
            <a:r>
              <a:rPr lang="ru-RU" dirty="0"/>
              <a:t>также в Лиссабоне, прошел, уже в рамках Болонского процесса, </a:t>
            </a:r>
            <a:r>
              <a:rPr lang="ru-RU" b="1" dirty="0"/>
              <a:t>семинар по взаимному признанию квалификаций</a:t>
            </a:r>
            <a:r>
              <a:rPr lang="ru-RU" dirty="0"/>
              <a:t>, который предложил ряд рекомендаций, в том же году одобренных Комитетом Совета Европы по образованию и науке (</a:t>
            </a:r>
            <a:r>
              <a:rPr lang="ru-RU" dirty="0" err="1"/>
              <a:t>Council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Europe’s</a:t>
            </a:r>
            <a:r>
              <a:rPr lang="ru-RU" dirty="0"/>
              <a:t> </a:t>
            </a:r>
            <a:r>
              <a:rPr lang="ru-RU" dirty="0" err="1"/>
              <a:t>Steering</a:t>
            </a:r>
            <a:r>
              <a:rPr lang="ru-RU" dirty="0"/>
              <a:t> </a:t>
            </a:r>
            <a:r>
              <a:rPr lang="ru-RU" dirty="0" err="1"/>
              <a:t>Committee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Higher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) на его пленарном заседании.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Как </a:t>
            </a:r>
            <a:r>
              <a:rPr lang="ru-RU" sz="2700" b="1" dirty="0">
                <a:solidFill>
                  <a:srgbClr val="0070C0"/>
                </a:solidFill>
              </a:rPr>
              <a:t>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</a:t>
            </a:r>
            <a:r>
              <a:rPr lang="ru-RU" sz="27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Ниже </a:t>
            </a:r>
            <a:r>
              <a:rPr lang="ru-RU" b="1" dirty="0">
                <a:solidFill>
                  <a:srgbClr val="C00000"/>
                </a:solidFill>
              </a:rPr>
              <a:t>воспроизводятся некоторые из </a:t>
            </a:r>
            <a:r>
              <a:rPr lang="ru-RU" b="1" dirty="0" smtClean="0">
                <a:solidFill>
                  <a:srgbClr val="C00000"/>
                </a:solidFill>
              </a:rPr>
              <a:t>  рекомендации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Лиссабонского коммюнике: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/>
              <a:t>уделять </a:t>
            </a:r>
            <a:r>
              <a:rPr lang="ru-RU" dirty="0"/>
              <a:t>основное внимание результатам образования и приобретаемым компетенциям, а не срокам обучения и названиям читаемых курсов;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сотрудничество между вузами, ведущее к получению совместных степеней и других форм автоматического признания, что повышает уровень доверия между вузами и способствует взаимному признанию квалификаций;</a:t>
            </a:r>
          </a:p>
          <a:p>
            <a:r>
              <a:rPr lang="ru-RU" dirty="0" smtClean="0"/>
              <a:t>обеспечивать </a:t>
            </a:r>
            <a:r>
              <a:rPr lang="ru-RU" dirty="0"/>
              <a:t>максимальную и адекватную информированность общественности относительно содержания образования в странах и конкретных вузах;</a:t>
            </a:r>
          </a:p>
          <a:p>
            <a:r>
              <a:rPr lang="ru-RU" dirty="0" smtClean="0"/>
              <a:t>учитывать </a:t>
            </a:r>
            <a:r>
              <a:rPr lang="ru-RU" dirty="0"/>
              <a:t>необходимость внешнего признания при разработке процедур обеспечения качества высшего образования;</a:t>
            </a:r>
          </a:p>
          <a:p>
            <a:r>
              <a:rPr lang="ru-RU" dirty="0" smtClean="0"/>
              <a:t>стремиться </a:t>
            </a:r>
            <a:r>
              <a:rPr lang="ru-RU" dirty="0"/>
              <a:t>к информированности профессорско-преподавательского состава, административно-управленческого персонала, студентов в вопросах признания квалификаций и соответствующих документов о высшем образовании.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Как </a:t>
            </a:r>
            <a:r>
              <a:rPr lang="ru-RU" sz="2700" b="1" dirty="0">
                <a:solidFill>
                  <a:srgbClr val="0070C0"/>
                </a:solidFill>
              </a:rPr>
              <a:t>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</a:t>
            </a:r>
            <a:r>
              <a:rPr lang="ru-RU" sz="27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Следует </a:t>
            </a:r>
            <a:r>
              <a:rPr lang="ru-RU" dirty="0"/>
              <a:t>сознавать, что практически невозможно с помощью каких-либо формальных процедур решить относительно образовательной системы любой страны в целом, что она производит специалистов, во всем отвечающих принципам подготовки выпускников вузами другой страны. </a:t>
            </a:r>
            <a:endParaRPr lang="ru-RU" dirty="0" smtClean="0"/>
          </a:p>
          <a:p>
            <a:r>
              <a:rPr lang="ru-RU" b="1" dirty="0" smtClean="0"/>
              <a:t>Существуют </a:t>
            </a:r>
            <a:r>
              <a:rPr lang="ru-RU" b="1" dirty="0"/>
              <a:t>частные договоренности между странами </a:t>
            </a:r>
            <a:r>
              <a:rPr lang="ru-RU" dirty="0"/>
              <a:t>и группами стран относительно ограниченного круга профессий.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между Швейцарией и странами ЕС имеется соглашение, согласно которому дипломы врача, стоматолога, врача-ветеринара, фармацевта, медсестры по общему уходу за больными, архитектора, полученные в любой из указанных стран автоматически признаются во всех других. </a:t>
            </a:r>
            <a:endParaRPr lang="ru-RU" dirty="0" smtClean="0"/>
          </a:p>
          <a:p>
            <a:r>
              <a:rPr lang="ru-RU" b="1" dirty="0" smtClean="0"/>
              <a:t>Проблему </a:t>
            </a:r>
            <a:r>
              <a:rPr lang="ru-RU" b="1" dirty="0"/>
              <a:t>признания можно рассматривать как проблему распространения процедур аккредитации на отношения между странами и их образовательными системами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образовательная программа данного вуза аккредитована соответствующими органами не только своей страны, но и какой-либо иной, то из этого автоматически должно следовать признание в этой стране квалификации освоивших программу, равно как и признание отражающих этот факт документов об образовании.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В </a:t>
            </a:r>
            <a:r>
              <a:rPr lang="ru-RU" sz="3600" b="1" dirty="0">
                <a:solidFill>
                  <a:srgbClr val="0070C0"/>
                </a:solidFill>
              </a:rPr>
              <a:t>чем заключается принцип автономии вузов</a:t>
            </a:r>
            <a:r>
              <a:rPr lang="ru-RU" sz="36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Болонский процесс придает принципу автономии вузов чрезвычайно большое значение</a:t>
            </a:r>
          </a:p>
          <a:p>
            <a:r>
              <a:rPr lang="ru-RU" b="1" dirty="0" smtClean="0"/>
              <a:t>Автономия </a:t>
            </a:r>
            <a:r>
              <a:rPr lang="ru-RU" dirty="0"/>
              <a:t>– это самостоятельность вузов в решении вопросов, отнесенных к их компетенции.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«Великая  хартия </a:t>
            </a:r>
            <a:r>
              <a:rPr lang="ru-RU" b="1" dirty="0">
                <a:solidFill>
                  <a:srgbClr val="C00000"/>
                </a:solidFill>
              </a:rPr>
              <a:t>университетов</a:t>
            </a:r>
            <a:r>
              <a:rPr lang="ru-RU" b="1" dirty="0" smtClean="0">
                <a:solidFill>
                  <a:srgbClr val="C00000"/>
                </a:solidFill>
              </a:rPr>
              <a:t>»: </a:t>
            </a:r>
          </a:p>
          <a:p>
            <a:pPr algn="r">
              <a:buNone/>
            </a:pPr>
            <a:r>
              <a:rPr lang="ru-RU" i="1" dirty="0"/>
              <a:t> </a:t>
            </a:r>
            <a:r>
              <a:rPr lang="ru-RU" i="1" dirty="0" smtClean="0"/>
              <a:t>       </a:t>
            </a:r>
            <a:r>
              <a:rPr lang="ru-RU" i="1" dirty="0"/>
              <a:t>«Университет действует внутри обществ с различной организацией, являющейся следствием разных географических и исторических условий и представляет собой институт, который критически осмысливает и распространяет культуру путем исследования и преподавания. Чтобы отвечать требованиям современного мира, в своей исследовательской и преподавательской деятельности он </a:t>
            </a:r>
            <a:r>
              <a:rPr lang="ru-RU" i="1" u="sng" dirty="0"/>
              <a:t>должен иметь моральную и научную независимость от политической и экономической власти</a:t>
            </a:r>
            <a:r>
              <a:rPr lang="ru-RU" i="1" dirty="0"/>
              <a:t>».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Не </a:t>
            </a:r>
            <a:r>
              <a:rPr lang="ru-RU" sz="3600" b="1" dirty="0">
                <a:solidFill>
                  <a:srgbClr val="0070C0"/>
                </a:solidFill>
              </a:rPr>
              <a:t>приведет ли Болонский процесс к уменьшению внимания к науке в вузе?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Принцип </a:t>
            </a:r>
            <a:r>
              <a:rPr lang="ru-RU" dirty="0"/>
              <a:t>неразрывности учебного и научного процессов, установка на фундаментальность образования блюдутся в Западной Европе ничуть не меньше, чем в </a:t>
            </a:r>
            <a:r>
              <a:rPr lang="ru-RU" dirty="0" smtClean="0"/>
              <a:t> СНГ </a:t>
            </a:r>
            <a:r>
              <a:rPr lang="ru-RU" dirty="0"/>
              <a:t>(иная ситуация в США, где даже формально выделяют иногда </a:t>
            </a:r>
            <a:r>
              <a:rPr lang="ru-RU" b="1" dirty="0"/>
              <a:t>“</a:t>
            </a:r>
            <a:r>
              <a:rPr lang="ru-RU" b="1" dirty="0" err="1"/>
              <a:t>teaching</a:t>
            </a:r>
            <a:r>
              <a:rPr lang="ru-RU" b="1" dirty="0"/>
              <a:t> </a:t>
            </a:r>
            <a:r>
              <a:rPr lang="ru-RU" b="1" dirty="0" err="1"/>
              <a:t>only</a:t>
            </a:r>
            <a:r>
              <a:rPr lang="ru-RU" b="1" dirty="0"/>
              <a:t>” </a:t>
            </a:r>
            <a:r>
              <a:rPr lang="ru-RU" dirty="0"/>
              <a:t>вузы, т.е. вузы, от преподавателей и студентов которых не требуют занятия научной работой). </a:t>
            </a: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Для </a:t>
            </a:r>
            <a:r>
              <a:rPr lang="ru-RU" b="1" dirty="0">
                <a:solidFill>
                  <a:srgbClr val="C00000"/>
                </a:solidFill>
              </a:rPr>
              <a:t>вузовской науки </a:t>
            </a:r>
            <a:r>
              <a:rPr lang="ru-RU" b="1" dirty="0" smtClean="0">
                <a:solidFill>
                  <a:srgbClr val="C00000"/>
                </a:solidFill>
              </a:rPr>
              <a:t>существенны </a:t>
            </a:r>
            <a:r>
              <a:rPr lang="ru-RU" b="1" dirty="0">
                <a:solidFill>
                  <a:srgbClr val="C00000"/>
                </a:solidFill>
              </a:rPr>
              <a:t>три аспекта.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/>
              <a:t>Первый</a:t>
            </a:r>
            <a:r>
              <a:rPr lang="ru-RU" dirty="0"/>
              <a:t>: преподаватель вуза является в то же время научным работником, ученым </a:t>
            </a:r>
            <a:r>
              <a:rPr lang="ru-RU" dirty="0" smtClean="0"/>
              <a:t> – </a:t>
            </a:r>
            <a:r>
              <a:rPr lang="ru-RU" dirty="0"/>
              <a:t>причастность преподавателя к «большой науке» создает ситуацию, когда студент получает, по крайней мере, часть научных знаний из первых рук, его учит преподаватель, который активно участвует в научном процессе, сам «добывает знания». </a:t>
            </a:r>
            <a:r>
              <a:rPr lang="ru-RU" dirty="0" smtClean="0"/>
              <a:t> </a:t>
            </a:r>
          </a:p>
          <a:p>
            <a:r>
              <a:rPr lang="ru-RU" b="1" i="1" dirty="0" smtClean="0"/>
              <a:t>Второй </a:t>
            </a:r>
            <a:r>
              <a:rPr lang="ru-RU" b="1" i="1" dirty="0"/>
              <a:t>аспект</a:t>
            </a:r>
            <a:r>
              <a:rPr lang="ru-RU" b="1" dirty="0"/>
              <a:t>, </a:t>
            </a:r>
            <a:r>
              <a:rPr lang="ru-RU" dirty="0"/>
              <a:t>неразрывно связанный с </a:t>
            </a:r>
            <a:r>
              <a:rPr lang="ru-RU" dirty="0" smtClean="0"/>
              <a:t>первым - студент </a:t>
            </a:r>
            <a:r>
              <a:rPr lang="ru-RU" dirty="0"/>
              <a:t>должен и сам приобщаться к науке под руководством преподавателя; курсовые и дипломные работы, участие в студенческих научных обществах – обычные формы такого приобщения. </a:t>
            </a:r>
            <a:endParaRPr lang="ru-RU" dirty="0" smtClean="0"/>
          </a:p>
          <a:p>
            <a:r>
              <a:rPr lang="ru-RU" b="1" i="1" dirty="0" smtClean="0"/>
              <a:t>Третий </a:t>
            </a:r>
            <a:r>
              <a:rPr lang="ru-RU" b="1" i="1" dirty="0"/>
              <a:t>аспект</a:t>
            </a:r>
            <a:r>
              <a:rPr lang="ru-RU" b="1" dirty="0"/>
              <a:t> </a:t>
            </a:r>
            <a:r>
              <a:rPr lang="ru-RU" dirty="0"/>
              <a:t>связан с характером и вузовской науки, и вузовского преподавания: и вузовская наука, и вузовское преподавание носят главным образом </a:t>
            </a:r>
            <a:r>
              <a:rPr lang="ru-RU" b="1" i="1" dirty="0"/>
              <a:t>фундаментальный</a:t>
            </a:r>
            <a:r>
              <a:rPr lang="ru-RU" b="1" dirty="0"/>
              <a:t> характер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Фундаментальность </a:t>
            </a:r>
            <a:r>
              <a:rPr lang="ru-RU" dirty="0"/>
              <a:t>означает обращенность к основополагающим категориям соответствующих дисциплин, к установлению основных законов природы и общества.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Не </a:t>
            </a:r>
            <a:r>
              <a:rPr lang="ru-RU" sz="3600" b="1" dirty="0">
                <a:solidFill>
                  <a:srgbClr val="0070C0"/>
                </a:solidFill>
              </a:rPr>
              <a:t>приведет ли Болонский процесс к уменьшению внимания к науке в вузе?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Ничему </a:t>
            </a:r>
            <a:r>
              <a:rPr lang="ru-RU" b="1" dirty="0"/>
              <a:t>этому не противоречит Болонский процесс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Принципы </a:t>
            </a:r>
            <a:r>
              <a:rPr lang="ru-RU" b="1" dirty="0"/>
              <a:t>Болонского процесса </a:t>
            </a:r>
            <a:r>
              <a:rPr lang="ru-RU" dirty="0"/>
              <a:t>поощряют выборность курсов, преподаватели оказываются в условиях конкуренции: они должны сделать свои курсы привлекательными для студента, а этому, конечно же, приобщение к собственным исследовательским результатам способствует больше, чем пересказ учебника.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Западной Европе наука и ученые сосредоточены в университетах, поэтому развитие Болонского процесса естественно привело к появлению тезиса о преобразовании общеевропейского образовательного пространства в общеевропейское образовательное </a:t>
            </a:r>
            <a:r>
              <a:rPr lang="ru-RU" i="1" dirty="0"/>
              <a:t>и</a:t>
            </a:r>
            <a:r>
              <a:rPr lang="ru-RU" b="1" i="1" dirty="0">
                <a:solidFill>
                  <a:srgbClr val="C00000"/>
                </a:solidFill>
              </a:rPr>
              <a:t> исследовательское</a:t>
            </a:r>
            <a:r>
              <a:rPr lang="ru-RU" b="1" dirty="0">
                <a:solidFill>
                  <a:srgbClr val="C00000"/>
                </a:solidFill>
              </a:rPr>
              <a:t> пространство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Чем </a:t>
            </a:r>
            <a:r>
              <a:rPr lang="ru-RU" sz="3100" b="1" dirty="0">
                <a:solidFill>
                  <a:srgbClr val="0070C0"/>
                </a:solidFill>
              </a:rPr>
              <a:t>вызвана необходимость образовательных реформ в духе Болонского процесса?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15436" cy="55721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Европа все в большей степени осознает себя как единое целое. </a:t>
            </a:r>
            <a:endParaRPr lang="ru-RU" b="1" dirty="0" smtClean="0"/>
          </a:p>
          <a:p>
            <a:r>
              <a:rPr lang="ru-RU" b="1" dirty="0" smtClean="0"/>
              <a:t>Высшее </a:t>
            </a:r>
            <a:r>
              <a:rPr lang="ru-RU" b="1" dirty="0"/>
              <a:t>образование является сферой, которая в значительной степени влияет на то, как формируется общество</a:t>
            </a:r>
            <a:r>
              <a:rPr lang="ru-RU" dirty="0"/>
              <a:t>, поэтому раздробленность, пестрота образовательных систем препятствуют единению Европы. Единая Европа предполагает свободное передвижение труда (рабочей силы), товаров и капитала, отсюда необходимость в сравнимости квалификаций в области высшего образования, без чего свободное передвижение высококвалифицированных кадров невозможно. </a:t>
            </a:r>
            <a:endParaRPr lang="ru-RU" dirty="0" smtClean="0"/>
          </a:p>
          <a:p>
            <a:r>
              <a:rPr lang="ru-RU" b="1" dirty="0" smtClean="0"/>
              <a:t>Высшее </a:t>
            </a:r>
            <a:r>
              <a:rPr lang="ru-RU" b="1" dirty="0"/>
              <a:t>образование становится высокорентабельной сферой бизнеса, </a:t>
            </a:r>
            <a:r>
              <a:rPr lang="ru-RU" dirty="0"/>
              <a:t>в которой лидирующие позиции занимают США. </a:t>
            </a:r>
            <a:endParaRPr lang="ru-RU" dirty="0" smtClean="0"/>
          </a:p>
          <a:p>
            <a:r>
              <a:rPr lang="ru-RU" dirty="0" smtClean="0"/>
              <a:t>Европа </a:t>
            </a:r>
            <a:r>
              <a:rPr lang="ru-RU" dirty="0"/>
              <a:t>лишь как целое может рассчитывать на успешную конкуренцию в этой области.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785794"/>
            <a:ext cx="9144000" cy="63373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00100" y="3571876"/>
            <a:ext cx="81439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Book Antiqua" pitchFamily="18" charset="0"/>
              </a:rPr>
              <a:t>удваивались каждые 150 лет в 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XIX</a:t>
            </a:r>
            <a:r>
              <a:rPr lang="ru-RU" sz="2800" dirty="0">
                <a:solidFill>
                  <a:schemeClr val="bg1"/>
                </a:solidFill>
                <a:latin typeface="Book Antiqua" pitchFamily="18" charset="0"/>
              </a:rPr>
              <a:t> в.</a:t>
            </a:r>
          </a:p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Book Antiqua" pitchFamily="18" charset="0"/>
              </a:rPr>
              <a:t>каждые 25 лет в конце 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XX</a:t>
            </a:r>
            <a:r>
              <a:rPr lang="ru-RU" sz="2800" dirty="0">
                <a:solidFill>
                  <a:schemeClr val="bg1"/>
                </a:solidFill>
                <a:latin typeface="Book Antiqua" pitchFamily="18" charset="0"/>
              </a:rPr>
              <a:t>в.,</a:t>
            </a:r>
          </a:p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Book Antiqua" pitchFamily="18" charset="0"/>
              </a:rPr>
              <a:t>каждые  5 лет в настоящее время,</a:t>
            </a:r>
          </a:p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Book Antiqua" pitchFamily="18" charset="0"/>
              </a:rPr>
              <a:t>каждый год к 2010 г., </a:t>
            </a:r>
          </a:p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Book Antiqua" pitchFamily="18" charset="0"/>
              </a:rPr>
              <a:t>каждые 72 </a:t>
            </a: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дня к 2020 г.</a:t>
            </a:r>
          </a:p>
          <a:p>
            <a:pPr algn="r" eaLnBrk="1" hangingPunct="1"/>
            <a:r>
              <a:rPr lang="ru-RU" sz="2800" i="1" dirty="0" smtClean="0">
                <a:solidFill>
                  <a:schemeClr val="bg1"/>
                </a:solidFill>
                <a:latin typeface="Book Antiqua" pitchFamily="18" charset="0"/>
              </a:rPr>
              <a:t>                    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по данным </a:t>
            </a:r>
            <a:r>
              <a:rPr lang="en-US" i="1" dirty="0" smtClean="0">
                <a:solidFill>
                  <a:schemeClr val="bg1"/>
                </a:solidFill>
                <a:latin typeface="Book Antiqua" pitchFamily="18" charset="0"/>
              </a:rPr>
              <a:t>Gartner  </a:t>
            </a:r>
            <a:r>
              <a:rPr lang="en-US" i="1" dirty="0">
                <a:solidFill>
                  <a:schemeClr val="bg1"/>
                </a:solidFill>
                <a:latin typeface="Book Antiqua" pitchFamily="18" charset="0"/>
              </a:rPr>
              <a:t>Group</a:t>
            </a:r>
            <a:endParaRPr lang="ru-RU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Что представляет собой система «образования в течение всей жизни» (LLL, </a:t>
            </a:r>
            <a:r>
              <a:rPr lang="ru-RU" sz="3200" b="1" dirty="0" err="1" smtClean="0">
                <a:solidFill>
                  <a:srgbClr val="0070C0"/>
                </a:solidFill>
              </a:rPr>
              <a:t>Lifelong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Learning</a:t>
            </a:r>
            <a:r>
              <a:rPr lang="ru-RU" sz="3200" b="1" dirty="0" smtClean="0">
                <a:solidFill>
                  <a:srgbClr val="0070C0"/>
                </a:solidFill>
              </a:rPr>
              <a:t>)?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571612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Для нашего времени характерны чрезвычайно активные процессы устаревания и, соответственно, обновления знаний.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48" y="3000372"/>
            <a:ext cx="8229600" cy="50482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нашем мире знания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157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Что </a:t>
            </a:r>
            <a:r>
              <a:rPr lang="ru-RU" sz="3100" b="1" dirty="0">
                <a:solidFill>
                  <a:srgbClr val="0070C0"/>
                </a:solidFill>
              </a:rPr>
              <a:t>представляет собой система «образования в течение всей жизни» (LLL, </a:t>
            </a:r>
            <a:r>
              <a:rPr lang="ru-RU" sz="3100" b="1" dirty="0" err="1">
                <a:solidFill>
                  <a:srgbClr val="0070C0"/>
                </a:solidFill>
              </a:rPr>
              <a:t>Lifelong</a:t>
            </a:r>
            <a:r>
              <a:rPr lang="ru-RU" sz="3100" b="1" dirty="0">
                <a:solidFill>
                  <a:srgbClr val="0070C0"/>
                </a:solidFill>
              </a:rPr>
              <a:t> </a:t>
            </a:r>
            <a:r>
              <a:rPr lang="ru-RU" sz="3100" b="1" dirty="0" err="1">
                <a:solidFill>
                  <a:srgbClr val="0070C0"/>
                </a:solidFill>
              </a:rPr>
              <a:t>Learning</a:t>
            </a:r>
            <a:r>
              <a:rPr lang="ru-RU" sz="3100" b="1" dirty="0" smtClean="0">
                <a:solidFill>
                  <a:srgbClr val="0070C0"/>
                </a:solidFill>
              </a:rPr>
              <a:t>)?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отмечается </a:t>
            </a:r>
            <a:r>
              <a:rPr lang="ru-RU" dirty="0"/>
              <a:t>очень заметная динамика социальных процессов; </a:t>
            </a:r>
            <a:endParaRPr lang="ru-RU" dirty="0" smtClean="0"/>
          </a:p>
          <a:p>
            <a:r>
              <a:rPr lang="ru-RU" dirty="0" smtClean="0"/>
              <a:t>люди </a:t>
            </a:r>
            <a:r>
              <a:rPr lang="ru-RU" dirty="0"/>
              <a:t>во многих странах проявляют высокую мобильность в социальном и даже просто географическом отношении. </a:t>
            </a:r>
            <a:endParaRPr lang="ru-RU" dirty="0" smtClean="0"/>
          </a:p>
          <a:p>
            <a:r>
              <a:rPr lang="ru-RU" dirty="0" smtClean="0"/>
              <a:t>Изменение </a:t>
            </a:r>
            <a:r>
              <a:rPr lang="ru-RU" dirty="0"/>
              <a:t>среды влечет за собой необходимость приобретения новых знаний, новых компетенций. </a:t>
            </a:r>
            <a:endParaRPr lang="ru-RU" dirty="0" smtClean="0"/>
          </a:p>
          <a:p>
            <a:r>
              <a:rPr lang="ru-RU" dirty="0" smtClean="0"/>
              <a:t>Сегодня </a:t>
            </a:r>
            <a:r>
              <a:rPr lang="ru-RU" dirty="0"/>
              <a:t>не очень типична картина, когда человек всю жизнь живет там, где он родился, и занимается тем, чему обучился в юности.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частности, и знания, полученные в вузе, уже не могут оставаться неизменным багажом, эффективно обеспечивающим социальную и профессиональную адаптацию в течение всей жизни. </a:t>
            </a:r>
            <a:endParaRPr lang="ru-RU" dirty="0" smtClean="0"/>
          </a:p>
          <a:p>
            <a:r>
              <a:rPr lang="ru-RU" dirty="0" smtClean="0"/>
              <a:t>Отсюда </a:t>
            </a:r>
            <a:r>
              <a:rPr lang="ru-RU" dirty="0"/>
              <a:t>необходимость в том, чтобы в течение всей своей жизни человек постоянно доучивался и, возможно, переучивался.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Именно </a:t>
            </a:r>
            <a:r>
              <a:rPr lang="ru-RU" b="1" dirty="0">
                <a:solidFill>
                  <a:srgbClr val="C00000"/>
                </a:solidFill>
              </a:rPr>
              <a:t>это имеется в виду, когда говорят о системе образования в течение всей жизни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Как </a:t>
            </a:r>
            <a:r>
              <a:rPr lang="ru-RU" sz="3100" b="1" dirty="0">
                <a:solidFill>
                  <a:srgbClr val="0070C0"/>
                </a:solidFill>
              </a:rPr>
              <a:t>следует понимать провозглашаемый Болонским процессом принцип ориентации в образовании на европейские ценности</a:t>
            </a:r>
            <a:r>
              <a:rPr lang="ru-RU" b="1" i="1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С </a:t>
            </a:r>
            <a:r>
              <a:rPr lang="ru-RU" b="1" dirty="0"/>
              <a:t>одной стороны</a:t>
            </a:r>
            <a:r>
              <a:rPr lang="ru-RU" dirty="0"/>
              <a:t>, процессы глобализации носят объективный характер;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страны </a:t>
            </a:r>
            <a:r>
              <a:rPr lang="ru-RU" dirty="0"/>
              <a:t>мира с неизбежностью оказываются взаимозависимыми в экономическом, политическом и во многих других отношениях. </a:t>
            </a:r>
            <a:endParaRPr lang="ru-RU" dirty="0" smtClean="0"/>
          </a:p>
          <a:p>
            <a:r>
              <a:rPr lang="ru-RU" dirty="0" smtClean="0"/>
              <a:t>Альтернативой </a:t>
            </a:r>
            <a:r>
              <a:rPr lang="ru-RU" dirty="0"/>
              <a:t>может быть только изоляция, которая, как показывает история, никогда и нигде не давала позитивных результатов.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 </a:t>
            </a:r>
            <a:r>
              <a:rPr lang="ru-RU" b="1" dirty="0"/>
              <a:t>другой стороны</a:t>
            </a:r>
            <a:r>
              <a:rPr lang="ru-RU" dirty="0"/>
              <a:t>, примитивная трактовка глобализации нередко подменяет это понятие понятием </a:t>
            </a:r>
            <a:r>
              <a:rPr lang="ru-RU" i="1" dirty="0"/>
              <a:t>американизации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В  </a:t>
            </a:r>
            <a:r>
              <a:rPr lang="ru-RU" dirty="0"/>
              <a:t>этом </a:t>
            </a:r>
            <a:r>
              <a:rPr lang="ru-RU" dirty="0" smtClean="0"/>
              <a:t>случае </a:t>
            </a:r>
            <a:r>
              <a:rPr lang="ru-RU" dirty="0"/>
              <a:t>мир, как считается, превращается в одну «всемирную деревню» (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village</a:t>
            </a:r>
            <a:r>
              <a:rPr lang="ru-RU" dirty="0"/>
              <a:t>), устроенную по американскому образцу.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i="1" dirty="0" smtClean="0"/>
              <a:t>А всякая </a:t>
            </a:r>
            <a:r>
              <a:rPr lang="ru-RU" i="1" dirty="0"/>
              <a:t>унификация пагубна</a:t>
            </a:r>
            <a:r>
              <a:rPr lang="ru-RU" dirty="0"/>
              <a:t>: она ведет к неизбежному застою, поскольку именно разнообразие, взаимодействие разнообразных систем есть источник позитивного развития.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Важно!!!  </a:t>
            </a:r>
            <a:r>
              <a:rPr lang="ru-RU" dirty="0" smtClean="0"/>
              <a:t>У </a:t>
            </a:r>
            <a:r>
              <a:rPr lang="ru-RU" dirty="0"/>
              <a:t>каждой культуры есть своя, только ей присущая миссия, свой вклад в общечеловеческую сокровищницу, и утрата даже одной культуры под прессом глобализации – это трагедия всемирного масштаба.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Соответственно </a:t>
            </a:r>
            <a:r>
              <a:rPr lang="ru-RU" b="1" dirty="0"/>
              <a:t>у Европы есть все основания заботиться о сохранении идентичности, противопоставлять </a:t>
            </a:r>
            <a:r>
              <a:rPr lang="ru-RU" dirty="0"/>
              <a:t>– в хорошем смысле слова – свою культуру всем иным, в этом видеть важную роль, миссию во всемирной истории и именно так воспитывать своих студентов.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В </a:t>
            </a:r>
            <a:r>
              <a:rPr lang="ru-RU" sz="3100" b="1" dirty="0">
                <a:solidFill>
                  <a:srgbClr val="0070C0"/>
                </a:solidFill>
              </a:rPr>
              <a:t>чем заключается модульный принцип построения образовательной программы? 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ПОНЯТИЕ МОДУЛЯ НЕ ЯВЛЯЕТСЯ «СОБСТВЕННО БОЛОНСКИМ»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получило  широкое распространение, причем в наибольшей степени применительно </a:t>
            </a:r>
            <a:r>
              <a:rPr lang="ru-RU" dirty="0"/>
              <a:t>именно к программам, которые учитывают такие принципы Болонского процесса, </a:t>
            </a:r>
            <a:r>
              <a:rPr lang="ru-RU" b="1" dirty="0"/>
              <a:t>как автономность вузов в определении содержания обучения, индивидуализация обучения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Модуль </a:t>
            </a:r>
            <a:r>
              <a:rPr lang="ru-RU" i="1" dirty="0" smtClean="0"/>
              <a:t>-</a:t>
            </a:r>
            <a:r>
              <a:rPr lang="ru-RU" dirty="0" smtClean="0"/>
              <a:t>  </a:t>
            </a:r>
            <a:r>
              <a:rPr lang="ru-RU" dirty="0"/>
              <a:t>чаще всего имеется в виду блок дисциплин, которые образуют определенную взаимосвязанную целостность в составе программы, могут расцениваться как логическая подструктура внутри общей структуры программы. </a:t>
            </a:r>
            <a:endParaRPr lang="ru-RU" dirty="0" smtClean="0"/>
          </a:p>
          <a:p>
            <a:r>
              <a:rPr lang="ru-RU" dirty="0" smtClean="0"/>
              <a:t>Мера </a:t>
            </a:r>
            <a:r>
              <a:rPr lang="ru-RU" dirty="0"/>
              <a:t>самостоятельности образовательного модуля определяется его относительной тематической замкнутостью.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В </a:t>
            </a:r>
            <a:r>
              <a:rPr lang="ru-RU" sz="3100" b="1" dirty="0">
                <a:solidFill>
                  <a:srgbClr val="0070C0"/>
                </a:solidFill>
              </a:rPr>
              <a:t>чем заключается модульный принцип построения образовательной программы? </a:t>
            </a:r>
            <a:r>
              <a:rPr lang="ru-RU" sz="3100" dirty="0">
                <a:solidFill>
                  <a:srgbClr val="0070C0"/>
                </a:solidFill>
              </a:rPr>
              <a:t/>
            </a:r>
            <a:br>
              <a:rPr lang="ru-RU" sz="3100" dirty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721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Модулю</a:t>
            </a:r>
            <a:r>
              <a:rPr lang="ru-RU" dirty="0" smtClean="0"/>
              <a:t> </a:t>
            </a:r>
            <a:r>
              <a:rPr lang="ru-RU" dirty="0"/>
              <a:t>отвечает определенная сумма зачетных единиц (кредитов) и отдельная отчетность, контроль за усвоением новых знаний и/или </a:t>
            </a:r>
            <a:r>
              <a:rPr lang="ru-RU" dirty="0" smtClean="0"/>
              <a:t>умений,  </a:t>
            </a:r>
            <a:r>
              <a:rPr lang="ru-RU" dirty="0"/>
              <a:t>предлагаемых модулем;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Особенно </a:t>
            </a:r>
            <a:r>
              <a:rPr lang="ru-RU" dirty="0"/>
              <a:t>эффективно </a:t>
            </a:r>
            <a:r>
              <a:rPr lang="ru-RU" b="1" dirty="0"/>
              <a:t>модульное строение </a:t>
            </a:r>
            <a:r>
              <a:rPr lang="ru-RU" dirty="0"/>
              <a:t>для междисциплинарных (</a:t>
            </a:r>
            <a:r>
              <a:rPr lang="ru-RU" dirty="0" err="1"/>
              <a:t>мультидисциплинарных</a:t>
            </a:r>
            <a:r>
              <a:rPr lang="ru-RU" dirty="0"/>
              <a:t>) программ, которые должны органично сочетать подходы некоторого </a:t>
            </a:r>
            <a:r>
              <a:rPr lang="ru-RU" i="1" dirty="0"/>
              <a:t>множества</a:t>
            </a:r>
            <a:r>
              <a:rPr lang="ru-RU" dirty="0"/>
              <a:t> дисциплин, часто достаточно разнородных, которым и отвечают отдельные модули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магистратуре, сохраняя инвариантную часть и меняя модули, «удобно» давать разные специализации.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Как </a:t>
            </a:r>
            <a:r>
              <a:rPr lang="ru-RU" sz="2700" b="1" dirty="0">
                <a:solidFill>
                  <a:srgbClr val="0070C0"/>
                </a:solidFill>
              </a:rPr>
              <a:t>следует понимать содержащийся в документах Болонского процесса тезис о социальной ответственности вузов?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Высшему </a:t>
            </a:r>
            <a:r>
              <a:rPr lang="ru-RU" dirty="0"/>
              <a:t>образованию принадлежит важнейшая роль в процессах, определяющих основные параметры общества. </a:t>
            </a:r>
            <a:endParaRPr lang="ru-RU" dirty="0" smtClean="0"/>
          </a:p>
          <a:p>
            <a:r>
              <a:rPr lang="ru-RU" dirty="0" smtClean="0"/>
              <a:t>Вузы </a:t>
            </a:r>
            <a:r>
              <a:rPr lang="ru-RU" dirty="0"/>
              <a:t>выполняют функцию регуляторов формирования, изменения и поддержания социальных структур.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проявляется в следующем.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Во-первых</a:t>
            </a:r>
            <a:r>
              <a:rPr lang="ru-RU" b="1" dirty="0"/>
              <a:t>, </a:t>
            </a:r>
            <a:r>
              <a:rPr lang="ru-RU" dirty="0"/>
              <a:t>образовательные учреждения, прежде всего вузы, ответственны за трансляцию знаний – за передачу знаний, умений, навыков от поколения к поколению, без чего общество очевидным образом не может поддерживать свое существование и развиваться.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Во-вторых</a:t>
            </a:r>
            <a:r>
              <a:rPr lang="ru-RU" b="1" dirty="0"/>
              <a:t>, </a:t>
            </a:r>
            <a:r>
              <a:rPr lang="ru-RU" dirty="0"/>
              <a:t>в вузах – в значительной степени (в </a:t>
            </a:r>
            <a:r>
              <a:rPr lang="ru-RU" dirty="0" smtClean="0"/>
              <a:t>СНГ) </a:t>
            </a:r>
            <a:r>
              <a:rPr lang="ru-RU" dirty="0"/>
              <a:t>или в основном (на Западе) – «делается наука», а, следовательно, опять-таки во многом определяется развитие общества.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В-третьих</a:t>
            </a:r>
            <a:r>
              <a:rPr lang="ru-RU" b="1" dirty="0"/>
              <a:t>, </a:t>
            </a:r>
            <a:r>
              <a:rPr lang="ru-RU" dirty="0"/>
              <a:t>вузы поставляют обществу профессионалов определенного уровня, без участия которых не может функционировать национальная экономика, культура, обеспечиваться порядок и безопасность и т.п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/>
              <a:t>В-четвертых</a:t>
            </a:r>
            <a:r>
              <a:rPr lang="ru-RU" b="1" dirty="0"/>
              <a:t>, </a:t>
            </a:r>
            <a:r>
              <a:rPr lang="ru-RU" dirty="0"/>
              <a:t>в вузах готовится </a:t>
            </a:r>
            <a:r>
              <a:rPr lang="ru-RU" u="sng" dirty="0"/>
              <a:t>элита общества </a:t>
            </a:r>
            <a:r>
              <a:rPr lang="ru-RU" dirty="0"/>
              <a:t>– в области политики, экономики, науки, культуры;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от </a:t>
            </a:r>
            <a:r>
              <a:rPr lang="ru-RU" dirty="0"/>
              <a:t>того, как и кого готовят в качестве элиты, непосредственно зависит судьба общества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В-пятых</a:t>
            </a:r>
            <a:r>
              <a:rPr lang="ru-RU" b="1" dirty="0"/>
              <a:t>, </a:t>
            </a:r>
            <a:r>
              <a:rPr lang="ru-RU" dirty="0"/>
              <a:t>вузы в значительной степени </a:t>
            </a:r>
            <a:r>
              <a:rPr lang="ru-RU" u="sng" dirty="0"/>
              <a:t>способствуют размыванию социальных барьеров в обществе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получение </a:t>
            </a:r>
            <a:r>
              <a:rPr lang="ru-RU" dirty="0"/>
              <a:t>высшего образования обычно выступает предпосылкой повышения социального статуса, перемещения по вертикали из одного социального слоя в другой.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/>
              <a:t>общество весьма заинтересовано в </a:t>
            </a:r>
            <a:r>
              <a:rPr lang="ru-RU" u="sng" dirty="0"/>
              <a:t>максимальной доступности </a:t>
            </a:r>
            <a:r>
              <a:rPr lang="ru-RU" dirty="0"/>
              <a:t>высшего образования, в снятии препятствий к получению высшего образования всеми, кто обладает соответствующими способностями, независимо от социальных, экономических и географических факторов.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Именно </a:t>
            </a:r>
            <a:r>
              <a:rPr lang="ru-RU" dirty="0"/>
              <a:t>к этому призывают документы Болонского процесса.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ВУЗЫ МОГУТ И ДОЛЖНЫ ИГРАТЬ СУЩЕСТВЕННУЮ РОЛЬ В РАЗВИТИИ СВОИХ РЕГИОНОВ.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6429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Какова </a:t>
            </a:r>
            <a:r>
              <a:rPr lang="ru-RU" sz="3100" b="1" dirty="0">
                <a:solidFill>
                  <a:srgbClr val="0070C0"/>
                </a:solidFill>
              </a:rPr>
              <a:t>роль студентов в развитии Болонского процесса</a:t>
            </a:r>
            <a:r>
              <a:rPr lang="ru-RU" sz="3100" b="1" dirty="0" smtClean="0">
                <a:solidFill>
                  <a:srgbClr val="0070C0"/>
                </a:solidFill>
              </a:rPr>
              <a:t>?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Все мероприятия, все реформы в рамках Болонского процесса направлены, естественно, на </a:t>
            </a:r>
            <a:r>
              <a:rPr lang="ru-RU" sz="3400" b="1" dirty="0">
                <a:solidFill>
                  <a:srgbClr val="C00000"/>
                </a:solidFill>
              </a:rPr>
              <a:t>создание оптимальных условий для наилучшей подготовки студентов</a:t>
            </a:r>
            <a:r>
              <a:rPr lang="ru-RU" sz="3400" dirty="0"/>
              <a:t>. </a:t>
            </a:r>
            <a:endParaRPr lang="ru-RU" sz="3400" dirty="0" smtClean="0"/>
          </a:p>
          <a:p>
            <a:r>
              <a:rPr lang="ru-RU" sz="3400" b="1" dirty="0" smtClean="0"/>
              <a:t>Студент </a:t>
            </a:r>
            <a:r>
              <a:rPr lang="ru-RU" sz="3400" b="1" dirty="0"/>
              <a:t>должен быть не только объектом, но и субъектом учебного </a:t>
            </a:r>
            <a:r>
              <a:rPr lang="ru-RU" sz="3400" b="1" dirty="0" smtClean="0"/>
              <a:t>процесса</a:t>
            </a:r>
          </a:p>
          <a:p>
            <a:r>
              <a:rPr lang="ru-RU" sz="3400" dirty="0" smtClean="0"/>
              <a:t>Без </a:t>
            </a:r>
            <a:r>
              <a:rPr lang="ru-RU" sz="3400" dirty="0"/>
              <a:t>активного участия студентов никакие реформы не могут быть достаточно эффективными. </a:t>
            </a:r>
            <a:endParaRPr lang="ru-RU" sz="3400" dirty="0" smtClean="0"/>
          </a:p>
          <a:p>
            <a:r>
              <a:rPr lang="ru-RU" sz="3400" dirty="0" smtClean="0"/>
              <a:t>Студенты </a:t>
            </a:r>
            <a:r>
              <a:rPr lang="ru-RU" sz="3400" dirty="0"/>
              <a:t>должны ясно понимать задачи и цели Болонского процесса, их голос должен быть слышен при принятии тех или иных решений</a:t>
            </a:r>
            <a:r>
              <a:rPr lang="ru-RU" sz="3400" dirty="0" smtClean="0"/>
              <a:t>.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</a:t>
            </a:r>
            <a:r>
              <a:rPr lang="ru-RU" sz="3400" b="1" dirty="0"/>
              <a:t>Инструменты, позволяющие учитывать точку зрения студентов при решении тех или проблем высшего образования, </a:t>
            </a:r>
            <a:r>
              <a:rPr lang="ru-RU" sz="3400" b="1" dirty="0" smtClean="0"/>
              <a:t>многообразны:</a:t>
            </a:r>
          </a:p>
          <a:p>
            <a:r>
              <a:rPr lang="ru-RU" sz="3400" dirty="0"/>
              <a:t> </a:t>
            </a:r>
            <a:r>
              <a:rPr lang="ru-RU" sz="3800" dirty="0" smtClean="0"/>
              <a:t>представительство </a:t>
            </a:r>
            <a:r>
              <a:rPr lang="ru-RU" sz="3800" dirty="0"/>
              <a:t>студентов в ученых советах </a:t>
            </a:r>
            <a:r>
              <a:rPr lang="ru-RU" sz="3800" dirty="0" smtClean="0"/>
              <a:t>вузов</a:t>
            </a:r>
          </a:p>
          <a:p>
            <a:r>
              <a:rPr lang="ru-RU" sz="3800" dirty="0" smtClean="0"/>
              <a:t>систематическое </a:t>
            </a:r>
            <a:r>
              <a:rPr lang="ru-RU" sz="3800" dirty="0"/>
              <a:t>анкетирование студентов с целью выяснения их </a:t>
            </a:r>
            <a:r>
              <a:rPr lang="ru-RU" sz="3800" dirty="0" smtClean="0"/>
              <a:t>удовлетворенности/неудовлетворенности преподаванием,</a:t>
            </a:r>
          </a:p>
          <a:p>
            <a:r>
              <a:rPr lang="ru-RU" sz="3800" dirty="0" smtClean="0"/>
              <a:t> </a:t>
            </a:r>
            <a:r>
              <a:rPr lang="ru-RU" sz="3800" dirty="0"/>
              <a:t>содействие администрации вузов в организации и функционировании органов студенческого самоуправления. </a:t>
            </a:r>
            <a:endParaRPr lang="ru-RU" sz="3800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Существует </a:t>
            </a:r>
            <a:r>
              <a:rPr lang="ru-RU" dirty="0"/>
              <a:t>организация «Национальные союзы студентов Европы» (ESIB), которая объединяет 50 национальных студенческих союзов 37 стран, представляя тем самым 10 млн. студентов.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Эта </a:t>
            </a:r>
            <a:r>
              <a:rPr lang="ru-RU" dirty="0"/>
              <a:t>организация принимает самое активное участие во всей деятельности, связанной с развитием Болонского процесса.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/>
              <a:t>принятому соглашению, на совещание министров образования стран–участниц Болонского процесса каждая страна направляет делегацию, в которую входят 3 представителя министерства, ответственного за высшее образования, один представитель национального союза ректоров и один представитель национального союза (ассоциации) студентов.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Какова </a:t>
            </a:r>
            <a:r>
              <a:rPr lang="ru-RU" sz="3100" b="1" dirty="0">
                <a:solidFill>
                  <a:srgbClr val="0070C0"/>
                </a:solidFill>
              </a:rPr>
              <a:t>структура управления Болонским процессом</a:t>
            </a:r>
            <a:r>
              <a:rPr lang="ru-RU" sz="31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Высшим органом, принимающим решения по всем вопросам структуры и развития Болонского процесса, выступает </a:t>
            </a:r>
            <a:r>
              <a:rPr lang="ru-RU" b="1" dirty="0"/>
              <a:t>совещание министров образования стран-участниц</a:t>
            </a:r>
            <a:r>
              <a:rPr lang="ru-RU" dirty="0"/>
              <a:t>, которое собирается один раз в два года. </a:t>
            </a:r>
            <a:endParaRPr lang="ru-RU" dirty="0" smtClean="0"/>
          </a:p>
          <a:p>
            <a:r>
              <a:rPr lang="ru-RU" dirty="0" smtClean="0"/>
              <a:t>Между </a:t>
            </a:r>
            <a:r>
              <a:rPr lang="ru-RU" dirty="0"/>
              <a:t>совещаниями министров руководящим органом Болонского процесса является </a:t>
            </a:r>
            <a:r>
              <a:rPr lang="ru-RU" b="1" dirty="0"/>
              <a:t>Болонская рабочая группа </a:t>
            </a:r>
            <a:r>
              <a:rPr lang="ru-RU" dirty="0"/>
              <a:t>(</a:t>
            </a:r>
            <a:r>
              <a:rPr lang="ru-RU" dirty="0" err="1"/>
              <a:t>Bologna</a:t>
            </a:r>
            <a:r>
              <a:rPr lang="ru-RU" dirty="0"/>
              <a:t> </a:t>
            </a:r>
            <a:r>
              <a:rPr lang="ru-RU" dirty="0" err="1"/>
              <a:t>Follow-up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), в которую входят по 2-3 представителя от каждой их стран, обычно один из соответствующего министерства и один – от академического сообщества страны. </a:t>
            </a:r>
            <a:endParaRPr lang="ru-RU" dirty="0" smtClean="0"/>
          </a:p>
          <a:p>
            <a:r>
              <a:rPr lang="ru-RU" b="1" dirty="0" smtClean="0"/>
              <a:t>Председательствует </a:t>
            </a:r>
            <a:r>
              <a:rPr lang="ru-RU" b="1" dirty="0"/>
              <a:t>в Болонской группе </a:t>
            </a:r>
            <a:r>
              <a:rPr lang="ru-RU" dirty="0"/>
              <a:t>представитель страны, которая в данный период времени председательствует в Евросоюзе. 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/>
              <a:t>утверждает </a:t>
            </a:r>
            <a:r>
              <a:rPr lang="ru-RU" b="1" dirty="0"/>
              <a:t>график международных тематических семинаров по проблемам Болонского процесса</a:t>
            </a:r>
            <a:r>
              <a:rPr lang="ru-RU" dirty="0"/>
              <a:t>, собирает информацию для очередного совещания министров, обсуждает доклады стран-участниц перед их вынесением на совещания и т.д. </a:t>
            </a:r>
          </a:p>
          <a:p>
            <a:r>
              <a:rPr lang="ru-RU" dirty="0"/>
              <a:t>Из членов Болонской группы избирается </a:t>
            </a:r>
            <a:r>
              <a:rPr lang="ru-RU" b="1" dirty="0"/>
              <a:t>Совет (</a:t>
            </a:r>
            <a:r>
              <a:rPr lang="ru-RU" b="1" dirty="0" err="1"/>
              <a:t>Board</a:t>
            </a:r>
            <a:r>
              <a:rPr lang="ru-RU" b="1" dirty="0"/>
              <a:t>), </a:t>
            </a:r>
            <a:r>
              <a:rPr lang="ru-RU" dirty="0"/>
              <a:t>который состоит из председателя, вице-председателя, представляющего страну проведения ближайшего совещания министров, представителей стран, которые председательствовали в предыдущем году в Евросоюзе и будут председательствовать в следующем, представители трех стран, избираемые Группой на один год, а также председатель Еврокомиссии и, с правом совещательного голоса, представители Европейской ассоциации университетов (EUA), Европейской ассоциации высших учебных заведений (EURASHE) и Национальных союзов студентов Европы (ESIB).</a:t>
            </a:r>
          </a:p>
          <a:p>
            <a:r>
              <a:rPr lang="ru-RU" dirty="0"/>
              <a:t>Формируется также </a:t>
            </a:r>
            <a:r>
              <a:rPr lang="ru-RU" b="1" dirty="0"/>
              <a:t>секретариат: </a:t>
            </a:r>
            <a:r>
              <a:rPr lang="ru-RU" dirty="0"/>
              <a:t>его составляют 3 сотрудника Министерства образования страны – места проведения ближайшего совещания министров. Секретариат осуществляет организационную и техническую работу, обеспечивая деятельность Группы и Совета.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Нет </a:t>
            </a:r>
            <a:r>
              <a:rPr lang="ru-RU" sz="2700" b="1" dirty="0">
                <a:solidFill>
                  <a:srgbClr val="0070C0"/>
                </a:solidFill>
              </a:rPr>
              <a:t>ли опасности более интенсивной «утечки мозгов» в результате присоединения России к Болонскому процессу</a:t>
            </a:r>
            <a:r>
              <a:rPr lang="ru-RU" sz="2700" b="1" dirty="0" smtClean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Объективно такая опасность существует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Если наши дипломы </a:t>
            </a:r>
            <a:r>
              <a:rPr lang="ru-RU" dirty="0"/>
              <a:t>будут автоматически (или по крайней широко) признаваться в Западной Европе, это, конечно, существенно облегчит трудоустройство наших выпускников в странах–участницах Болонского процесса.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надо трезво признавать, что процесс оттока специалистов может стать менее активным только тогда, когда отечественные работодатели, включая государство, смогут </a:t>
            </a:r>
            <a:r>
              <a:rPr lang="ru-RU" u="sng" dirty="0"/>
              <a:t>предложить выпускникам условия работы, сравнимые с теми, на которые они могут в принципе рассчитывать на Западе </a:t>
            </a:r>
            <a:r>
              <a:rPr lang="ru-RU" dirty="0"/>
              <a:t>(достойную оплату труда, возможность работать в области высоких технологий с использованием самого современного оборудования и т.д. и т.п.).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этих условиях можно ожидать не только сокращения оттока отечественных специалистов, но и появления зарубежных претендентов на российские рабочие места, что повысит требования к конкурентоспособности выпускников российских вузов. </a:t>
            </a:r>
            <a:endParaRPr lang="ru-RU" dirty="0" smtClean="0"/>
          </a:p>
          <a:p>
            <a:r>
              <a:rPr lang="ru-RU" dirty="0" smtClean="0"/>
              <a:t>Любые </a:t>
            </a:r>
            <a:r>
              <a:rPr lang="ru-RU" dirty="0"/>
              <a:t>же запретительные меры, препятствующие «утечке мозгов», вошли бы в прямое противоречие с Конституцией </a:t>
            </a:r>
            <a:r>
              <a:rPr lang="ru-RU" dirty="0" smtClean="0"/>
              <a:t>РК.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329642" cy="3500462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cap="all" dirty="0"/>
              <a:t>Болонский процесс в вопросах и </a:t>
            </a:r>
            <a:r>
              <a:rPr lang="ru-RU" sz="2000" b="1" cap="all" dirty="0" err="1" smtClean="0"/>
              <a:t>ответаХ</a:t>
            </a:r>
            <a:r>
              <a:rPr lang="ru-RU" sz="2000" b="1" cap="all" dirty="0" smtClean="0"/>
              <a:t>. </a:t>
            </a:r>
            <a:r>
              <a:rPr lang="ru-RU" sz="2000" b="1" i="1" dirty="0" smtClean="0"/>
              <a:t>В</a:t>
            </a:r>
            <a:r>
              <a:rPr lang="ru-RU" sz="2000" b="1" i="1" dirty="0"/>
              <a:t>. Б. </a:t>
            </a:r>
            <a:r>
              <a:rPr lang="ru-RU" sz="2000" b="1" i="1" dirty="0" err="1"/>
              <a:t>Касевич</a:t>
            </a:r>
            <a:r>
              <a:rPr lang="ru-RU" sz="2000" b="1" i="1" dirty="0"/>
              <a:t>, Р. В. Светлов, А. В. Петров, А. А. </a:t>
            </a:r>
            <a:r>
              <a:rPr lang="ru-RU" sz="2000" b="1" i="1" dirty="0" err="1"/>
              <a:t>Цыб</a:t>
            </a:r>
            <a:r>
              <a:rPr lang="ru-RU" sz="2000" b="1" i="1" dirty="0"/>
              <a:t>. </a:t>
            </a:r>
            <a:r>
              <a:rPr lang="ru-RU" sz="2000" b="1" i="1" dirty="0" smtClean="0"/>
              <a:t>Изд-во </a:t>
            </a:r>
            <a:r>
              <a:rPr lang="ru-RU" sz="2000" b="1" i="1" dirty="0" err="1"/>
              <a:t>С.-Петерб</a:t>
            </a:r>
            <a:r>
              <a:rPr lang="ru-RU" sz="2000" b="1" i="1" dirty="0"/>
              <a:t>. ун-та, 2004. 108 с</a:t>
            </a:r>
            <a:r>
              <a:rPr lang="ru-RU" sz="2000" b="1" i="1" dirty="0" smtClean="0"/>
              <a:t>.</a:t>
            </a:r>
          </a:p>
          <a:p>
            <a:r>
              <a:rPr lang="ru-RU" sz="2000" b="1" dirty="0" smtClean="0"/>
              <a:t>Болонская декларация : </a:t>
            </a:r>
            <a:r>
              <a:rPr lang="ru-RU" sz="2000" dirty="0" smtClean="0"/>
              <a:t>Европейское пространство высшего образования : Совместное заявление европейских Министров образования, подписанное в Болонье 19 июня 1999 года [Текст] // </a:t>
            </a:r>
            <a:r>
              <a:rPr lang="ru-RU" sz="2000" dirty="0" err="1" smtClean="0"/>
              <a:t>Вестн</a:t>
            </a:r>
            <a:r>
              <a:rPr lang="ru-RU" sz="2000" dirty="0" smtClean="0"/>
              <a:t>. Рос. филос. о-ва. – 2005. – № 1 (33). – С. 74-77.</a:t>
            </a:r>
          </a:p>
          <a:p>
            <a:r>
              <a:rPr lang="ru-RU" sz="1800" u="sng" dirty="0" smtClean="0"/>
              <a:t>Лиссабонская конвенция</a:t>
            </a:r>
            <a:r>
              <a:rPr lang="ru-RU" sz="1800" dirty="0" smtClean="0"/>
              <a:t> (1997) / </a:t>
            </a:r>
            <a:r>
              <a:rPr lang="en-US" sz="1800" dirty="0" smtClean="0"/>
              <a:t>Lisbon Recognition Convention (1997) </a:t>
            </a:r>
            <a:r>
              <a:rPr lang="ru-RU" sz="1800" dirty="0" smtClean="0"/>
              <a:t>На русском языке:  </a:t>
            </a:r>
            <a:r>
              <a:rPr lang="en-US" sz="1800" dirty="0" smtClean="0">
                <a:hlinkClick r:id="rId2"/>
              </a:rPr>
              <a:t>http://www.bsun.org/Bologna_Process/Lisbon/lisbon_russian.pdf</a:t>
            </a:r>
            <a:r>
              <a:rPr lang="en-US" sz="1800" dirty="0" smtClean="0"/>
              <a:t> </a:t>
            </a:r>
            <a:r>
              <a:rPr lang="ru-RU" sz="1800" dirty="0" smtClean="0"/>
              <a:t>На английском языке: </a:t>
            </a:r>
            <a:r>
              <a:rPr lang="en-US" sz="1800" dirty="0" smtClean="0">
                <a:hlinkClick r:id="rId3"/>
              </a:rPr>
              <a:t>http://www.aic.lv/ace/ace_disk/Bologna/maindoc/Lisb_conv.pdf</a:t>
            </a:r>
            <a:endParaRPr lang="ru-RU" sz="1800" dirty="0" smtClean="0"/>
          </a:p>
          <a:p>
            <a:r>
              <a:rPr lang="ru-RU" sz="1800" u="sng" dirty="0" smtClean="0"/>
              <a:t>Всеобщая хартия университетов</a:t>
            </a:r>
            <a:r>
              <a:rPr lang="ru-RU" sz="1800" dirty="0" smtClean="0"/>
              <a:t> / </a:t>
            </a:r>
            <a:r>
              <a:rPr lang="en-US" sz="1800" dirty="0" smtClean="0"/>
              <a:t>The Magna Charta of University </a:t>
            </a:r>
            <a:r>
              <a:rPr lang="ru-RU" sz="1800" dirty="0" smtClean="0"/>
              <a:t>На русском языке: </a:t>
            </a:r>
            <a:r>
              <a:rPr lang="en-US" sz="1800" dirty="0" smtClean="0">
                <a:hlinkClick r:id="rId4"/>
              </a:rPr>
              <a:t>http://www.bsun.org/Bologna_Process/Magna_charta/magna_charta_russian.pdf</a:t>
            </a:r>
            <a:r>
              <a:rPr lang="en-US" sz="1800" dirty="0" smtClean="0"/>
              <a:t> </a:t>
            </a:r>
            <a:r>
              <a:rPr lang="ru-RU" sz="1800" dirty="0" smtClean="0"/>
              <a:t>На английском языке: </a:t>
            </a:r>
            <a:r>
              <a:rPr lang="en-US" sz="1800" dirty="0" smtClean="0">
                <a:hlinkClick r:id="rId5"/>
              </a:rPr>
              <a:t>http://www.coe.int/T/E/Cultural_Co-operation/education/Higher_education/Activities/Bologna_Process/Magna_Charta.asp#TopOfPage</a:t>
            </a:r>
            <a:r>
              <a:rPr lang="en-US" sz="1800" dirty="0" smtClean="0"/>
              <a:t> </a:t>
            </a:r>
          </a:p>
          <a:p>
            <a:r>
              <a:rPr lang="ru-RU" sz="1800" u="sng" dirty="0" smtClean="0"/>
              <a:t>Совместная декларация</a:t>
            </a:r>
            <a:r>
              <a:rPr lang="ru-RU" sz="1800" dirty="0" smtClean="0"/>
              <a:t> о гармонизации архитектуры европейской системы высшего образования четырех министров, представляющих Великобританию, Германию, Францию и Италию (Сорбонская декларация) / </a:t>
            </a:r>
            <a:r>
              <a:rPr lang="en-US" sz="1800" dirty="0" smtClean="0"/>
              <a:t>Joint declaration on harmonization of the architecture of the European Higher Education by the four Ministers in charge for France, Germany, Italy and the United Kingdom (Sorbonne Declaration) </a:t>
            </a:r>
            <a:r>
              <a:rPr lang="ru-RU" sz="1800" dirty="0" smtClean="0"/>
              <a:t>На русском языке </a:t>
            </a:r>
            <a:r>
              <a:rPr lang="en-US" sz="1800" dirty="0" smtClean="0">
                <a:hlinkClick r:id="rId6"/>
              </a:rPr>
              <a:t>http://www.spbu.ru/News/edusem/bol.htm</a:t>
            </a:r>
            <a:r>
              <a:rPr lang="en-US" sz="1800" dirty="0" smtClean="0"/>
              <a:t> </a:t>
            </a:r>
            <a:r>
              <a:rPr lang="ru-RU" sz="1800" dirty="0" smtClean="0"/>
              <a:t>На английском языке </a:t>
            </a:r>
            <a:r>
              <a:rPr lang="en-US" sz="1800" dirty="0" smtClean="0">
                <a:hlinkClick r:id="rId7"/>
              </a:rPr>
              <a:t>http://www.bologna-berlin2003.de/pdf/Sorbonne_declaration.pdf</a:t>
            </a:r>
            <a:endParaRPr lang="ru-RU" sz="1800" dirty="0" smtClean="0"/>
          </a:p>
          <a:p>
            <a:r>
              <a:rPr lang="en-US" sz="1800" dirty="0" smtClean="0"/>
              <a:t> </a:t>
            </a:r>
            <a:r>
              <a:rPr lang="ru-RU" sz="1200" u="sng" dirty="0" smtClean="0"/>
              <a:t>Зона европейского высшего образования (Болонская декларация).</a:t>
            </a:r>
            <a:r>
              <a:rPr lang="ru-RU" sz="1200" dirty="0" smtClean="0"/>
              <a:t> Совместное заявление европейских министров образования г. Болонья, 19 июня 1999 года / </a:t>
            </a:r>
            <a:r>
              <a:rPr lang="en-US" sz="1200" dirty="0" smtClean="0"/>
              <a:t>The European Higher Education Area: Joint Declaration of the European Ministers of Education </a:t>
            </a:r>
            <a:r>
              <a:rPr lang="ru-RU" sz="1200" dirty="0" smtClean="0"/>
              <a:t>На русском языке </a:t>
            </a:r>
            <a:r>
              <a:rPr lang="en-US" sz="1200" dirty="0" smtClean="0">
                <a:hlinkClick r:id="rId6"/>
              </a:rPr>
              <a:t>http://www.spbu.ru/News/edusem/bol.htm</a:t>
            </a:r>
            <a:r>
              <a:rPr lang="en-US" sz="1200" dirty="0" smtClean="0"/>
              <a:t> </a:t>
            </a:r>
            <a:r>
              <a:rPr lang="ru-RU" sz="1200" dirty="0" smtClean="0"/>
              <a:t>На английском языке </a:t>
            </a:r>
            <a:r>
              <a:rPr lang="en-US" sz="1200" dirty="0" smtClean="0">
                <a:hlinkClick r:id="rId8"/>
              </a:rPr>
              <a:t>http://www.bologna-berlin2003.de/pdf/bologna_declaration.pdf</a:t>
            </a:r>
            <a:endParaRPr lang="en-US" sz="1800" dirty="0" smtClean="0"/>
          </a:p>
          <a:p>
            <a:pPr algn="r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806" y="4500570"/>
            <a:ext cx="2843194" cy="213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Что такое «Болонский процесс</a:t>
            </a:r>
            <a:r>
              <a:rPr lang="ru-RU" b="1" dirty="0" smtClean="0">
                <a:solidFill>
                  <a:srgbClr val="0070C0"/>
                </a:solidFill>
              </a:rPr>
              <a:t>»?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процесс </a:t>
            </a:r>
            <a:r>
              <a:rPr lang="ru-RU" dirty="0"/>
              <a:t>создания странами Европы единого образовательного пространства. </a:t>
            </a:r>
            <a:endParaRPr lang="ru-RU" dirty="0" smtClean="0"/>
          </a:p>
          <a:p>
            <a:r>
              <a:rPr lang="ru-RU" b="1" dirty="0" smtClean="0"/>
              <a:t>подписание </a:t>
            </a:r>
            <a:r>
              <a:rPr lang="ru-RU" b="1" dirty="0"/>
              <a:t>в 1999 г. в Болонье </a:t>
            </a:r>
            <a:r>
              <a:rPr lang="ru-RU" dirty="0"/>
              <a:t>(Италия) Болонской декларации, в которой были сформулированы основные цели, ведущие к достижению сопоставимости и, в конечном счете, гармонизации национальных образовательных систем высшего образования в странах Европы.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Инвариантная часть базисного учебного (образовательного) плана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Часть базисного учебного (образовательного) плана, определяющая структуру содержания образования, обязательного для реализации во всех общеобразовательных учреждениях;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состав обязательных учебных предметов и время, отводимое на их изучение по классам (годам) обучения.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Что такое «Болонский процесс</a:t>
            </a:r>
            <a:r>
              <a:rPr lang="ru-RU" b="1" dirty="0" smtClean="0">
                <a:solidFill>
                  <a:srgbClr val="0070C0"/>
                </a:solidFill>
              </a:rPr>
              <a:t>»?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6436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Провозвестниками </a:t>
            </a:r>
            <a:r>
              <a:rPr lang="ru-RU" dirty="0"/>
              <a:t>Болонской декларации </a:t>
            </a:r>
            <a:r>
              <a:rPr lang="ru-RU" dirty="0" smtClean="0"/>
              <a:t>считают </a:t>
            </a:r>
            <a:r>
              <a:rPr lang="ru-RU" dirty="0"/>
              <a:t>Великую хартию университетов (Болонья, 1988) и </a:t>
            </a:r>
            <a:r>
              <a:rPr lang="ru-RU" dirty="0" err="1"/>
              <a:t>Сорбоннскую</a:t>
            </a:r>
            <a:r>
              <a:rPr lang="ru-RU" dirty="0"/>
              <a:t> декларацию (Париж, 1998).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настоящее время </a:t>
            </a:r>
            <a:r>
              <a:rPr lang="ru-RU" b="1" dirty="0" smtClean="0"/>
              <a:t> Болонский </a:t>
            </a:r>
            <a:r>
              <a:rPr lang="ru-RU" b="1" dirty="0"/>
              <a:t>процесс объединяет </a:t>
            </a:r>
            <a:r>
              <a:rPr lang="ru-RU" b="1" dirty="0" smtClean="0"/>
              <a:t>47 </a:t>
            </a:r>
            <a:r>
              <a:rPr lang="ru-RU" b="1" dirty="0"/>
              <a:t>стран:</a:t>
            </a:r>
            <a:r>
              <a:rPr lang="ru-RU" dirty="0"/>
              <a:t> Великобритания, Германия, Италия, Франция, Австрия, Бельгия, Болгария, Венгрия, Греция, Дания, Ирландия, Исландия, Испания, Латвия, Литва, Люксембург, Мальта, Нидерланды, Норвегия, Польша, Португалия, Румыния, Словакия, Словения, Финляндия, Чехия, Швейцария, Швеция, Эстония, Кипр, Лихтенштейн, Турция, Хорватия, Албания, Андорра, Босния и Герцеговина, Ватикан, Македония («бывшая югославская республика Македония»), Россия, </a:t>
            </a:r>
            <a:r>
              <a:rPr lang="ru-RU" dirty="0" err="1" smtClean="0"/>
              <a:t>Сербия,Черногория</a:t>
            </a:r>
            <a:r>
              <a:rPr lang="ru-RU" dirty="0" smtClean="0"/>
              <a:t>, Казахстан и др..</a:t>
            </a:r>
          </a:p>
          <a:p>
            <a:r>
              <a:rPr lang="ru-RU" b="1" dirty="0" smtClean="0"/>
              <a:t>Казахстан присоединился </a:t>
            </a:r>
            <a:r>
              <a:rPr lang="ru-RU" b="1" dirty="0"/>
              <a:t>к Болонскому процессу в </a:t>
            </a:r>
            <a:r>
              <a:rPr lang="ru-RU" b="1" dirty="0" smtClean="0"/>
              <a:t>2010 </a:t>
            </a:r>
            <a:r>
              <a:rPr lang="ru-RU" b="1" dirty="0"/>
              <a:t>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>
              <a:defRPr/>
            </a:pPr>
            <a:fld id="{3BEEB169-C9BB-4403-85BD-9E396B39F355}" type="slidenum">
              <a:rPr lang="ru-RU"/>
              <a:pPr algn="ctr">
                <a:defRPr/>
              </a:pPr>
              <a:t>8</a:t>
            </a:fld>
            <a:endParaRPr 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85860"/>
            <a:ext cx="864399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Болонская декларация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19 июня 1999 г.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357430"/>
            <a:ext cx="8429684" cy="428628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Принятие системы легко понимаемых и сопоставимых степеней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(для обеспечение возможности трудоустройства европейских граждан и повышение международной конкурентоспособности европейской системы высшего образования)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Принятие системы, основанной на двух основных циклах – </a:t>
            </a:r>
            <a:r>
              <a:rPr lang="ru-RU" sz="2800" b="1" dirty="0" err="1" smtClean="0">
                <a:latin typeface="Times New Roman" pitchFamily="18" charset="0"/>
              </a:rPr>
              <a:t>достепенном</a:t>
            </a:r>
            <a:r>
              <a:rPr lang="ru-RU" sz="2800" b="1" dirty="0" smtClean="0">
                <a:latin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</a:rPr>
              <a:t>послестепенном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(допуск ко второму циклу будет требовать успешного завершения первого цикла обучения продолжительностью не менее 3-х лет. Степень, присуждаемая после первого цикла должна быть востребована на рынке труда)</a:t>
            </a:r>
          </a:p>
          <a:p>
            <a:pPr eaLnBrk="1" hangingPunct="1"/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0"/>
            <a:ext cx="8786874" cy="120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Каким образом, за счет чего предполагается решать задачи создания общеевропейского образовательного пространства?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>
              <a:defRPr/>
            </a:pPr>
            <a:fld id="{D64E8CE5-5FCC-4D32-AC02-5C30BF6575D7}" type="slidenum">
              <a:rPr lang="ru-RU"/>
              <a:pPr algn="ctr">
                <a:defRPr/>
              </a:pPr>
              <a:t>9</a:t>
            </a:fld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Болонская декларация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19 июня 1999 г.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Внедрение  системы зачетных баллов или кредитной системы по типу </a:t>
            </a:r>
            <a:r>
              <a:rPr lang="en-US" sz="2800" b="1" smtClean="0">
                <a:latin typeface="Times New Roman" pitchFamily="18" charset="0"/>
              </a:rPr>
              <a:t>ECTS </a:t>
            </a:r>
            <a:r>
              <a:rPr lang="ru-RU" sz="2800" b="1" smtClean="0">
                <a:latin typeface="Times New Roman" pitchFamily="18" charset="0"/>
              </a:rPr>
              <a:t>– европейская система перезачета зачетных баллов</a:t>
            </a:r>
            <a:r>
              <a:rPr lang="ru-RU" sz="1400" smtClean="0">
                <a:latin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</a:rPr>
              <a:t>(для обеспечение крупномасштабной студенческой мобильности, зачетные баллы могут получаться в различных университетах при условии признания заинтересованными университетами)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Содействие мобильности путем преодоления препятствий для эффективного свободного передвижения: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</a:rPr>
              <a:t>    для студентов должен быть обеспечен доступ к возможности получения образования и практической подготовки;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</a:rPr>
              <a:t>    для преподавателей, исследователей и административного персонала должны быть обеспечены признание и зачет периодов времени, затраченного на проведение исследований, преподавание и стажировку в европейском контексте.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6059</Words>
  <Application>Microsoft Office PowerPoint</Application>
  <PresentationFormat>Экран (4:3)</PresentationFormat>
  <Paragraphs>390</Paragraphs>
  <Slides>60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Болонский процесс в КазНМУ</vt:lpstr>
      <vt:lpstr>Слайд 2</vt:lpstr>
      <vt:lpstr>Слайд 3</vt:lpstr>
      <vt:lpstr>Слайд 4</vt:lpstr>
      <vt:lpstr>   Чем вызвана необходимость образовательных реформ в духе Болонского процесса? </vt:lpstr>
      <vt:lpstr> Что такое «Болонский процесс»?</vt:lpstr>
      <vt:lpstr> Что такое «Болонский процесс»?</vt:lpstr>
      <vt:lpstr>Болонская декларация 19 июня 1999 г. </vt:lpstr>
      <vt:lpstr>Болонская декларация 19 июня 1999 г. </vt:lpstr>
      <vt:lpstr>Болонская декларация 19 июня 1999 г. </vt:lpstr>
      <vt:lpstr>Слайд 11</vt:lpstr>
      <vt:lpstr>Слайд 12</vt:lpstr>
      <vt:lpstr>После подписания 14 мая 2010 года Великой Хартии университетов КазНМУ  разработал  стратегию,  предусматривающую  развитие  образовательного  процесса  с  выполнением  параметров  Болонского  процесса:</vt:lpstr>
      <vt:lpstr>Зачем Казахстану  «приспосабливаться» к единой Европе?</vt:lpstr>
      <vt:lpstr>От Гумбольдтской модели «классического» университета к университету мирового класса</vt:lpstr>
      <vt:lpstr>От Гумбольдтской модели «классического» университета к университету мирового класса</vt:lpstr>
      <vt:lpstr>От Гумбольдтской модели «классического» университета к университету мирового класса</vt:lpstr>
      <vt:lpstr>От Гумбольдтской модели «классического» университета к университету мирового класса</vt:lpstr>
      <vt:lpstr>От Гумбольдтской модели «классического» университета к университету мирового класса</vt:lpstr>
      <vt:lpstr>От Гумбольдтской модели «классического» университета к университету мирового класса</vt:lpstr>
      <vt:lpstr>Требует ли Болонский процесс перехода всех без исключений специальностей на двухуровневую систему образования?</vt:lpstr>
      <vt:lpstr> Не приведет ли это к снижению качества высшего образования?  </vt:lpstr>
      <vt:lpstr>Слайд 23</vt:lpstr>
      <vt:lpstr>Не утратит ли казахстанская  высшая школа с переходом на «болонские рельсы» свое своеобразие, отличие от других национальных образовательных систем – а отсюда и свою привлекательность?</vt:lpstr>
      <vt:lpstr> Что собой представляет Приложение к диплому, модель которого разработана ЮНЕСКО (UNESCO/CEPES)? </vt:lpstr>
      <vt:lpstr> Что собой представляет Приложение к диплому, модель которого разработана ЮНЕСКО (UNESCO/CEPES)? </vt:lpstr>
      <vt:lpstr>Слайд 27</vt:lpstr>
      <vt:lpstr>  Какую роль в развития Болонского процесса играет академическая мобильность?</vt:lpstr>
      <vt:lpstr>  Какую роль в развития Болонского процесса играет академическая мобильность?</vt:lpstr>
      <vt:lpstr> Как соотносятся академическая мобильность и совместные образовательные программы? </vt:lpstr>
      <vt:lpstr> Как соотносятся академическая мобильность и совместные образовательные программы? </vt:lpstr>
      <vt:lpstr> Как соотносятся академическая мобильность и совместные образовательные программы? </vt:lpstr>
      <vt:lpstr> Как соотносятся академическая мобильность и совместные образовательные программы?</vt:lpstr>
      <vt:lpstr> В чем смысл введения системы зачетных единиц (академических единиц, кредитов)?</vt:lpstr>
      <vt:lpstr> Что измеряет один кредит-час? </vt:lpstr>
      <vt:lpstr> В чем смысл введения системы зачетных единиц (академических единиц, кредитов)?</vt:lpstr>
      <vt:lpstr>Слайд 37</vt:lpstr>
      <vt:lpstr> Как система зачетных единиц соотносится с системой балльной оценки успеваемости?</vt:lpstr>
      <vt:lpstr>   Как представляется в рамках Болонского процесса проблема обеспечения качества высшего образования? </vt:lpstr>
      <vt:lpstr>   Как представляется в рамках Болонского процесса проблема обеспечения качества высшего образования? </vt:lpstr>
      <vt:lpstr>   Как представляется в рамках Болонского процесса проблема обеспечения качества высшего образования? </vt:lpstr>
      <vt:lpstr> Какова роль и содержание процедур аккредитации?</vt:lpstr>
      <vt:lpstr> Как 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образовании?</vt:lpstr>
      <vt:lpstr> Как 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образовании?</vt:lpstr>
      <vt:lpstr> Как 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образовании?</vt:lpstr>
      <vt:lpstr> Как решается в рамках Болонского процесса проблема взаимного признания странами и вузами квалификаций, степеней и соответствующих документов об образовании?</vt:lpstr>
      <vt:lpstr> В чем заключается принцип автономии вузов?</vt:lpstr>
      <vt:lpstr>   Не приведет ли Болонский процесс к уменьшению внимания к науке в вузе? </vt:lpstr>
      <vt:lpstr>   Не приведет ли Болонский процесс к уменьшению внимания к науке в вузе? </vt:lpstr>
      <vt:lpstr>Слайд 50</vt:lpstr>
      <vt:lpstr> Что представляет собой система «образования в течение всей жизни» (LLL, Lifelong Learning)?</vt:lpstr>
      <vt:lpstr> Как следует понимать провозглашаемый Болонским процессом принцип ориентации в образовании на европейские ценности?</vt:lpstr>
      <vt:lpstr> В чем заключается модульный принцип построения образовательной программы? </vt:lpstr>
      <vt:lpstr> В чем заключается модульный принцип построения образовательной программы?  </vt:lpstr>
      <vt:lpstr> Как следует понимать содержащийся в документах Болонского процесса тезис о социальной ответственности вузов? </vt:lpstr>
      <vt:lpstr> Какова роль студентов в развитии Болонского процесса?</vt:lpstr>
      <vt:lpstr> Какова структура управления Болонским процессом?</vt:lpstr>
      <vt:lpstr> Нет ли опасности более интенсивной «утечки мозгов» в результате присоединения России к Болонскому процессу?</vt:lpstr>
      <vt:lpstr>Слайд 59</vt:lpstr>
      <vt:lpstr>Слайд 60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70</cp:revision>
  <dcterms:created xsi:type="dcterms:W3CDTF">2012-11-02T02:56:24Z</dcterms:created>
  <dcterms:modified xsi:type="dcterms:W3CDTF">2012-11-15T08:43:25Z</dcterms:modified>
</cp:coreProperties>
</file>