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315" r:id="rId3"/>
    <p:sldId id="260" r:id="rId4"/>
    <p:sldId id="283" r:id="rId5"/>
    <p:sldId id="282" r:id="rId6"/>
    <p:sldId id="258" r:id="rId7"/>
    <p:sldId id="263" r:id="rId8"/>
    <p:sldId id="281" r:id="rId9"/>
    <p:sldId id="302" r:id="rId10"/>
    <p:sldId id="303" r:id="rId11"/>
    <p:sldId id="311" r:id="rId12"/>
    <p:sldId id="305" r:id="rId13"/>
    <p:sldId id="306" r:id="rId14"/>
    <p:sldId id="312" r:id="rId15"/>
    <p:sldId id="313" r:id="rId16"/>
    <p:sldId id="290" r:id="rId17"/>
    <p:sldId id="291" r:id="rId18"/>
    <p:sldId id="292" r:id="rId19"/>
    <p:sldId id="307" r:id="rId20"/>
    <p:sldId id="308" r:id="rId21"/>
    <p:sldId id="309" r:id="rId22"/>
    <p:sldId id="310" r:id="rId23"/>
    <p:sldId id="316" r:id="rId24"/>
    <p:sldId id="317" r:id="rId25"/>
    <p:sldId id="319" r:id="rId26"/>
    <p:sldId id="31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5836AC"/>
    <a:srgbClr val="FFFF99"/>
    <a:srgbClr val="F2E2F1"/>
    <a:srgbClr val="DBE5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236" autoAdjust="0"/>
    <p:restoredTop sz="94660"/>
  </p:normalViewPr>
  <p:slideViewPr>
    <p:cSldViewPr>
      <p:cViewPr>
        <p:scale>
          <a:sx n="80" d="100"/>
          <a:sy n="80" d="100"/>
        </p:scale>
        <p:origin x="-7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958166" cy="342902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Управление человеческими ресурсами, 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международный </a:t>
            </a:r>
            <a:r>
              <a:rPr lang="ru-RU" sz="4800" b="1" dirty="0" smtClean="0">
                <a:solidFill>
                  <a:srgbClr val="002060"/>
                </a:solidFill>
              </a:rPr>
              <a:t>опыт и пути внедрения в РК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357694"/>
            <a:ext cx="5186354" cy="1609724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проф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Куракбаев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К.К. </a:t>
            </a:r>
            <a:b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КазНМУ им </a:t>
            </a:r>
            <a:r>
              <a:rPr lang="ru-RU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С.Асфендиярова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ноября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</a:t>
            </a:r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2г.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901014" cy="114300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/>
            </a:r>
            <a:br>
              <a:rPr lang="ru-RU" sz="5400" b="1" dirty="0" smtClean="0">
                <a:solidFill>
                  <a:srgbClr val="0070C0"/>
                </a:solidFill>
              </a:rPr>
            </a:br>
            <a:r>
              <a:rPr lang="ru-RU" sz="5400" b="1" dirty="0" smtClean="0">
                <a:solidFill>
                  <a:srgbClr val="0070C0"/>
                </a:solidFill>
              </a:rPr>
              <a:t>Корпоративная </a:t>
            </a:r>
            <a:r>
              <a:rPr lang="ru-RU" sz="5400" b="1" dirty="0" smtClean="0">
                <a:solidFill>
                  <a:srgbClr val="0070C0"/>
                </a:solidFill>
              </a:rPr>
              <a:t>культура</a:t>
            </a:r>
            <a:br>
              <a:rPr lang="ru-RU" sz="5400" b="1" dirty="0" smtClean="0">
                <a:solidFill>
                  <a:srgbClr val="0070C0"/>
                </a:solidFill>
              </a:rPr>
            </a:b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lnSpcReduction="10000"/>
          </a:bodyPr>
          <a:lstStyle/>
          <a:p>
            <a:r>
              <a:rPr lang="ru-RU" sz="2800" b="1" u="sng" dirty="0" smtClean="0">
                <a:solidFill>
                  <a:srgbClr val="002060"/>
                </a:solidFill>
              </a:rPr>
              <a:t>Корпоративная культура  </a:t>
            </a:r>
            <a:r>
              <a:rPr lang="ru-RU" sz="2800" b="1" dirty="0" smtClean="0">
                <a:solidFill>
                  <a:srgbClr val="002060"/>
                </a:solidFill>
              </a:rPr>
              <a:t>-  это важная часть внутренней среды организации, к которой относятся основные ценности, убеждения, договоренности и нормы, разделяемые всеми членами организации;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Корпоративная культура играет ключевую роль в создании и организации климата, который способствует обучению и новым ответам на угрозы, исходящие из внешней среды, выявлению новых возможностей.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4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HR-</a:t>
            </a:r>
            <a:r>
              <a:rPr lang="ru-RU" sz="4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бренд</a:t>
            </a:r>
            <a:br>
              <a:rPr lang="ru-RU" sz="4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4000" b="1" dirty="0" smtClean="0"/>
              <a:t>Что такой бренд?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Бренд – ментальное восприятие вещи, продукта или организации, которое создается или поддерживается определенными атрибутами, такими как визуальные и вербальные элементы (логотип, цветовые символы и др.) с одной стороны,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 другой – репутация, ассоциативный ряд продукции компании, позволяющие выделить организацию среди конкурентов;</a:t>
            </a:r>
          </a:p>
          <a:p>
            <a:r>
              <a:rPr lang="ru-RU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Бренд – синоним понятия «торговая марка»;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это обещание;</a:t>
            </a:r>
          </a:p>
          <a:p>
            <a:r>
              <a:rPr lang="ru-RU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– формирование имиджа (репутации) работодателя;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Бренд работодателя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 компании как хорошего места работы в глазах всех </a:t>
            </a:r>
            <a:r>
              <a:rPr lang="ru-RU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заинтеросованных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лиц(сотрудников, кандидатов, клиентов, других потребителей);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Набор экономических, профессиональных и психологических выгод, которые получает работник;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Способ, которым компания строит базовые основы ценностей и каким образом он доносит ее до всех заинтересованных лиц.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b="1" dirty="0" smtClean="0"/>
              <a:t>Зачем нужен кадровый бренд?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привлечения более качественных сотрудников (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attraction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вовлечения сотрудников в работу (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engagement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удержания их в организации в течении длительного периода времени (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retention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помощью установления особых правил выплат бонусов, формирования пенсионных программ и социальных пакетов они создают «золотые наручники» для сотрудников, которых хотели бы удержать.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Бренд работодателя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 компании как хорошего места работы в глазах всех заинтересованных лиц (сотрудников, кандидатов, клиентов, других потребителей);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Набор экономических, профессиональных и психологических выгод, которые получает работник;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Способ, которым компания строит базовые основы ценностей и каким образом он доносит ее до всех заинтересованных лиц.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Зачем нужен кадровый бренд?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привлечения более качественных сотрудников (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attraction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вовлечения сотрудников в работу (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engagement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удержания их в организации в течении длительного периода времени (</a:t>
            </a:r>
            <a:r>
              <a:rPr lang="en-US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retention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помощью установления особых правил выплат бонусов, формирования пенсионных программ и социальных пакетов они создают «золотые наручники» для сотрудников, которых хотели бы удержать.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О традициях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Надо уметь зафиксировать, довести до сведения сотрудников об этапах развития организации, размещать портреты людей, присвоить имя.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5300" b="1" dirty="0" smtClean="0"/>
              <a:t>Материальные</a:t>
            </a:r>
            <a:r>
              <a:rPr lang="ru-RU" sz="5300" dirty="0" smtClean="0"/>
              <a:t>: </a:t>
            </a:r>
            <a:br>
              <a:rPr lang="ru-RU" sz="5300" dirty="0" smtClean="0"/>
            </a:b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sz="3600" dirty="0" smtClean="0"/>
              <a:t>конкурентоспособная заработная плата; </a:t>
            </a:r>
          </a:p>
          <a:p>
            <a:r>
              <a:rPr lang="ru-RU" sz="3600" dirty="0" smtClean="0"/>
              <a:t>- наличие дифференцированной части оплаты труда;</a:t>
            </a:r>
          </a:p>
          <a:p>
            <a:r>
              <a:rPr lang="ru-RU" sz="3600" dirty="0" smtClean="0"/>
              <a:t>-  премиальной системы;</a:t>
            </a:r>
          </a:p>
          <a:p>
            <a:r>
              <a:rPr lang="ru-RU" sz="3600" dirty="0" smtClean="0"/>
              <a:t>-  индивидуального вида оплаты. </a:t>
            </a:r>
          </a:p>
          <a:p>
            <a:endParaRPr lang="ru-RU" sz="3600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sz="5300" b="1" u="sng" dirty="0" smtClean="0"/>
              <a:t>нематериальные</a:t>
            </a:r>
            <a:r>
              <a:rPr lang="ru-RU" sz="5300" b="1" u="sng" dirty="0" smtClean="0"/>
              <a:t>:</a:t>
            </a:r>
            <a:r>
              <a:rPr lang="ru-RU" sz="5300" u="sng" dirty="0" smtClean="0"/>
              <a:t> 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4900" dirty="0" smtClean="0"/>
              <a:t/>
            </a:r>
            <a:br>
              <a:rPr lang="ru-RU" sz="4900" dirty="0" smtClean="0"/>
            </a:br>
            <a:endParaRPr lang="ru-RU" sz="4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- </a:t>
            </a:r>
            <a:r>
              <a:rPr lang="ru-RU" i="1" dirty="0" smtClean="0"/>
              <a:t>наличие социального пакета;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-  </a:t>
            </a:r>
            <a:r>
              <a:rPr lang="ru-RU" dirty="0" smtClean="0"/>
              <a:t>формирование положительного имиджа сотрудника университетом;</a:t>
            </a:r>
            <a:br>
              <a:rPr lang="ru-RU" dirty="0" smtClean="0"/>
            </a:br>
            <a:r>
              <a:rPr lang="ru-RU" i="1" dirty="0" smtClean="0"/>
              <a:t>-</a:t>
            </a:r>
            <a:r>
              <a:rPr lang="ru-RU" dirty="0" smtClean="0"/>
              <a:t>  </a:t>
            </a:r>
            <a:r>
              <a:rPr lang="ru-RU" i="1" dirty="0" smtClean="0"/>
              <a:t> возможность карьерного и профессионального роста посредством</a:t>
            </a:r>
            <a:r>
              <a:rPr lang="ru-RU" dirty="0" smtClean="0"/>
              <a:t>  обучения;</a:t>
            </a:r>
            <a:br>
              <a:rPr lang="ru-RU" dirty="0" smtClean="0"/>
            </a:br>
            <a:r>
              <a:rPr lang="ru-RU" i="1" dirty="0" smtClean="0"/>
              <a:t>- </a:t>
            </a:r>
            <a:r>
              <a:rPr lang="ru-RU" dirty="0" smtClean="0"/>
              <a:t> </a:t>
            </a:r>
            <a:r>
              <a:rPr lang="ru-RU" i="1" dirty="0" smtClean="0"/>
              <a:t>направления на </a:t>
            </a:r>
            <a:r>
              <a:rPr lang="ru-RU" dirty="0" smtClean="0"/>
              <a:t>стажировки в ведущие, признанные мировые отечественные и зарубежные учреждения; </a:t>
            </a:r>
            <a:br>
              <a:rPr lang="ru-RU" dirty="0" smtClean="0"/>
            </a:br>
            <a:r>
              <a:rPr lang="ru-RU" i="1" dirty="0" smtClean="0"/>
              <a:t>- </a:t>
            </a:r>
            <a:r>
              <a:rPr lang="ru-RU" dirty="0" smtClean="0"/>
              <a:t>выделение </a:t>
            </a:r>
            <a:r>
              <a:rPr lang="ru-RU" dirty="0" err="1" smtClean="0"/>
              <a:t>грантовых</a:t>
            </a:r>
            <a:r>
              <a:rPr lang="ru-RU" dirty="0" smtClean="0"/>
              <a:t> программ, специальных стипендиальных программ и др.</a:t>
            </a: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Проблемы </a:t>
            </a:r>
            <a:r>
              <a:rPr lang="en-US" sz="2800" b="1" dirty="0" smtClean="0">
                <a:solidFill>
                  <a:srgbClr val="00B0F0"/>
                </a:solidFill>
                <a:cs typeface="Arial" pitchFamily="34" charset="0"/>
              </a:rPr>
              <a:t>HR-</a:t>
            </a:r>
            <a:r>
              <a:rPr lang="ru-RU" sz="2800" b="1" dirty="0" smtClean="0">
                <a:solidFill>
                  <a:srgbClr val="00B0F0"/>
                </a:solidFill>
                <a:cs typeface="Arial" pitchFamily="34" charset="0"/>
              </a:rPr>
              <a:t>бренд </a:t>
            </a:r>
            <a:br>
              <a:rPr lang="ru-RU" sz="2800" b="1" dirty="0" smtClean="0">
                <a:solidFill>
                  <a:srgbClr val="00B0F0"/>
                </a:solidFill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cs typeface="Arial" pitchFamily="34" charset="0"/>
              </a:rPr>
              <a:t>(по данным российских компаний)</a:t>
            </a:r>
            <a:r>
              <a:rPr lang="ru-RU" sz="2800" b="1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b="1" dirty="0" err="1" smtClean="0">
                <a:latin typeface="Cambria" pitchFamily="18" charset="0"/>
              </a:rPr>
              <a:t>Незадействованность</a:t>
            </a:r>
            <a:r>
              <a:rPr lang="ru-RU" sz="2200" b="1" dirty="0" smtClean="0">
                <a:latin typeface="Cambria" pitchFamily="18" charset="0"/>
              </a:rPr>
              <a:t> менеджмента в построении </a:t>
            </a:r>
            <a:r>
              <a:rPr lang="en-US" sz="2200" b="1" dirty="0" smtClean="0">
                <a:latin typeface="Cambria" pitchFamily="18" charset="0"/>
                <a:cs typeface="Arial" pitchFamily="34" charset="0"/>
              </a:rPr>
              <a:t>HR</a:t>
            </a:r>
            <a:r>
              <a:rPr lang="ru-RU" sz="2200" b="1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ru-RU" sz="2200" b="1" dirty="0" smtClean="0">
                <a:latin typeface="Cambria" pitchFamily="18" charset="0"/>
              </a:rPr>
              <a:t>ориентированной организации:</a:t>
            </a:r>
          </a:p>
          <a:p>
            <a:pPr>
              <a:buNone/>
            </a:pPr>
            <a:r>
              <a:rPr lang="ru-RU" sz="2200" b="1" dirty="0" smtClean="0">
                <a:latin typeface="Cambria" pitchFamily="18" charset="0"/>
              </a:rPr>
              <a:t>     - 94% руководителей считают, что их не обладают квалифицированным персоналом, способным выполнять цели и задачи, ориентированные на будущее;</a:t>
            </a:r>
          </a:p>
          <a:p>
            <a:pPr>
              <a:buNone/>
            </a:pPr>
            <a:r>
              <a:rPr lang="ru-RU" sz="2200" b="1" dirty="0" smtClean="0">
                <a:latin typeface="Cambria" pitchFamily="18" charset="0"/>
              </a:rPr>
              <a:t>     - 56% директоров по персоналу считают основной причиной бедственного положения неэффективное руководство </a:t>
            </a:r>
            <a:r>
              <a:rPr lang="en-US" sz="2200" b="1" dirty="0" smtClean="0">
                <a:latin typeface="Cambria" pitchFamily="18" charset="0"/>
                <a:cs typeface="Arial" pitchFamily="34" charset="0"/>
              </a:rPr>
              <a:t>HR</a:t>
            </a:r>
            <a:r>
              <a:rPr lang="ru-RU" sz="2200" b="1" dirty="0" smtClean="0">
                <a:latin typeface="Cambria" pitchFamily="18" charset="0"/>
                <a:cs typeface="Arial" pitchFamily="34" charset="0"/>
              </a:rPr>
              <a:t> процессами.</a:t>
            </a:r>
          </a:p>
          <a:p>
            <a:r>
              <a:rPr lang="ru-RU" sz="2200" b="1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Нехватка на рынке </a:t>
            </a:r>
            <a:r>
              <a:rPr lang="en-US" sz="2200" b="1" dirty="0" smtClean="0">
                <a:solidFill>
                  <a:srgbClr val="00B0F0"/>
                </a:solidFill>
                <a:latin typeface="Cambria" pitchFamily="18" charset="0"/>
                <a:cs typeface="Arial" pitchFamily="34" charset="0"/>
              </a:rPr>
              <a:t>HR</a:t>
            </a:r>
            <a:r>
              <a:rPr lang="ru-RU" sz="2200" b="1" dirty="0" smtClean="0">
                <a:solidFill>
                  <a:srgbClr val="00B0F0"/>
                </a:solidFill>
                <a:latin typeface="Cambria" pitchFamily="18" charset="0"/>
                <a:cs typeface="Arial" pitchFamily="34" charset="0"/>
              </a:rPr>
              <a:t>  </a:t>
            </a:r>
            <a:r>
              <a:rPr lang="ru-RU" sz="2200" b="1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специалистов определенного уровня, которые бы говорили с бизнесом, с руководителями на одном языке.</a:t>
            </a:r>
            <a:endParaRPr lang="ru-RU" sz="22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99"/>
                </a:solidFill>
              </a:rPr>
              <a:t>Тенденции </a:t>
            </a:r>
            <a:endParaRPr lang="ru-RU" sz="54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9600" b="1" dirty="0" smtClean="0">
                <a:solidFill>
                  <a:srgbClr val="7030A0"/>
                </a:solidFill>
              </a:rPr>
              <a:t>В последние годы в современных организациях основной акцент ставится на создание эффективных механизмов управления персоналом, которые базируются на эффективном использований человеческого капитала, обеспечении карьерного роста сотрудников,  развитие персонала вместо постоянного найма сотрудников.</a:t>
            </a:r>
          </a:p>
          <a:p>
            <a:pPr>
              <a:buNone/>
            </a:pPr>
            <a:endParaRPr lang="ru-RU" sz="9600" b="1" dirty="0" smtClean="0"/>
          </a:p>
          <a:p>
            <a:r>
              <a:rPr lang="ru-RU" sz="9600" b="1" dirty="0" smtClean="0">
                <a:solidFill>
                  <a:srgbClr val="000099"/>
                </a:solidFill>
              </a:rPr>
              <a:t> Зарубежный опыт управления персоналом подводит основу под новые формы и методы управления. Современная концепция управления персоналом признает ценность человеческих ресурсов и их экономическую полезность, что предусматривает долгосрочные инвестиции в человеческий капитал.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ЗАО «Форд мотор </a:t>
            </a:r>
            <a:r>
              <a:rPr lang="ru-RU" b="1" dirty="0" err="1" smtClean="0"/>
              <a:t>Компани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Социальный пакет (ДМС, бесплатное питание, бесплатная доставка из всех районов С/П, льготные путевки);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Комплексная система мотивации: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  - материальное вознаграждение за результаты;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  - 40% надбавки за ночные часы работы;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   - скидки и льготные условия для приобретения автомобилей (основная </a:t>
            </a:r>
            <a:r>
              <a:rPr lang="ru-RU" b="1" dirty="0" err="1" smtClean="0">
                <a:solidFill>
                  <a:srgbClr val="002060"/>
                </a:solidFill>
                <a:latin typeface="Candara" pitchFamily="34" charset="0"/>
              </a:rPr>
              <a:t>деят-ть</a:t>
            </a:r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);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  - ежегодное награждение призами;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  - выплаты за выслугу лет;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  - выплаты за рождения ребенка;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  - льготы для молодых семьей;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Зарубежные командировки для повышения квалификации;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andara" pitchFamily="34" charset="0"/>
              </a:rPr>
              <a:t>Создана программа материального поощрения работников, привлекающих в предприятие квалифицированных специалистов.</a:t>
            </a:r>
            <a:endParaRPr lang="ru-RU" b="1" dirty="0">
              <a:solidFill>
                <a:srgbClr val="002060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Принцип работы с кадрами страховой компании «Алеко»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Привлечение талантов в компанию;</a:t>
            </a:r>
          </a:p>
          <a:p>
            <a:r>
              <a:rPr lang="ru-RU" sz="3600" dirty="0" smtClean="0"/>
              <a:t>Забота  о сотрудниках компании;</a:t>
            </a:r>
          </a:p>
          <a:p>
            <a:r>
              <a:rPr lang="ru-RU" sz="3600" dirty="0" smtClean="0"/>
              <a:t>Профессиональное и карьерное развитие;</a:t>
            </a:r>
          </a:p>
          <a:p>
            <a:r>
              <a:rPr lang="ru-RU" sz="3600" dirty="0" smtClean="0"/>
              <a:t>Создание интересной и мотивирующей системы компенсаций и </a:t>
            </a:r>
            <a:r>
              <a:rPr lang="ru-RU" sz="3600" dirty="0" err="1" smtClean="0"/>
              <a:t>бенефицитов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Управление талантами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Политика привлечения;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Политика удержания;</a:t>
            </a:r>
          </a:p>
          <a:p>
            <a:r>
              <a:rPr lang="ru-RU" sz="4000" dirty="0" smtClean="0"/>
              <a:t>Управление развитием;</a:t>
            </a:r>
          </a:p>
          <a:p>
            <a:r>
              <a:rPr lang="ru-RU" sz="4000" dirty="0" smtClean="0">
                <a:solidFill>
                  <a:srgbClr val="7030A0"/>
                </a:solidFill>
              </a:rPr>
              <a:t>Политика управления карьерой;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Управление последовательной сменой.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28596" y="500043"/>
            <a:ext cx="8215370" cy="596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6540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SWOT – анализ состояния кадровых ресурсов отрасли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928671"/>
          <a:ext cx="8572560" cy="5633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342694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Сильные стороны (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Strengths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Слабые стороны (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Weakness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</a:p>
                  </a:txBody>
                  <a:tcPr/>
                </a:tc>
              </a:tr>
              <a:tr h="2370300"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относительно высокая обеспеченность медицинскими кадрами в сравнении с общемировыми показателями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наличие широкой сети организаций медицинского образования и науки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наличие трехступенчатой системы профессионального образования в соответствии международными стандартами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Количественный кадровый </a:t>
                      </a:r>
                      <a:r>
                        <a:rPr lang="ru-RU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дисбалланс</a:t>
                      </a:r>
                      <a:endParaRPr lang="ru-RU" sz="16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Недостаточный уровень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профессиональной компетентности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Низкая мотивация в профессиональном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росте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Низкий престиж и социальный статус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профессии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Низкий уровень заработной платы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 Отсутствие единой стратегии развития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кадров отрасли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1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Возможности (</a:t>
                      </a:r>
                      <a:r>
                        <a:rPr lang="ru-RU" sz="1600" b="1" kern="1200" baseline="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  <a:r>
                        <a:rPr lang="ru-RU" sz="1600" b="1" kern="1200" baseline="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): </a:t>
                      </a:r>
                      <a:endParaRPr lang="ru-RU" sz="1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Угрозы и риски (</a:t>
                      </a:r>
                      <a:r>
                        <a:rPr lang="ru-RU" sz="1600" b="1" kern="1200" baseline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Threats</a:t>
                      </a:r>
                      <a:r>
                        <a:rPr lang="ru-RU" sz="1600" b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):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402157"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создание конкурентоспособного кадрового потенциала отрасли одной из стратегических задач ГПРЗ «</a:t>
                      </a:r>
                      <a:r>
                        <a:rPr lang="ru-RU" sz="1600" b="1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Саламатты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Казакстан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наличие возможностей финансирования для обучения кадров, в т.ч. за рубежом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привлечение инвестиционного проекта Всемирного Банка и других международных проектов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тенденции к глобализации, риск миграции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требования к постоянному повышению уровня квалификации кадров отрасли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появление новых медицинских технологий, обновление информации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инертность восприятия новой кадровой политики самими кадрами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7030A0"/>
                </a:solidFill>
              </a:rPr>
              <a:t>Концепция развития кадровых ресурсов здравоохранения на 2012-2016 г.г.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400" b="1" i="1" dirty="0" smtClean="0">
                <a:solidFill>
                  <a:srgbClr val="C00000"/>
                </a:solidFill>
              </a:rPr>
              <a:t>     </a:t>
            </a:r>
            <a:r>
              <a:rPr lang="ru-RU" sz="3600" b="1" i="1" dirty="0" smtClean="0">
                <a:solidFill>
                  <a:srgbClr val="C00000"/>
                </a:solidFill>
              </a:rPr>
              <a:t>Цель :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Формирование эффективной кадровой политики отрасли, обеспечивающей предоставление качественных услуг здравоохранения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     </a:t>
            </a:r>
            <a:r>
              <a:rPr lang="ru-RU" sz="3600" b="1" i="1" dirty="0" smtClean="0">
                <a:solidFill>
                  <a:srgbClr val="C00000"/>
                </a:solidFill>
              </a:rPr>
              <a:t>Задачи:</a:t>
            </a: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Оптимизация планирования, штатной численности и структуры кадров.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Совершенствование подготовки и непрерывного профессионального развития кадров. 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Эффективное управление человеческими ресурсами здравоохранения. </a:t>
            </a:r>
          </a:p>
          <a:p>
            <a:pPr>
              <a:buNone/>
            </a:pPr>
            <a:r>
              <a:rPr lang="ru-RU" sz="3400" b="1" dirty="0" smtClean="0">
                <a:solidFill>
                  <a:srgbClr val="002060"/>
                </a:solidFill>
              </a:rPr>
              <a:t> </a:t>
            </a:r>
          </a:p>
          <a:p>
            <a:endParaRPr lang="ru-RU" sz="34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500042"/>
            <a:ext cx="8572560" cy="6073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286861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Управление человеческими ресурсами (УЧР) – </a:t>
            </a:r>
            <a:r>
              <a:rPr lang="ru-RU" sz="2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это стратегический и логический  последовательный подход  к управлению наиболее ценным активом предприятия: работающими там людьми, которые коллективно и индивидуально вносят вклад в развитие предприятия.</a:t>
            </a: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                     </a:t>
            </a: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Майкл </a:t>
            </a:r>
            <a:r>
              <a:rPr lang="ru-RU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Армстронг</a:t>
            </a: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1984)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86124"/>
            <a:ext cx="8929718" cy="25003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         УЧР  </a:t>
            </a:r>
            <a:r>
              <a:rPr lang="ru-RU" b="1" dirty="0">
                <a:solidFill>
                  <a:srgbClr val="7030A0"/>
                </a:solidFill>
              </a:rPr>
              <a:t>-  </a:t>
            </a:r>
            <a:r>
              <a:rPr lang="ru-RU" dirty="0">
                <a:solidFill>
                  <a:srgbClr val="7030A0"/>
                </a:solidFill>
              </a:rPr>
              <a:t>это отдельный подход к управлению занятостью, целью которого является получение конкурентного преимущества посредством стратегического размещения преданных и способных сотрудников и использования широкого спектра взаимосвязанных методов в сфере культуры, структуры и персонала </a:t>
            </a:r>
            <a:r>
              <a:rPr lang="ru-RU" dirty="0" smtClean="0">
                <a:solidFill>
                  <a:srgbClr val="7030A0"/>
                </a:solidFill>
              </a:rPr>
              <a:t>     </a:t>
            </a:r>
            <a:r>
              <a:rPr lang="ru-RU" b="1" dirty="0" smtClean="0">
                <a:solidFill>
                  <a:srgbClr val="7030A0"/>
                </a:solidFill>
              </a:rPr>
              <a:t>(</a:t>
            </a:r>
            <a:r>
              <a:rPr lang="ru-RU" b="1" dirty="0" err="1">
                <a:solidFill>
                  <a:srgbClr val="7030A0"/>
                </a:solidFill>
              </a:rPr>
              <a:t>А.Стори</a:t>
            </a:r>
            <a:r>
              <a:rPr lang="ru-RU" b="1" dirty="0">
                <a:solidFill>
                  <a:srgbClr val="7030A0"/>
                </a:solidFill>
              </a:rPr>
              <a:t> 1995).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Появилась вакансия!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4929222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7030A0"/>
                </a:solidFill>
              </a:rPr>
              <a:t>Задача поиска и подбора персонала настолько проста и </a:t>
            </a:r>
            <a:r>
              <a:rPr lang="ru-RU" sz="2800" b="1" dirty="0" smtClean="0">
                <a:solidFill>
                  <a:srgbClr val="7030A0"/>
                </a:solidFill>
              </a:rPr>
              <a:t>очевидна, но:</a:t>
            </a:r>
          </a:p>
          <a:p>
            <a:pPr>
              <a:buNone/>
            </a:pP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      - где </a:t>
            </a:r>
            <a:r>
              <a:rPr lang="ru-RU" sz="2800" b="1" dirty="0">
                <a:solidFill>
                  <a:srgbClr val="7030A0"/>
                </a:solidFill>
              </a:rPr>
              <a:t>взять нового сотрудника? 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     -  </a:t>
            </a:r>
            <a:r>
              <a:rPr lang="ru-RU" sz="2800" b="1" dirty="0">
                <a:solidFill>
                  <a:srgbClr val="7030A0"/>
                </a:solidFill>
              </a:rPr>
              <a:t>как его привлечь? </a:t>
            </a:r>
            <a:endParaRPr lang="ru-RU" sz="28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      - как </a:t>
            </a:r>
            <a:r>
              <a:rPr lang="ru-RU" sz="2800" b="1" dirty="0">
                <a:solidFill>
                  <a:srgbClr val="7030A0"/>
                </a:solidFill>
              </a:rPr>
              <a:t>оценить и сделать верный выбор</a:t>
            </a:r>
            <a:r>
              <a:rPr lang="ru-RU" sz="2800" b="1" dirty="0" smtClean="0">
                <a:solidFill>
                  <a:srgbClr val="7030A0"/>
                </a:solidFill>
              </a:rPr>
              <a:t>?</a:t>
            </a:r>
          </a:p>
          <a:p>
            <a:pPr>
              <a:buNone/>
            </a:pPr>
            <a:r>
              <a:rPr lang="ru-RU" sz="2800" b="1" dirty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      - </a:t>
            </a:r>
            <a:r>
              <a:rPr lang="ru-RU" sz="2800" b="1" dirty="0">
                <a:solidFill>
                  <a:srgbClr val="7030A0"/>
                </a:solidFill>
              </a:rPr>
              <a:t>как сделать так, чтобы он проработал в компании как можно </a:t>
            </a:r>
            <a:r>
              <a:rPr lang="ru-RU" sz="2800" b="1" dirty="0" smtClean="0">
                <a:solidFill>
                  <a:srgbClr val="7030A0"/>
                </a:solidFill>
              </a:rPr>
              <a:t>дольше и </a:t>
            </a:r>
            <a:r>
              <a:rPr lang="ru-RU" sz="2800" b="1" dirty="0" err="1" smtClean="0">
                <a:solidFill>
                  <a:srgbClr val="7030A0"/>
                </a:solidFill>
              </a:rPr>
              <a:t>др</a:t>
            </a:r>
            <a:r>
              <a:rPr lang="ru-RU" sz="2800" b="1" dirty="0" smtClean="0">
                <a:solidFill>
                  <a:srgbClr val="7030A0"/>
                </a:solidFill>
              </a:rPr>
              <a:t>?</a:t>
            </a:r>
          </a:p>
          <a:p>
            <a:r>
              <a:rPr lang="ru-RU" sz="2800" b="1" u="sng" dirty="0" err="1" smtClean="0">
                <a:solidFill>
                  <a:srgbClr val="002060"/>
                </a:solidFill>
              </a:rPr>
              <a:t>Рекрутинг</a:t>
            </a:r>
            <a:r>
              <a:rPr lang="ru-RU" sz="2800" b="1" u="sng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– довольно специфическая сфера деятельности, не зная нюансов которой довольно сложно производить профессиональный подбор кадров. </a:t>
            </a:r>
          </a:p>
          <a:p>
            <a:endParaRPr lang="ru-RU" sz="2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5300" b="1" dirty="0" smtClean="0">
                <a:solidFill>
                  <a:srgbClr val="C00000"/>
                </a:solidFill>
              </a:rPr>
              <a:t>Р</a:t>
            </a:r>
            <a:r>
              <a:rPr lang="en-US" sz="5300" b="1" dirty="0">
                <a:solidFill>
                  <a:srgbClr val="C00000"/>
                </a:solidFill>
              </a:rPr>
              <a:t>ЕКРУТИНГ</a:t>
            </a:r>
            <a:r>
              <a:rPr lang="ru-RU" sz="5300" dirty="0">
                <a:solidFill>
                  <a:srgbClr val="C00000"/>
                </a:solidFill>
              </a:rPr>
              <a:t/>
            </a:r>
            <a:br>
              <a:rPr lang="ru-RU" sz="5300" dirty="0">
                <a:solidFill>
                  <a:srgbClr val="C00000"/>
                </a:solidFill>
              </a:rPr>
            </a:br>
            <a:endParaRPr lang="ru-RU" sz="53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«</a:t>
            </a:r>
            <a:r>
              <a:rPr lang="ru-RU" sz="2800" b="1" dirty="0" err="1" smtClean="0">
                <a:solidFill>
                  <a:srgbClr val="C00000"/>
                </a:solidFill>
              </a:rPr>
              <a:t>Рекрутинг</a:t>
            </a:r>
            <a:r>
              <a:rPr lang="ru-RU" sz="2800" b="1" dirty="0">
                <a:solidFill>
                  <a:srgbClr val="C00000"/>
                </a:solidFill>
              </a:rPr>
              <a:t>"</a:t>
            </a:r>
            <a:r>
              <a:rPr lang="ru-RU" sz="2800" b="1" dirty="0">
                <a:solidFill>
                  <a:srgbClr val="002060"/>
                </a:solidFill>
              </a:rPr>
              <a:t> происходит от французского "</a:t>
            </a:r>
            <a:r>
              <a:rPr lang="ru-RU" sz="2800" b="1" u="sng" dirty="0" err="1">
                <a:solidFill>
                  <a:srgbClr val="002060"/>
                </a:solidFill>
              </a:rPr>
              <a:t>recruit</a:t>
            </a:r>
            <a:r>
              <a:rPr lang="ru-RU" sz="2800" b="1" dirty="0">
                <a:solidFill>
                  <a:srgbClr val="002060"/>
                </a:solidFill>
              </a:rPr>
              <a:t>", </a:t>
            </a:r>
            <a:r>
              <a:rPr lang="ru-RU" sz="2800" b="1" dirty="0" smtClean="0">
                <a:solidFill>
                  <a:srgbClr val="002060"/>
                </a:solidFill>
              </a:rPr>
              <a:t> "</a:t>
            </a:r>
            <a:r>
              <a:rPr lang="ru-RU" sz="2800" b="1" dirty="0">
                <a:solidFill>
                  <a:srgbClr val="002060"/>
                </a:solidFill>
              </a:rPr>
              <a:t>рекрутировать", т.е. набирать кого-либо, вербовать, пополнять кем-либо, нанимать на службу за деньги.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      </a:t>
            </a:r>
          </a:p>
          <a:p>
            <a:r>
              <a:rPr lang="ru-RU" sz="2800" b="1" dirty="0" err="1" smtClean="0">
                <a:solidFill>
                  <a:srgbClr val="7030A0"/>
                </a:solidFill>
              </a:rPr>
              <a:t>Рекрутинг</a:t>
            </a:r>
            <a:r>
              <a:rPr lang="ru-RU" sz="2800" b="1" dirty="0" smtClean="0">
                <a:solidFill>
                  <a:srgbClr val="7030A0"/>
                </a:solidFill>
              </a:rPr>
              <a:t> - это помощь, причем реальная, со стороны специалистов, которые могут подсказать и рассказать, а также посоветовать в конкретной ситуации, какое из действий необходимо выполнить в первую очередь, на чем заострять внимание? 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 </a:t>
            </a:r>
            <a:r>
              <a:rPr lang="ru-RU" sz="2800" b="1" dirty="0">
                <a:solidFill>
                  <a:srgbClr val="002060"/>
                </a:solidFill>
              </a:rPr>
              <a:t>Цикл человеческих </a:t>
            </a:r>
            <a:r>
              <a:rPr lang="ru-RU" sz="2800" b="1" dirty="0" smtClean="0">
                <a:solidFill>
                  <a:srgbClr val="002060"/>
                </a:solidFill>
              </a:rPr>
              <a:t>ресурсов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(</a:t>
            </a:r>
            <a:r>
              <a:rPr lang="ru-RU" sz="2800" b="1" dirty="0" err="1">
                <a:solidFill>
                  <a:srgbClr val="002060"/>
                </a:solidFill>
              </a:rPr>
              <a:t>Фомбран</a:t>
            </a:r>
            <a:r>
              <a:rPr lang="ru-RU" sz="2800" b="1" dirty="0">
                <a:solidFill>
                  <a:srgbClr val="002060"/>
                </a:solidFill>
              </a:rPr>
              <a:t>, 1984г. </a:t>
            </a:r>
            <a:r>
              <a:rPr lang="ru-RU" sz="2800" b="1" dirty="0" err="1">
                <a:solidFill>
                  <a:srgbClr val="002060"/>
                </a:solidFill>
              </a:rPr>
              <a:t>Мичиганская</a:t>
            </a:r>
            <a:r>
              <a:rPr lang="ru-RU" sz="2800" b="1" dirty="0">
                <a:solidFill>
                  <a:srgbClr val="002060"/>
                </a:solidFill>
              </a:rPr>
              <a:t> школа).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-    </a:t>
            </a:r>
            <a:r>
              <a:rPr lang="ru-RU" b="1" u="sng" dirty="0">
                <a:solidFill>
                  <a:srgbClr val="C00000"/>
                </a:solidFill>
              </a:rPr>
              <a:t>отбор</a:t>
            </a:r>
            <a:r>
              <a:rPr lang="ru-RU" b="1" dirty="0">
                <a:solidFill>
                  <a:srgbClr val="C00000"/>
                </a:solidFill>
              </a:rPr>
              <a:t>  </a:t>
            </a:r>
            <a:r>
              <a:rPr lang="ru-RU" b="1" dirty="0">
                <a:solidFill>
                  <a:srgbClr val="002060"/>
                </a:solidFill>
              </a:rPr>
              <a:t>-  соответствие имеющихся в наличии человеческих ресурсов рабочим местам;</a:t>
            </a:r>
          </a:p>
          <a:p>
            <a:pPr>
              <a:buNone/>
            </a:pPr>
            <a:r>
              <a:rPr lang="ru-RU" b="1" dirty="0"/>
              <a:t>     -   </a:t>
            </a:r>
            <a:r>
              <a:rPr lang="ru-RU" b="1" u="sng" dirty="0">
                <a:solidFill>
                  <a:srgbClr val="C00000"/>
                </a:solidFill>
              </a:rPr>
              <a:t>аттестация</a:t>
            </a:r>
            <a:r>
              <a:rPr lang="ru-RU" b="1" dirty="0"/>
              <a:t>   </a:t>
            </a:r>
            <a:r>
              <a:rPr lang="ru-RU" b="1" dirty="0">
                <a:solidFill>
                  <a:srgbClr val="7030A0"/>
                </a:solidFill>
              </a:rPr>
              <a:t>-   управление показателями деятельности;</a:t>
            </a:r>
          </a:p>
          <a:p>
            <a:pPr>
              <a:buNone/>
            </a:pPr>
            <a:r>
              <a:rPr lang="ru-RU" b="1" dirty="0"/>
              <a:t>     </a:t>
            </a:r>
            <a:r>
              <a:rPr lang="ru-RU" b="1" u="sng" dirty="0">
                <a:solidFill>
                  <a:srgbClr val="C00000"/>
                </a:solidFill>
              </a:rPr>
              <a:t>-   вознаграждение  </a:t>
            </a:r>
            <a:r>
              <a:rPr lang="ru-RU" b="1" dirty="0"/>
              <a:t>-   </a:t>
            </a:r>
            <a:r>
              <a:rPr lang="ru-RU" b="1" dirty="0">
                <a:solidFill>
                  <a:srgbClr val="002060"/>
                </a:solidFill>
              </a:rPr>
              <a:t>«система вознаграждений является тем инструментом управления, который применяется для стимулирования организационных  показателей работы зачастую в недостаточной степени и неверно»;</a:t>
            </a:r>
          </a:p>
          <a:p>
            <a:pPr>
              <a:buNone/>
            </a:pPr>
            <a:r>
              <a:rPr lang="ru-RU" b="1" dirty="0"/>
              <a:t>   -   </a:t>
            </a:r>
            <a:r>
              <a:rPr lang="ru-RU" b="1" u="sng" dirty="0">
                <a:solidFill>
                  <a:srgbClr val="C00000"/>
                </a:solidFill>
              </a:rPr>
              <a:t>развитие</a:t>
            </a:r>
            <a:r>
              <a:rPr lang="ru-RU" b="1" dirty="0"/>
              <a:t>   -  </a:t>
            </a:r>
            <a:r>
              <a:rPr lang="ru-RU" b="1" dirty="0">
                <a:solidFill>
                  <a:srgbClr val="00B050"/>
                </a:solidFill>
              </a:rPr>
              <a:t>стремление к наличию высококвалифицированных специалистов.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86834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600" b="1" dirty="0" smtClean="0">
                <a:solidFill>
                  <a:srgbClr val="002060"/>
                </a:solidFill>
              </a:rPr>
              <a:t>Модель </a:t>
            </a:r>
            <a:r>
              <a:rPr lang="ru-RU" sz="3600" b="1" dirty="0">
                <a:solidFill>
                  <a:srgbClr val="002060"/>
                </a:solidFill>
              </a:rPr>
              <a:t>Гарвардской школы 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(</a:t>
            </a:r>
            <a:r>
              <a:rPr lang="ru-RU" sz="3600" b="1" dirty="0">
                <a:solidFill>
                  <a:srgbClr val="002060"/>
                </a:solidFill>
              </a:rPr>
              <a:t>М. </a:t>
            </a:r>
            <a:r>
              <a:rPr lang="ru-RU" sz="3600" b="1" dirty="0" err="1">
                <a:solidFill>
                  <a:srgbClr val="002060"/>
                </a:solidFill>
              </a:rPr>
              <a:t>Биер</a:t>
            </a:r>
            <a:r>
              <a:rPr lang="ru-RU" sz="3600" b="1" dirty="0">
                <a:solidFill>
                  <a:srgbClr val="002060"/>
                </a:solidFill>
              </a:rPr>
              <a:t> и др. 1984).</a:t>
            </a:r>
            <a:r>
              <a:rPr lang="ru-RU" sz="3600" dirty="0">
                <a:solidFill>
                  <a:srgbClr val="002060"/>
                </a:solidFill>
              </a:rPr>
              <a:t/>
            </a:r>
            <a:br>
              <a:rPr lang="ru-RU" sz="36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429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Принципы: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принимает во внимание интересы всех групп влияния (акционеры, руководство, работники, государство, профсоюзы);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признает важность компромисса, выраженного или скрытого, между интересами владельцев и работников, а также  между различными группами;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расширяет контекст УЧР, включая влияние работников, организацию работы и связанный с этим вопрос стиля руководства на нижнем уровне;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признает широкий диапазон влияния окружения на выбор руководством стратегии, предполагая объединение как аспектов, связанных с рынком и продукцией, так и социально-культурных аспектов;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делает акцент на стратегическом выборе  -  эта модель не руководствуется ситуационным или связанным с окружением детерминизмом.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7030A0"/>
                </a:solidFill>
              </a:rPr>
              <a:t>Управление </a:t>
            </a:r>
            <a:r>
              <a:rPr lang="ru-RU" sz="3600" b="1" dirty="0">
                <a:solidFill>
                  <a:srgbClr val="7030A0"/>
                </a:solidFill>
              </a:rPr>
              <a:t>человеческими ресурсами включает: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1</a:t>
            </a:r>
            <a:r>
              <a:rPr lang="ru-RU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Обеспечение ресурсами;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 планирование человеческих ресурсов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0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рекрутинг</a:t>
            </a:r>
            <a:r>
              <a:rPr lang="ru-RU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и отбор;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управление способностями.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2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Развитие ЧР: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организационное обучение;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индивидуальное обучение;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-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управление развитием;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управление знаниями.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3</a:t>
            </a:r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 Управление вознаграждением: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оценка работы;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структура градации и оплаты;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льготы сотрудников;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другие выплаты.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4</a:t>
            </a:r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Отношения с работниками.</a:t>
            </a:r>
          </a:p>
          <a:p>
            <a:pPr algn="ctr">
              <a:buNone/>
            </a:pPr>
            <a:r>
              <a:rPr lang="ru-RU" dirty="0" smtClean="0"/>
              <a:t>                   </a:t>
            </a:r>
            <a:r>
              <a:rPr lang="ru-RU" sz="2600" b="1" dirty="0" smtClean="0">
                <a:solidFill>
                  <a:schemeClr val="accent6">
                    <a:lumMod val="50000"/>
                  </a:schemeClr>
                </a:solidFill>
              </a:rPr>
              <a:t>Основа действий: </a:t>
            </a:r>
            <a:r>
              <a:rPr lang="ru-RU" sz="2600" b="1" dirty="0" smtClean="0">
                <a:solidFill>
                  <a:srgbClr val="002060"/>
                </a:solidFill>
              </a:rPr>
              <a:t>Проблема правит   человеком!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Культурные ценности 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</a:rPr>
              <a:t>Организационная культура </a:t>
            </a:r>
            <a:r>
              <a:rPr lang="ru-RU" sz="2400" b="1" dirty="0" smtClean="0">
                <a:solidFill>
                  <a:srgbClr val="002060"/>
                </a:solidFill>
              </a:rPr>
              <a:t>-  это предметы, явления и процессы, направленные на удовлетворение потребностей членов и признающиеся в качестве таковых большинством членов организации.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Организационная культура – есть набор приемов и правил решения проблемы внешней адаптации и внутренней интеграции работников, правил, оправдавших себя в прошлом и подтвердившие свою актуальность в настоящем. </a:t>
            </a:r>
          </a:p>
          <a:p>
            <a:pPr>
              <a:buNone/>
            </a:pPr>
            <a:r>
              <a:rPr lang="ru-RU" sz="2400" dirty="0" smtClean="0"/>
              <a:t>                 </a:t>
            </a:r>
            <a:r>
              <a:rPr lang="ru-RU" sz="2400" dirty="0" smtClean="0">
                <a:solidFill>
                  <a:srgbClr val="FF0000"/>
                </a:solidFill>
              </a:rPr>
              <a:t>Е.Н.Шейн – американский специалист по управлению.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1431</Words>
  <PresentationFormat>Экран (4:3)</PresentationFormat>
  <Paragraphs>152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Управление человеческими ресурсами,  международный опыт и пути внедрения в РК</vt:lpstr>
      <vt:lpstr>Тенденции </vt:lpstr>
      <vt:lpstr>   Управление человеческими ресурсами (УЧР) – это стратегический и логический  последовательный подход  к управлению наиболее ценным активом предприятия: работающими там людьми, которые коллективно и индивидуально вносят вклад в развитие предприятия.                                                       (Майкл Армстронг  1984) </vt:lpstr>
      <vt:lpstr>Появилась вакансия!</vt:lpstr>
      <vt:lpstr> РЕКРУТИНГ </vt:lpstr>
      <vt:lpstr> Цикл человеческих ресурсов  (Фомбран, 1984г. Мичиганская школа).</vt:lpstr>
      <vt:lpstr> Модель Гарвардской школы  (М. Биер и др. 1984). </vt:lpstr>
      <vt:lpstr> Управление человеческими ресурсами включает: </vt:lpstr>
      <vt:lpstr>Культурные ценности </vt:lpstr>
      <vt:lpstr> Корпоративная культура </vt:lpstr>
      <vt:lpstr>                          HR-бренд  Что такой бренд?</vt:lpstr>
      <vt:lpstr>Бренд работодателя</vt:lpstr>
      <vt:lpstr>Зачем нужен кадровый бренд?</vt:lpstr>
      <vt:lpstr>Бренд работодателя</vt:lpstr>
      <vt:lpstr>Зачем нужен кадровый бренд?</vt:lpstr>
      <vt:lpstr>О традициях</vt:lpstr>
      <vt:lpstr> Материальные:  </vt:lpstr>
      <vt:lpstr>  нематериальные:   </vt:lpstr>
      <vt:lpstr>Проблемы HR-бренд  (по данным российских компаний) </vt:lpstr>
      <vt:lpstr>ЗАО «Форд мотор Компани»</vt:lpstr>
      <vt:lpstr>Принцип работы с кадрами страховой компании «Алеко»</vt:lpstr>
      <vt:lpstr>Управление талантами</vt:lpstr>
      <vt:lpstr>Слайд 23</vt:lpstr>
      <vt:lpstr>SWOT – анализ состояния кадровых ресурсов отрасли </vt:lpstr>
      <vt:lpstr> Концепция развития кадровых ресурсов здравоохранения на 2012-2016 г.г.  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человеческими ресурсами</dc:title>
  <cp:lastModifiedBy>LLLAAA</cp:lastModifiedBy>
  <cp:revision>46</cp:revision>
  <dcterms:modified xsi:type="dcterms:W3CDTF">2012-11-02T04:08:03Z</dcterms:modified>
</cp:coreProperties>
</file>