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3" r:id="rId3"/>
    <p:sldMasterId id="2147483666" r:id="rId4"/>
  </p:sldMasterIdLst>
  <p:notesMasterIdLst>
    <p:notesMasterId r:id="rId40"/>
  </p:notesMasterIdLst>
  <p:handoutMasterIdLst>
    <p:handoutMasterId r:id="rId41"/>
  </p:handoutMasterIdLst>
  <p:sldIdLst>
    <p:sldId id="268" r:id="rId5"/>
    <p:sldId id="269" r:id="rId6"/>
    <p:sldId id="270" r:id="rId7"/>
    <p:sldId id="271" r:id="rId8"/>
    <p:sldId id="259" r:id="rId9"/>
    <p:sldId id="261" r:id="rId10"/>
    <p:sldId id="262" r:id="rId11"/>
    <p:sldId id="264" r:id="rId12"/>
    <p:sldId id="263" r:id="rId13"/>
    <p:sldId id="265" r:id="rId14"/>
    <p:sldId id="266" r:id="rId15"/>
    <p:sldId id="267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A34D2071-1A27-4647-9838-D49FD168C38D}">
          <p14:sldIdLst>
            <p14:sldId id="268"/>
            <p14:sldId id="269"/>
            <p14:sldId id="270"/>
            <p14:sldId id="271"/>
            <p14:sldId id="259"/>
            <p14:sldId id="260"/>
            <p14:sldId id="261"/>
            <p14:sldId id="262"/>
            <p14:sldId id="264"/>
            <p14:sldId id="263"/>
            <p14:sldId id="265"/>
            <p14:sldId id="266"/>
            <p14:sldId id="267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25FBA4"/>
    <a:srgbClr val="15F7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645" autoAdjust="0"/>
  </p:normalViewPr>
  <p:slideViewPr>
    <p:cSldViewPr>
      <p:cViewPr>
        <p:scale>
          <a:sx n="64" d="100"/>
          <a:sy n="64" d="100"/>
        </p:scale>
        <p:origin x="-1344" y="-96"/>
      </p:cViewPr>
      <p:guideLst>
        <p:guide orient="horz" pos="26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31178-D9C7-4F70-9DAB-73DB12FB68E7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DE191-6102-4CC2-A11E-C037B154E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6977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2AEC1-2717-470A-889C-F0EEBC3FFA64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D2FF9-6E49-4CCB-9868-4F17F642D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694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D2FF9-6E49-4CCB-9868-4F17F642DDF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970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D2FF9-6E49-4CCB-9868-4F17F642DDF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970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D2FF9-6E49-4CCB-9868-4F17F642DDF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970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2415A-B2F6-4213-A68E-334A3EFBBF3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2415A-B2F6-4213-A68E-334A3EFBBF3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D2FF9-6E49-4CCB-9868-4F17F642DDF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970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D2FF9-6E49-4CCB-9868-4F17F642DDF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970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D2FF9-6E49-4CCB-9868-4F17F642DDF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970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D2FF9-6E49-4CCB-9868-4F17F642DDF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970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D2FF9-6E49-4CCB-9868-4F17F642DDF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97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883C-2D35-4BEC-B6A2-382C73686CB8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B9B1-8FC0-4428-AB18-7B3CADD3A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883C-2D35-4BEC-B6A2-382C73686CB8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B9B1-8FC0-4428-AB18-7B3CADD3A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883C-2D35-4BEC-B6A2-382C73686CB8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B9B1-8FC0-4428-AB18-7B3CADD3A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35150"/>
            <a:ext cx="7770813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82517-C82D-4405-B8A5-92E018377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8887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35150"/>
            <a:ext cx="7770813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82517-C82D-4405-B8A5-92E0183774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8887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9883C-2D35-4BEC-B6A2-382C73686CB8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8B9B1-8FC0-4428-AB18-7B3CADD3A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5080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B1031-DAC8-40B8-BA60-3DA3BEDD9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5620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B1031-DAC8-40B8-BA60-3DA3BEDD9D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562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883C-2D35-4BEC-B6A2-382C73686CB8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B9B1-8FC0-4428-AB18-7B3CADD3A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883C-2D35-4BEC-B6A2-382C73686CB8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B9B1-8FC0-4428-AB18-7B3CADD3A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883C-2D35-4BEC-B6A2-382C73686CB8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B9B1-8FC0-4428-AB18-7B3CADD3A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883C-2D35-4BEC-B6A2-382C73686CB8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B9B1-8FC0-4428-AB18-7B3CADD3A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883C-2D35-4BEC-B6A2-382C73686CB8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B9B1-8FC0-4428-AB18-7B3CADD3A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883C-2D35-4BEC-B6A2-382C73686CB8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B9B1-8FC0-4428-AB18-7B3CADD3A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883C-2D35-4BEC-B6A2-382C73686CB8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B9B1-8FC0-4428-AB18-7B3CADD3A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883C-2D35-4BEC-B6A2-382C73686CB8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B9B1-8FC0-4428-AB18-7B3CADD3A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883C-2D35-4BEC-B6A2-382C73686CB8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8B9B1-8FC0-4428-AB18-7B3CADD3A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35150"/>
            <a:ext cx="77708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9F49883C-2D35-4BEC-B6A2-382C73686CB8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3168B9B1-8FC0-4428-AB18-7B3CADD3AA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xmlns="" val="14602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cs typeface="DejaVu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cs typeface="DejaVu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cs typeface="DejaVu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i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i="1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i="1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373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9F49883C-2D35-4BEC-B6A2-382C73686CB8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3168B9B1-8FC0-4428-AB18-7B3CADD3A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127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cs typeface="DejaVu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cs typeface="DejaVu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cs typeface="DejaVu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i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i="1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i="1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373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9F49883C-2D35-4BEC-B6A2-382C73686CB8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3168B9B1-8FC0-4428-AB18-7B3CADD3A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17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cs typeface="DejaVu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cs typeface="DejaVu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cs typeface="DejaVu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cs typeface="DejaVu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cs typeface="DejaVu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cs typeface="DejaVu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cs typeface="DejaVu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i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i="1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i="1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gif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gif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gif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jpe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gif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chemeClr val="tx1"/>
                </a:solidFill>
              </a:rPr>
              <a:t>Усовершенствование  менеджмента образовательного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процесса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303463" y="5445125"/>
            <a:ext cx="6840537" cy="1057275"/>
          </a:xfrm>
        </p:spPr>
        <p:txBody>
          <a:bodyPr lIns="90000" tIns="46800" rIns="90000" bIns="46800"/>
          <a:lstStyle/>
          <a:p>
            <a:pPr marL="0" indent="0"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dirty="0" smtClean="0">
                <a:solidFill>
                  <a:schemeClr val="tx1"/>
                </a:solidFill>
              </a:rPr>
              <a:t>Проректор по УВР</a:t>
            </a:r>
          </a:p>
          <a:p>
            <a:pPr marL="0" indent="0"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dirty="0" smtClean="0">
                <a:solidFill>
                  <a:schemeClr val="tx1"/>
                </a:solidFill>
              </a:rPr>
              <a:t> Тулебаев К.А.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гнутая влево стрелка 6"/>
          <p:cNvSpPr/>
          <p:nvPr/>
        </p:nvSpPr>
        <p:spPr>
          <a:xfrm>
            <a:off x="251521" y="3967416"/>
            <a:ext cx="682427" cy="1419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8" name="Прямая со стрелкой 157"/>
          <p:cNvCxnSpPr/>
          <p:nvPr/>
        </p:nvCxnSpPr>
        <p:spPr>
          <a:xfrm>
            <a:off x="4968091" y="695655"/>
            <a:ext cx="0" cy="7585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2" name="Прямая соединительная линия 441"/>
          <p:cNvCxnSpPr/>
          <p:nvPr/>
        </p:nvCxnSpPr>
        <p:spPr>
          <a:xfrm rot="10800000">
            <a:off x="1791204" y="592948"/>
            <a:ext cx="1571636" cy="1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альтернативный процесс 8"/>
          <p:cNvSpPr/>
          <p:nvPr/>
        </p:nvSpPr>
        <p:spPr>
          <a:xfrm>
            <a:off x="2815563" y="188640"/>
            <a:ext cx="4665002" cy="81146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учебно-воспитательной работе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Овал 199"/>
          <p:cNvSpPr/>
          <p:nvPr/>
        </p:nvSpPr>
        <p:spPr>
          <a:xfrm>
            <a:off x="933948" y="347354"/>
            <a:ext cx="1643074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Методический Совет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7" name="Прямая со стрелкой 476"/>
          <p:cNvCxnSpPr/>
          <p:nvPr/>
        </p:nvCxnSpPr>
        <p:spPr>
          <a:xfrm>
            <a:off x="591200" y="595799"/>
            <a:ext cx="357190" cy="1588"/>
          </a:xfrm>
          <a:prstGeom prst="straightConnector1">
            <a:avLst/>
          </a:prstGeom>
          <a:ln w="127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Прямая соединительная линия 457"/>
          <p:cNvCxnSpPr/>
          <p:nvPr/>
        </p:nvCxnSpPr>
        <p:spPr>
          <a:xfrm>
            <a:off x="591200" y="597387"/>
            <a:ext cx="0" cy="599365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591200" y="1196752"/>
            <a:ext cx="4124816" cy="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4716016" y="1209728"/>
            <a:ext cx="8260" cy="2103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467544" y="4498831"/>
            <a:ext cx="8208912" cy="181588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67162" y="4498831"/>
            <a:ext cx="7335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координирует учебно-методическую деятельность структурных подразделений университета, задействованных в образовательном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процессе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494267" y="1454190"/>
            <a:ext cx="5789643" cy="982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 УЧЕБНО-МЕТОДИЧЕСКОЙ РАБОТЫ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1" y="2871027"/>
            <a:ext cx="2016224" cy="1115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учебно-методической работы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82952" y="2871027"/>
            <a:ext cx="2059332" cy="109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планирования и организации учебного процесса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2851471"/>
            <a:ext cx="2075408" cy="1115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языковой подготовки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40085" y="2861248"/>
            <a:ext cx="1996411" cy="1115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офис-регистратора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545867" y="2636912"/>
            <a:ext cx="6615592" cy="1697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545867" y="2653884"/>
            <a:ext cx="1" cy="2476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528203" y="2678867"/>
            <a:ext cx="1" cy="2476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652120" y="2678867"/>
            <a:ext cx="1" cy="2476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8170626" y="2687992"/>
            <a:ext cx="1" cy="2476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Выгнутая вправо стрелка 7"/>
          <p:cNvSpPr/>
          <p:nvPr/>
        </p:nvSpPr>
        <p:spPr>
          <a:xfrm>
            <a:off x="8170627" y="3907296"/>
            <a:ext cx="648072" cy="1540039"/>
          </a:xfrm>
          <a:prstGeom prst="curvedLeftArrow">
            <a:avLst>
              <a:gd name="adj1" fmla="val 25000"/>
              <a:gd name="adj2" fmla="val 50000"/>
              <a:gd name="adj3" fmla="val 26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652121" y="3986972"/>
            <a:ext cx="288031" cy="511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3528204" y="3967416"/>
            <a:ext cx="288031" cy="511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954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2" name="Прямая соединительная линия 441"/>
          <p:cNvCxnSpPr/>
          <p:nvPr/>
        </p:nvCxnSpPr>
        <p:spPr>
          <a:xfrm rot="10800000">
            <a:off x="1791204" y="592948"/>
            <a:ext cx="1571636" cy="1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альтернативный процесс 8"/>
          <p:cNvSpPr/>
          <p:nvPr/>
        </p:nvSpPr>
        <p:spPr>
          <a:xfrm>
            <a:off x="2815563" y="188640"/>
            <a:ext cx="4665002" cy="81146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учебно-воспитательной работе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Овал 199"/>
          <p:cNvSpPr/>
          <p:nvPr/>
        </p:nvSpPr>
        <p:spPr>
          <a:xfrm>
            <a:off x="933948" y="347354"/>
            <a:ext cx="1643074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Методический Совет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7" name="Прямая со стрелкой 476"/>
          <p:cNvCxnSpPr/>
          <p:nvPr/>
        </p:nvCxnSpPr>
        <p:spPr>
          <a:xfrm>
            <a:off x="591200" y="595799"/>
            <a:ext cx="357190" cy="1588"/>
          </a:xfrm>
          <a:prstGeom prst="straightConnector1">
            <a:avLst/>
          </a:prstGeom>
          <a:ln w="127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Прямая соединительная линия 457"/>
          <p:cNvCxnSpPr/>
          <p:nvPr/>
        </p:nvCxnSpPr>
        <p:spPr>
          <a:xfrm>
            <a:off x="591200" y="597387"/>
            <a:ext cx="0" cy="599365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/>
          <p:nvPr/>
        </p:nvCxnSpPr>
        <p:spPr>
          <a:xfrm>
            <a:off x="4968091" y="1040844"/>
            <a:ext cx="0" cy="10434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591200" y="1196752"/>
            <a:ext cx="4124816" cy="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4716016" y="1209728"/>
            <a:ext cx="8260" cy="874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467544" y="4387814"/>
            <a:ext cx="3600400" cy="220953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8307" y="4411678"/>
            <a:ext cx="35096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координинация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образовательного процесса в интернатуре и постдипломном уровне 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7006" y="1317309"/>
            <a:ext cx="4424994" cy="766998"/>
          </a:xfrm>
          <a:prstGeom prst="rect">
            <a:avLst/>
          </a:prstGeom>
        </p:spPr>
        <p:txBody>
          <a:bodyPr wrap="square" lIns="0" tIns="0" rIns="0" bIns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созданы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2914" y="2636912"/>
            <a:ext cx="2934989" cy="11863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Высшая школа медицины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571999" y="2528899"/>
            <a:ext cx="4571999" cy="140233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Виртуальный институт Болонского процесса</a:t>
            </a: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987824" y="2084307"/>
            <a:ext cx="387017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6" idx="0"/>
          </p:cNvCxnSpPr>
          <p:nvPr/>
        </p:nvCxnSpPr>
        <p:spPr>
          <a:xfrm flipH="1">
            <a:off x="6857999" y="2083843"/>
            <a:ext cx="15090" cy="445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000523" y="2084307"/>
            <a:ext cx="15090" cy="445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059841" y="3823218"/>
            <a:ext cx="1" cy="5884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6900930" y="3921178"/>
            <a:ext cx="1" cy="4905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5148064" y="4387814"/>
            <a:ext cx="3337042" cy="220953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96363" y="4387814"/>
            <a:ext cx="34404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координации реализации принципов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Болонского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процесса при организации учебного процесса </a:t>
            </a:r>
          </a:p>
        </p:txBody>
      </p:sp>
    </p:spTree>
    <p:extLst>
      <p:ext uri="{BB962C8B-B14F-4D97-AF65-F5344CB8AC3E}">
        <p14:creationId xmlns:p14="http://schemas.microsoft.com/office/powerpoint/2010/main" xmlns="" val="11947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2" name="Прямая соединительная линия 441"/>
          <p:cNvCxnSpPr/>
          <p:nvPr/>
        </p:nvCxnSpPr>
        <p:spPr>
          <a:xfrm rot="10800000">
            <a:off x="1791204" y="592948"/>
            <a:ext cx="1571636" cy="1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альтернативный процесс 8"/>
          <p:cNvSpPr/>
          <p:nvPr/>
        </p:nvSpPr>
        <p:spPr>
          <a:xfrm>
            <a:off x="2815563" y="188640"/>
            <a:ext cx="4665002" cy="81146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учебно-воспитательной работе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Овал 199"/>
          <p:cNvSpPr/>
          <p:nvPr/>
        </p:nvSpPr>
        <p:spPr>
          <a:xfrm>
            <a:off x="933948" y="347354"/>
            <a:ext cx="1643074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Методический Совет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7" name="Прямая со стрелкой 476"/>
          <p:cNvCxnSpPr/>
          <p:nvPr/>
        </p:nvCxnSpPr>
        <p:spPr>
          <a:xfrm>
            <a:off x="591200" y="595799"/>
            <a:ext cx="357190" cy="1588"/>
          </a:xfrm>
          <a:prstGeom prst="straightConnector1">
            <a:avLst/>
          </a:prstGeom>
          <a:ln w="127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Прямая соединительная линия 457"/>
          <p:cNvCxnSpPr/>
          <p:nvPr/>
        </p:nvCxnSpPr>
        <p:spPr>
          <a:xfrm>
            <a:off x="591200" y="597387"/>
            <a:ext cx="0" cy="599365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/>
          <p:nvPr/>
        </p:nvCxnSpPr>
        <p:spPr>
          <a:xfrm>
            <a:off x="4968091" y="1040844"/>
            <a:ext cx="0" cy="4637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591200" y="1196752"/>
            <a:ext cx="4124816" cy="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4716016" y="1209728"/>
            <a:ext cx="8260" cy="589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1791204" y="3364586"/>
            <a:ext cx="6768752" cy="260307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3477290"/>
            <a:ext cx="70116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тратегия 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развития образовательного процесса в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Университете;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проведенных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преобразований;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выработка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рекомендаций для совершенствования образовательного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процесса.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94267" y="1504553"/>
            <a:ext cx="5789643" cy="15518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 мониторинга анализа качества образования и научного сопровождения реформы медицинского образования (Центр МАКО и НСРМО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968091" y="3056446"/>
            <a:ext cx="0" cy="2897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576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-31414" y="6527800"/>
            <a:ext cx="9198587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096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301" y="1150787"/>
            <a:ext cx="1467828" cy="75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107" name="Picture 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5184" y="3427580"/>
            <a:ext cx="7120967" cy="3602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1216912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Модель медицинского </a:t>
            </a:r>
          </a:p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образования,  основанная </a:t>
            </a:r>
          </a:p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на формировании 5 ключевых компетенций выпускников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КазНМУ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(свидетельство об авторском праве № 266 от 28 .02. 2012 года)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3345" y="36257"/>
            <a:ext cx="7020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Palatino Linotype" pitchFamily="18" charset="0"/>
                <a:cs typeface="Times New Roman" pitchFamily="18" charset="0"/>
              </a:rPr>
              <a:t>Коллективом ППС </a:t>
            </a:r>
            <a:r>
              <a:rPr lang="ru-RU" sz="2400" b="1" i="1" dirty="0" err="1">
                <a:latin typeface="Palatino Linotype" pitchFamily="18" charset="0"/>
                <a:cs typeface="Times New Roman" pitchFamily="18" charset="0"/>
              </a:rPr>
              <a:t>КазНМУ</a:t>
            </a:r>
            <a:r>
              <a:rPr lang="ru-RU" sz="2400" b="1" i="1" dirty="0">
                <a:latin typeface="Palatino Linotype" pitchFamily="18" charset="0"/>
                <a:cs typeface="Times New Roman" pitchFamily="18" charset="0"/>
              </a:rPr>
              <a:t> разработана инновационная </a:t>
            </a:r>
            <a:r>
              <a:rPr lang="ru-RU" sz="2400" b="1" i="1" dirty="0" err="1">
                <a:latin typeface="Palatino Linotype" pitchFamily="18" charset="0"/>
                <a:cs typeface="Times New Roman" pitchFamily="18" charset="0"/>
              </a:rPr>
              <a:t>компетентностно</a:t>
            </a:r>
            <a:r>
              <a:rPr lang="ru-RU" sz="2400" b="1" i="1" dirty="0">
                <a:latin typeface="Palatino Linotype" pitchFamily="18" charset="0"/>
                <a:cs typeface="Times New Roman" pitchFamily="18" charset="0"/>
              </a:rPr>
              <a:t>-ориентированная </a:t>
            </a:r>
          </a:p>
        </p:txBody>
      </p:sp>
    </p:spTree>
    <p:extLst>
      <p:ext uri="{BB962C8B-B14F-4D97-AF65-F5344CB8AC3E}">
        <p14:creationId xmlns:p14="http://schemas.microsoft.com/office/powerpoint/2010/main" xmlns="" val="32164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251520" y="0"/>
            <a:ext cx="8640960" cy="652534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/>
            <a:fld id="{DEB723A6-AD64-4E11-A58F-A21712D1F769}" type="slidenum">
              <a:rPr lang="ru-RU" sz="1400" smtClean="0">
                <a:solidFill>
                  <a:srgbClr val="000000"/>
                </a:solidFill>
              </a:rPr>
              <a:pPr eaLnBrk="1" hangingPunct="1"/>
              <a:t>14</a:t>
            </a:fld>
            <a:endParaRPr lang="ru-RU" sz="1400" smtClean="0">
              <a:solidFill>
                <a:srgbClr val="000000"/>
              </a:solidFill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858009" y="188640"/>
            <a:ext cx="8034471" cy="451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ru-RU" sz="3200" b="1" dirty="0">
                <a:solidFill>
                  <a:srgbClr val="C00000"/>
                </a:solidFill>
              </a:rPr>
              <a:t>С 2012-2013 учебного года </a:t>
            </a:r>
            <a:r>
              <a:rPr lang="ru-RU" sz="3200" dirty="0">
                <a:solidFill>
                  <a:schemeClr val="tx1"/>
                </a:solidFill>
              </a:rPr>
              <a:t>учебный процесс, на всех специальностях, </a:t>
            </a:r>
            <a:r>
              <a:rPr lang="ru-RU" sz="3200" dirty="0" smtClean="0">
                <a:solidFill>
                  <a:schemeClr val="tx1"/>
                </a:solidFill>
              </a:rPr>
              <a:t>организован </a:t>
            </a:r>
            <a:r>
              <a:rPr lang="ru-RU" sz="3200" dirty="0">
                <a:solidFill>
                  <a:schemeClr val="tx1"/>
                </a:solidFill>
              </a:rPr>
              <a:t>по </a:t>
            </a:r>
            <a:r>
              <a:rPr lang="ru-RU" sz="3200" b="1" i="1" dirty="0">
                <a:solidFill>
                  <a:srgbClr val="C00000"/>
                </a:solidFill>
              </a:rPr>
              <a:t>кредитной технологии обучения</a:t>
            </a:r>
            <a:r>
              <a:rPr lang="ru-RU" sz="3200" dirty="0">
                <a:solidFill>
                  <a:srgbClr val="C00000"/>
                </a:solidFill>
              </a:rPr>
              <a:t>.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b="1" i="1" dirty="0" smtClean="0">
                <a:solidFill>
                  <a:schemeClr val="tx1"/>
                </a:solidFill>
              </a:rPr>
              <a:t>Определяются </a:t>
            </a:r>
            <a:r>
              <a:rPr lang="ru-RU" sz="3200" b="1" i="1" dirty="0">
                <a:solidFill>
                  <a:schemeClr val="tx1"/>
                </a:solidFill>
              </a:rPr>
              <a:t>квалификационные требования для различных уровней подготовки по специальностям, на основе ГОСО РК. Высшее образование. </a:t>
            </a:r>
            <a:r>
              <a:rPr lang="ru-RU" sz="3200" b="1" i="1" dirty="0" err="1">
                <a:solidFill>
                  <a:schemeClr val="tx1"/>
                </a:solidFill>
              </a:rPr>
              <a:t>Бакалавриат</a:t>
            </a:r>
            <a:r>
              <a:rPr lang="ru-RU" sz="3200" b="1" i="1" dirty="0">
                <a:solidFill>
                  <a:schemeClr val="tx1"/>
                </a:solidFill>
              </a:rPr>
              <a:t>. Основные положения (ГОСО РК 5.04.019 – 2011) разрабатываются образовательные программы по специальностям.</a:t>
            </a:r>
          </a:p>
          <a:p>
            <a:pPr>
              <a:defRPr/>
            </a:pPr>
            <a:endParaRPr lang="ru-RU" sz="3000" i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4947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-31414" y="6527800"/>
            <a:ext cx="9198587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1"/>
            <a:ext cx="9144000" cy="96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скругленными соседними углами 17"/>
          <p:cNvSpPr/>
          <p:nvPr/>
        </p:nvSpPr>
        <p:spPr>
          <a:xfrm>
            <a:off x="-31414" y="0"/>
            <a:ext cx="9121396" cy="6858000"/>
          </a:xfrm>
          <a:prstGeom prst="round2SameRect">
            <a:avLst/>
          </a:prstGeom>
          <a:gradFill flip="none" rotWithShape="1">
            <a:gsLst>
              <a:gs pos="43000">
                <a:srgbClr val="DDEBCF"/>
              </a:gs>
              <a:gs pos="91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359" y="313350"/>
            <a:ext cx="8193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 2011-2012 учебного года </a:t>
            </a:r>
            <a:r>
              <a:rPr lang="ru-RU" sz="2400" dirty="0" smtClean="0"/>
              <a:t>введена </a:t>
            </a:r>
            <a:r>
              <a:rPr lang="ru-RU" sz="2400" dirty="0"/>
              <a:t>новая 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212975"/>
            <a:ext cx="8892480" cy="345769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7" descr="178fc3d28772307044c23afc0eddb20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250" y="3591018"/>
            <a:ext cx="2125513" cy="107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82695" y="775015"/>
            <a:ext cx="840978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Palatino Linotype" pitchFamily="18" charset="0"/>
              </a:rPr>
              <a:t>система </a:t>
            </a:r>
            <a:r>
              <a:rPr lang="ru-RU" sz="2400" b="1" i="1" dirty="0">
                <a:solidFill>
                  <a:srgbClr val="C00000"/>
                </a:solidFill>
                <a:latin typeface="Palatino Linotype" pitchFamily="18" charset="0"/>
              </a:rPr>
              <a:t>оценки учебных достижений </a:t>
            </a:r>
            <a:r>
              <a:rPr lang="ru-RU" sz="2400" b="1" i="1" dirty="0" smtClean="0">
                <a:solidFill>
                  <a:srgbClr val="C00000"/>
                </a:solidFill>
                <a:latin typeface="Palatino Linotype" pitchFamily="18" charset="0"/>
              </a:rPr>
              <a:t>обучающихся,</a:t>
            </a:r>
            <a:r>
              <a:rPr lang="en-US" sz="2400" b="1" i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kk-KZ" sz="2400" b="1" i="1" dirty="0" smtClean="0">
                <a:solidFill>
                  <a:srgbClr val="C00000"/>
                </a:solidFill>
                <a:latin typeface="Palatino Linotype" pitchFamily="18" charset="0"/>
              </a:rPr>
              <a:t>основанная на оценке компетенции, </a:t>
            </a:r>
            <a:r>
              <a:rPr lang="ru-RU" sz="2400" b="1" i="1" dirty="0" smtClean="0">
                <a:latin typeface="Palatino Linotype" pitchFamily="18" charset="0"/>
              </a:rPr>
              <a:t>определенных </a:t>
            </a:r>
            <a:r>
              <a:rPr lang="ru-RU" sz="2400" b="1" i="1" dirty="0">
                <a:latin typeface="Palatino Linotype" pitchFamily="18" charset="0"/>
              </a:rPr>
              <a:t>образовательной программой в соответствии с Моделью медицинского образования </a:t>
            </a:r>
            <a:r>
              <a:rPr lang="ru-RU" sz="2400" b="1" i="1" dirty="0" err="1" smtClean="0">
                <a:latin typeface="Palatino Linotype" pitchFamily="18" charset="0"/>
              </a:rPr>
              <a:t>КазНМУ</a:t>
            </a:r>
            <a:endParaRPr lang="ru-RU" sz="2400" b="1" i="1" dirty="0">
              <a:latin typeface="Palatino Linotype" pitchFamily="18" charset="0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Оценка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учебных достижении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студента–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оценка компетенции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endParaRPr lang="ru-RU" b="1" i="1" dirty="0">
              <a:solidFill>
                <a:srgbClr val="C00000"/>
              </a:solidFill>
              <a:latin typeface="Palatino Linotype" pitchFamily="18" charset="0"/>
            </a:endParaRPr>
          </a:p>
          <a:p>
            <a:r>
              <a:rPr lang="en-US" sz="2400" b="1" i="1" dirty="0">
                <a:solidFill>
                  <a:srgbClr val="C00000"/>
                </a:solidFill>
                <a:latin typeface="Palatino Linotype" pitchFamily="18" charset="0"/>
              </a:rPr>
              <a:t>I </a:t>
            </a:r>
            <a:r>
              <a:rPr lang="kk-KZ" sz="2400" b="1" i="1" dirty="0">
                <a:solidFill>
                  <a:srgbClr val="C00000"/>
                </a:solidFill>
                <a:latin typeface="Palatino Linotype" pitchFamily="18" charset="0"/>
              </a:rPr>
              <a:t>этап – компьютерное тестирование: </a:t>
            </a:r>
          </a:p>
          <a:p>
            <a:r>
              <a:rPr lang="kk-KZ" sz="2400" b="1" i="1" dirty="0">
                <a:latin typeface="Palatino Linotype" pitchFamily="18" charset="0"/>
              </a:rPr>
              <a:t>Оцениваются : </a:t>
            </a:r>
            <a:endParaRPr lang="kk-KZ" sz="2400" b="1" i="1" dirty="0" smtClean="0">
              <a:latin typeface="Palatino Linotype" pitchFamily="18" charset="0"/>
            </a:endParaRPr>
          </a:p>
          <a:p>
            <a:r>
              <a:rPr lang="kk-KZ" sz="2400" b="1" i="1" dirty="0" smtClean="0">
                <a:latin typeface="Palatino Linotype" pitchFamily="18" charset="0"/>
              </a:rPr>
              <a:t>а</a:t>
            </a:r>
            <a:r>
              <a:rPr lang="kk-KZ" sz="2400" b="1" i="1" dirty="0">
                <a:latin typeface="Palatino Linotype" pitchFamily="18" charset="0"/>
              </a:rPr>
              <a:t>)  </a:t>
            </a:r>
            <a:r>
              <a:rPr lang="kk-KZ" sz="2400" b="1" i="1" dirty="0">
                <a:solidFill>
                  <a:srgbClr val="C00000"/>
                </a:solidFill>
                <a:latin typeface="Palatino Linotype" pitchFamily="18" charset="0"/>
              </a:rPr>
              <a:t>когнитивная (знания) </a:t>
            </a:r>
            <a:r>
              <a:rPr lang="kk-KZ" sz="2400" b="1" i="1" dirty="0" smtClean="0">
                <a:latin typeface="Palatino Linotype" pitchFamily="18" charset="0"/>
              </a:rPr>
              <a:t>                </a:t>
            </a:r>
          </a:p>
          <a:p>
            <a:r>
              <a:rPr lang="kk-KZ" sz="2400" b="1" i="1" dirty="0" smtClean="0">
                <a:latin typeface="Palatino Linotype" pitchFamily="18" charset="0"/>
              </a:rPr>
              <a:t>б</a:t>
            </a:r>
            <a:r>
              <a:rPr lang="kk-KZ" sz="2400" b="1" i="1" dirty="0">
                <a:latin typeface="Palatino Linotype" pitchFamily="18" charset="0"/>
              </a:rPr>
              <a:t>)  </a:t>
            </a:r>
            <a:r>
              <a:rPr lang="kk-KZ" sz="2400" b="1" i="1" dirty="0" smtClean="0">
                <a:solidFill>
                  <a:srgbClr val="C00000"/>
                </a:solidFill>
                <a:latin typeface="Palatino Linotype" pitchFamily="18" charset="0"/>
              </a:rPr>
              <a:t>правовая  </a:t>
            </a:r>
            <a:r>
              <a:rPr lang="kk-KZ" sz="2400" b="1" i="1" dirty="0">
                <a:solidFill>
                  <a:srgbClr val="C00000"/>
                </a:solidFill>
                <a:latin typeface="Palatino Linotype" pitchFamily="18" charset="0"/>
              </a:rPr>
              <a:t>компетенции</a:t>
            </a:r>
            <a:endParaRPr lang="ru-RU" sz="2400" b="1" i="1" dirty="0">
              <a:solidFill>
                <a:srgbClr val="C00000"/>
              </a:solidFill>
              <a:latin typeface="Palatino Linotype" pitchFamily="18" charset="0"/>
            </a:endParaRPr>
          </a:p>
          <a:p>
            <a:endParaRPr lang="ru-RU" sz="2400" b="1" i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  <a:latin typeface="Palatino Linotype" pitchFamily="18" charset="0"/>
              </a:rPr>
              <a:t>II </a:t>
            </a:r>
            <a:r>
              <a:rPr lang="kk-KZ" sz="2400" b="1" i="1" dirty="0">
                <a:solidFill>
                  <a:srgbClr val="C00000"/>
                </a:solidFill>
                <a:latin typeface="Palatino Linotype" pitchFamily="18" charset="0"/>
              </a:rPr>
              <a:t>этап </a:t>
            </a:r>
            <a:r>
              <a:rPr lang="ru-RU" sz="2400" b="1" i="1" dirty="0">
                <a:solidFill>
                  <a:srgbClr val="C00000"/>
                </a:solidFill>
                <a:latin typeface="Palatino Linotype" pitchFamily="18" charset="0"/>
              </a:rPr>
              <a:t>– прием практических навыков: </a:t>
            </a:r>
          </a:p>
          <a:p>
            <a:r>
              <a:rPr lang="kk-KZ" sz="2400" b="1" i="1" dirty="0">
                <a:latin typeface="Palatino Linotype" pitchFamily="18" charset="0"/>
              </a:rPr>
              <a:t>Оцениваются : </a:t>
            </a:r>
            <a:r>
              <a:rPr lang="en-US" sz="2400" b="1" i="1" dirty="0" smtClean="0">
                <a:latin typeface="Palatino Linotype" pitchFamily="18" charset="0"/>
              </a:rPr>
              <a:t>  </a:t>
            </a:r>
            <a:endParaRPr lang="ru-RU" sz="2400" b="1" i="1" dirty="0" smtClean="0">
              <a:latin typeface="Palatino Linotype" pitchFamily="18" charset="0"/>
            </a:endParaRPr>
          </a:p>
          <a:p>
            <a:r>
              <a:rPr lang="kk-KZ" sz="2400" b="1" i="1" dirty="0" smtClean="0">
                <a:latin typeface="Palatino Linotype" pitchFamily="18" charset="0"/>
              </a:rPr>
              <a:t>а</a:t>
            </a:r>
            <a:r>
              <a:rPr lang="kk-KZ" sz="2400" b="1" i="1" dirty="0">
                <a:latin typeface="Palatino Linotype" pitchFamily="18" charset="0"/>
              </a:rPr>
              <a:t>) </a:t>
            </a:r>
            <a:r>
              <a:rPr lang="ru-RU" sz="2400" b="1" i="1" dirty="0" err="1">
                <a:solidFill>
                  <a:srgbClr val="C00000"/>
                </a:solidFill>
                <a:latin typeface="Palatino Linotype" pitchFamily="18" charset="0"/>
              </a:rPr>
              <a:t>операциональная</a:t>
            </a:r>
            <a:r>
              <a:rPr lang="ru-RU" sz="2400" b="1" i="1" dirty="0">
                <a:solidFill>
                  <a:srgbClr val="C00000"/>
                </a:solidFill>
                <a:latin typeface="Palatino Linotype" pitchFamily="18" charset="0"/>
              </a:rPr>
              <a:t> (</a:t>
            </a:r>
            <a:r>
              <a:rPr lang="ru-RU" sz="2400" b="1" i="1" dirty="0" smtClean="0">
                <a:solidFill>
                  <a:srgbClr val="C00000"/>
                </a:solidFill>
                <a:latin typeface="Palatino Linotype" pitchFamily="18" charset="0"/>
              </a:rPr>
              <a:t>навыки)</a:t>
            </a:r>
          </a:p>
          <a:p>
            <a:r>
              <a:rPr lang="ru-RU" sz="2400" b="1" i="1" dirty="0" smtClean="0">
                <a:latin typeface="Palatino Linotype" pitchFamily="18" charset="0"/>
              </a:rPr>
              <a:t>б</a:t>
            </a:r>
            <a:r>
              <a:rPr lang="ru-RU" sz="2400" b="1" i="1" dirty="0">
                <a:latin typeface="Palatino Linotype" pitchFamily="18" charset="0"/>
              </a:rPr>
              <a:t>) </a:t>
            </a:r>
            <a:r>
              <a:rPr lang="ru-RU" sz="2400" b="1" i="1" dirty="0">
                <a:solidFill>
                  <a:srgbClr val="C00000"/>
                </a:solidFill>
                <a:latin typeface="Palatino Linotype" pitchFamily="18" charset="0"/>
              </a:rPr>
              <a:t>коммуникативные  </a:t>
            </a:r>
            <a:r>
              <a:rPr lang="ru-RU" sz="2400" b="1" i="1" dirty="0" smtClean="0">
                <a:solidFill>
                  <a:srgbClr val="C00000"/>
                </a:solidFill>
                <a:latin typeface="Palatino Linotype" pitchFamily="18" charset="0"/>
              </a:rPr>
              <a:t>компетенции</a:t>
            </a:r>
            <a:endParaRPr lang="ru-RU" sz="2400" b="1" i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4235" y="5751258"/>
            <a:ext cx="176631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sgmu.kz/New%20Folder/PIC_3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4235" y="4821279"/>
            <a:ext cx="1728192" cy="730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185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251520" y="0"/>
            <a:ext cx="8640960" cy="652534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/>
            <a:fld id="{DEB723A6-AD64-4E11-A58F-A21712D1F769}" type="slidenum">
              <a:rPr lang="ru-RU" sz="1400" smtClean="0">
                <a:solidFill>
                  <a:srgbClr val="000000"/>
                </a:solidFill>
              </a:rPr>
              <a:pPr eaLnBrk="1" hangingPunct="1"/>
              <a:t>16</a:t>
            </a:fld>
            <a:endParaRPr lang="ru-RU" sz="1400" smtClean="0">
              <a:solidFill>
                <a:srgbClr val="000000"/>
              </a:solidFill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858009" y="188640"/>
            <a:ext cx="8034471" cy="451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ru-RU" sz="3200" b="1" i="1" dirty="0">
                <a:solidFill>
                  <a:schemeClr val="tx1"/>
                </a:solidFill>
              </a:rPr>
              <a:t>Проведена работа по координации организации всех видов практик на основании </a:t>
            </a:r>
            <a:r>
              <a:rPr lang="ru-RU" sz="3200" b="1" i="1" dirty="0">
                <a:solidFill>
                  <a:srgbClr val="C00000"/>
                </a:solidFill>
              </a:rPr>
              <a:t>Положения об организации и проведении практики студентов </a:t>
            </a:r>
            <a:r>
              <a:rPr lang="ru-RU" sz="3200" b="1" i="1" dirty="0" err="1">
                <a:solidFill>
                  <a:srgbClr val="C00000"/>
                </a:solidFill>
              </a:rPr>
              <a:t>КазНМУ</a:t>
            </a:r>
            <a:r>
              <a:rPr lang="ru-RU" sz="3200" b="1" i="1" dirty="0">
                <a:solidFill>
                  <a:schemeClr val="tx1"/>
                </a:solidFill>
              </a:rPr>
              <a:t>. </a:t>
            </a:r>
            <a:endParaRPr lang="ru-RU" sz="3200" b="1" i="1" dirty="0" smtClean="0">
              <a:solidFill>
                <a:schemeClr val="tx1"/>
              </a:solidFill>
            </a:endParaRPr>
          </a:p>
          <a:p>
            <a:r>
              <a:rPr lang="ru-RU" sz="3200" b="1" i="1" dirty="0" smtClean="0">
                <a:solidFill>
                  <a:schemeClr val="tx1"/>
                </a:solidFill>
              </a:rPr>
              <a:t>В </a:t>
            </a:r>
            <a:r>
              <a:rPr lang="ru-RU" sz="3200" b="1" i="1" dirty="0">
                <a:solidFill>
                  <a:schemeClr val="tx1"/>
                </a:solidFill>
              </a:rPr>
              <a:t>настоящее время в университете организовано около </a:t>
            </a:r>
            <a:r>
              <a:rPr lang="ru-RU" sz="3200" b="1" i="1" dirty="0">
                <a:solidFill>
                  <a:srgbClr val="C00000"/>
                </a:solidFill>
              </a:rPr>
              <a:t>50 видов </a:t>
            </a:r>
            <a:r>
              <a:rPr lang="ru-RU" sz="3200" b="1" i="1" dirty="0">
                <a:solidFill>
                  <a:schemeClr val="tx1"/>
                </a:solidFill>
              </a:rPr>
              <a:t>учебных и учебно-производственных практик по специальностям, в связи с этим назрела необходимость в создании при ДУМР </a:t>
            </a:r>
            <a:r>
              <a:rPr lang="ru-RU" sz="3200" b="1" i="1" dirty="0">
                <a:solidFill>
                  <a:srgbClr val="C00000"/>
                </a:solidFill>
              </a:rPr>
              <a:t>Отдела по организации практики.</a:t>
            </a:r>
          </a:p>
          <a:p>
            <a:pPr>
              <a:defRPr/>
            </a:pPr>
            <a:endParaRPr lang="ru-RU" sz="3000" b="1" i="1" dirty="0" smtClean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536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251520" y="0"/>
            <a:ext cx="8640960" cy="652534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/>
            <a:fld id="{DEB723A6-AD64-4E11-A58F-A21712D1F769}" type="slidenum">
              <a:rPr lang="ru-RU" sz="1400" smtClean="0">
                <a:solidFill>
                  <a:srgbClr val="000000"/>
                </a:solidFill>
              </a:rPr>
              <a:pPr eaLnBrk="1" hangingPunct="1"/>
              <a:t>17</a:t>
            </a:fld>
            <a:endParaRPr lang="ru-RU" sz="1400" smtClean="0">
              <a:solidFill>
                <a:srgbClr val="000000"/>
              </a:solidFill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467544" y="548680"/>
            <a:ext cx="8034471" cy="451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ru-RU" sz="3200" b="1" i="1" dirty="0">
                <a:solidFill>
                  <a:schemeClr val="tx1"/>
                </a:solidFill>
              </a:rPr>
              <a:t>В рамках реализации внедрение </a:t>
            </a:r>
            <a:r>
              <a:rPr lang="ru-RU" sz="3200" b="1" i="1" dirty="0">
                <a:solidFill>
                  <a:srgbClr val="C00000"/>
                </a:solidFill>
              </a:rPr>
              <a:t>дистанционных технологий обучения </a:t>
            </a:r>
            <a:r>
              <a:rPr lang="ru-RU" sz="3200" b="1" i="1" dirty="0">
                <a:solidFill>
                  <a:schemeClr val="tx1"/>
                </a:solidFill>
              </a:rPr>
              <a:t>создана рабочая группа по развитию дистанционного обучения в университете </a:t>
            </a:r>
            <a:r>
              <a:rPr lang="ru-RU" sz="3200" b="1" i="1" dirty="0">
                <a:solidFill>
                  <a:srgbClr val="C00000"/>
                </a:solidFill>
              </a:rPr>
              <a:t>(пр.№971 от 30.10.2012).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43606649"/>
              </p:ext>
            </p:extLst>
          </p:nvPr>
        </p:nvGraphicFramePr>
        <p:xfrm>
          <a:off x="857250" y="3717032"/>
          <a:ext cx="3767993" cy="2307531"/>
        </p:xfrm>
        <a:graphic>
          <a:graphicData uri="http://schemas.openxmlformats.org/presentationml/2006/ole">
            <p:oleObj spid="_x0000_s1029" name="Clip" r:id="rId6" imgW="4582562" imgH="3041964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62024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251520" y="26888"/>
            <a:ext cx="8640960" cy="652534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/>
            <a:fld id="{DEB723A6-AD64-4E11-A58F-A21712D1F769}" type="slidenum">
              <a:rPr lang="ru-RU" sz="1400" smtClean="0">
                <a:solidFill>
                  <a:srgbClr val="000000"/>
                </a:solidFill>
              </a:rPr>
              <a:pPr eaLnBrk="1" hangingPunct="1"/>
              <a:t>18</a:t>
            </a:fld>
            <a:endParaRPr lang="ru-RU" sz="1400" smtClean="0">
              <a:solidFill>
                <a:srgbClr val="000000"/>
              </a:solidFill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429444" y="764704"/>
            <a:ext cx="8034471" cy="451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ru-RU" sz="2800" b="1" i="1" dirty="0">
                <a:solidFill>
                  <a:schemeClr val="tx1"/>
                </a:solidFill>
              </a:rPr>
              <a:t>Подписано трехстороннее соглашение об академической и научно-практическом сотрудничестве в области непрерывного медицинского образования между </a:t>
            </a:r>
            <a:r>
              <a:rPr lang="ru-RU" sz="2800" b="1" i="1" dirty="0" err="1">
                <a:solidFill>
                  <a:srgbClr val="C00000"/>
                </a:solidFill>
              </a:rPr>
              <a:t>КазНМУ</a:t>
            </a:r>
            <a:r>
              <a:rPr lang="ru-RU" sz="2800" b="1" i="1" dirty="0">
                <a:solidFill>
                  <a:srgbClr val="C00000"/>
                </a:solidFill>
              </a:rPr>
              <a:t>, Кыргызским государственным медицинским институтом переподготовки и повышения </a:t>
            </a:r>
            <a:r>
              <a:rPr lang="ru-RU" sz="2800" b="1" i="1" dirty="0">
                <a:solidFill>
                  <a:schemeClr val="tx1"/>
                </a:solidFill>
              </a:rPr>
              <a:t>квалификации и </a:t>
            </a:r>
            <a:r>
              <a:rPr lang="ru-RU" sz="2800" b="1" i="1" dirty="0">
                <a:solidFill>
                  <a:srgbClr val="FF0000"/>
                </a:solidFill>
              </a:rPr>
              <a:t>Республиканским  Учебно-клиническим  центром  семейной медицины Минздрава Таджикистана</a:t>
            </a:r>
            <a:r>
              <a:rPr lang="ru-RU" sz="2800" b="1" i="1" dirty="0">
                <a:solidFill>
                  <a:schemeClr val="tx1"/>
                </a:solidFill>
              </a:rPr>
              <a:t> под эгидой компании </a:t>
            </a:r>
            <a:r>
              <a:rPr lang="en-US" sz="2800" b="1" i="1" dirty="0">
                <a:solidFill>
                  <a:srgbClr val="FF0000"/>
                </a:solidFill>
              </a:rPr>
              <a:t>GIZ</a:t>
            </a:r>
            <a:r>
              <a:rPr lang="ru-RU" sz="2800" b="1" i="1" dirty="0">
                <a:solidFill>
                  <a:srgbClr val="FF0000"/>
                </a:solidFill>
              </a:rPr>
              <a:t> (Германия</a:t>
            </a:r>
            <a:r>
              <a:rPr lang="ru-RU" sz="2800" b="1" i="1" dirty="0">
                <a:solidFill>
                  <a:schemeClr val="tx1"/>
                </a:solidFill>
              </a:rPr>
              <a:t>) сроком на 5 лет.</a:t>
            </a:r>
          </a:p>
          <a:p>
            <a:endParaRPr lang="ru-RU" sz="28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417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251520" y="0"/>
            <a:ext cx="8640960" cy="652534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/>
            <a:fld id="{DEB723A6-AD64-4E11-A58F-A21712D1F769}" type="slidenum">
              <a:rPr lang="ru-RU" sz="1400" smtClean="0">
                <a:solidFill>
                  <a:srgbClr val="000000"/>
                </a:solidFill>
              </a:rPr>
              <a:pPr eaLnBrk="1" hangingPunct="1"/>
              <a:t>19</a:t>
            </a:fld>
            <a:endParaRPr lang="ru-RU" sz="1400" smtClean="0">
              <a:solidFill>
                <a:srgbClr val="000000"/>
              </a:solidFill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458912" y="620688"/>
            <a:ext cx="8034471" cy="451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ru-RU" sz="2800" b="1" i="1" dirty="0" smtClean="0">
                <a:solidFill>
                  <a:srgbClr val="C00000"/>
                </a:solidFill>
              </a:rPr>
              <a:t>25 сотрудников </a:t>
            </a:r>
            <a:r>
              <a:rPr lang="ru-RU" sz="2800" b="1" i="1" dirty="0">
                <a:solidFill>
                  <a:schemeClr val="tx1"/>
                </a:solidFill>
              </a:rPr>
              <a:t>университета прошли обучение на семинаре «Методологические основы дистанционного обучения» (2.07-07.09.12), 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chemeClr val="tx1"/>
                </a:solidFill>
              </a:rPr>
              <a:t>2 </a:t>
            </a:r>
            <a:r>
              <a:rPr lang="ru-RU" sz="2800" b="1" i="1" dirty="0">
                <a:solidFill>
                  <a:schemeClr val="tx1"/>
                </a:solidFill>
              </a:rPr>
              <a:t>сотрудника повысили квалификацию в Республиканском центре развития здравоохранения МЗ РК (5.11-09.11.2012).  </a:t>
            </a:r>
          </a:p>
        </p:txBody>
      </p:sp>
      <p:pic>
        <p:nvPicPr>
          <p:cNvPr id="5" name="Рисунок 4" descr="951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5068" y="3429000"/>
            <a:ext cx="1919296" cy="206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5526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963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smtClean="0"/>
              <a:t>Основной тенденцией развития высшего образования является :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1484784"/>
            <a:ext cx="7620000" cy="4826000"/>
          </a:xfrm>
        </p:spPr>
        <p:txBody>
          <a:bodyPr/>
          <a:lstStyle/>
          <a:p>
            <a:pPr marL="457200" indent="-457200">
              <a:buFont typeface="Times New Roman" pitchFamily="16" charset="0"/>
              <a:buBlip>
                <a:blip r:embed="rId5"/>
              </a:buBlip>
            </a:pPr>
            <a:r>
              <a:rPr lang="ru-RU" sz="2600" dirty="0" smtClean="0"/>
              <a:t>повышение качества подготовки специалистов; </a:t>
            </a:r>
          </a:p>
          <a:p>
            <a:pPr marL="457200" indent="-457200">
              <a:buFont typeface="Times New Roman" pitchFamily="16" charset="0"/>
              <a:buBlip>
                <a:blip r:embed="rId5"/>
              </a:buBlip>
            </a:pPr>
            <a:r>
              <a:rPr lang="ru-RU" sz="2600" dirty="0" smtClean="0"/>
              <a:t>обеспечение новых направлений подготовки и  инновационного развития; </a:t>
            </a:r>
          </a:p>
          <a:p>
            <a:pPr marL="457200" indent="-457200">
              <a:buFont typeface="Times New Roman" pitchFamily="16" charset="0"/>
              <a:buBlip>
                <a:blip r:embed="rId5"/>
              </a:buBlip>
            </a:pPr>
            <a:r>
              <a:rPr lang="ru-RU" sz="2600" dirty="0" smtClean="0"/>
              <a:t>интеграция с интенсивной научно-исследовательской деятельностью; </a:t>
            </a:r>
          </a:p>
          <a:p>
            <a:pPr marL="457200" indent="-457200">
              <a:buFont typeface="Times New Roman" pitchFamily="16" charset="0"/>
              <a:buBlip>
                <a:blip r:embed="rId5"/>
              </a:buBlip>
            </a:pPr>
            <a:r>
              <a:rPr lang="ru-RU" sz="2600" dirty="0" smtClean="0"/>
              <a:t>тесная связь вузовских исследований с потребностями общества на основе совершенствования образовательных и информационных технологий.</a:t>
            </a:r>
          </a:p>
        </p:txBody>
      </p:sp>
      <p:sp>
        <p:nvSpPr>
          <p:cNvPr id="4098" name="Номер слайда 5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/>
            <a:fld id="{52A6EE0F-B6CF-4BF8-8FE5-AD405D2026E4}" type="slidenum">
              <a:rPr lang="ru-RU" sz="1400" smtClean="0">
                <a:solidFill>
                  <a:srgbClr val="000000"/>
                </a:solidFill>
              </a:rPr>
              <a:pPr eaLnBrk="1" hangingPunct="1"/>
              <a:t>2</a:t>
            </a:fld>
            <a:endParaRPr lang="ru-RU" sz="1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251520" y="0"/>
            <a:ext cx="8640960" cy="652534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/>
            <a:fld id="{DEB723A6-AD64-4E11-A58F-A21712D1F769}" type="slidenum">
              <a:rPr lang="ru-RU" sz="1400" smtClean="0">
                <a:solidFill>
                  <a:srgbClr val="000000"/>
                </a:solidFill>
              </a:rPr>
              <a:pPr eaLnBrk="1" hangingPunct="1"/>
              <a:t>20</a:t>
            </a:fld>
            <a:endParaRPr lang="ru-RU" sz="1400" smtClean="0">
              <a:solidFill>
                <a:srgbClr val="000000"/>
              </a:solidFill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458912" y="188640"/>
            <a:ext cx="8433568" cy="451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ru-RU" sz="2800" b="1" i="1" dirty="0">
                <a:solidFill>
                  <a:srgbClr val="C00000"/>
                </a:solidFill>
              </a:rPr>
              <a:t>Информатизация </a:t>
            </a:r>
            <a:r>
              <a:rPr lang="ru-RU" sz="2800" b="1" i="1" dirty="0">
                <a:solidFill>
                  <a:schemeClr val="tx1"/>
                </a:solidFill>
              </a:rPr>
              <a:t>в </a:t>
            </a:r>
            <a:r>
              <a:rPr lang="ru-RU" sz="2800" b="1" i="1" dirty="0" err="1">
                <a:solidFill>
                  <a:schemeClr val="tx1"/>
                </a:solidFill>
              </a:rPr>
              <a:t>КазНМУ</a:t>
            </a:r>
            <a:r>
              <a:rPr lang="ru-RU" sz="2800" b="1" i="1" dirty="0">
                <a:solidFill>
                  <a:schemeClr val="tx1"/>
                </a:solidFill>
              </a:rPr>
              <a:t> проводится по нескольким направлениям: </a:t>
            </a:r>
          </a:p>
          <a:p>
            <a:pPr marL="457200" indent="-457200">
              <a:buBlip>
                <a:blip r:embed="rId5"/>
              </a:buBlip>
            </a:pPr>
            <a:r>
              <a:rPr lang="ru-RU" sz="2800" b="1" i="1" dirty="0">
                <a:solidFill>
                  <a:schemeClr val="tx1"/>
                </a:solidFill>
              </a:rPr>
              <a:t>а</a:t>
            </a:r>
            <a:r>
              <a:rPr lang="ru-RU" sz="2800" b="1" i="1" dirty="0" smtClean="0">
                <a:solidFill>
                  <a:schemeClr val="tx1"/>
                </a:solidFill>
              </a:rPr>
              <a:t>втоматизация </a:t>
            </a:r>
            <a:r>
              <a:rPr lang="ru-RU" sz="2800" b="1" i="1" dirty="0">
                <a:solidFill>
                  <a:schemeClr val="tx1"/>
                </a:solidFill>
              </a:rPr>
              <a:t>системы управления образовательным процессом через   </a:t>
            </a:r>
            <a:r>
              <a:rPr lang="ru-RU" sz="2800" b="1" i="1" dirty="0" smtClean="0">
                <a:solidFill>
                  <a:schemeClr val="tx1"/>
                </a:solidFill>
              </a:rPr>
              <a:t>АИС-</a:t>
            </a:r>
            <a:r>
              <a:rPr lang="ru-RU" sz="2800" b="1" i="1" dirty="0" err="1" smtClean="0">
                <a:solidFill>
                  <a:schemeClr val="tx1"/>
                </a:solidFill>
              </a:rPr>
              <a:t>КазНМУ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endParaRPr lang="ru-RU" sz="2800" b="1" i="1" dirty="0">
              <a:solidFill>
                <a:schemeClr val="tx1"/>
              </a:solidFill>
            </a:endParaRPr>
          </a:p>
          <a:p>
            <a:pPr marL="457200" indent="-457200">
              <a:buBlip>
                <a:blip r:embed="rId5"/>
              </a:buBlip>
            </a:pPr>
            <a:r>
              <a:rPr lang="ru-RU" sz="2800" b="1" i="1" dirty="0" smtClean="0">
                <a:solidFill>
                  <a:schemeClr val="tx1"/>
                </a:solidFill>
              </a:rPr>
              <a:t>выбор </a:t>
            </a:r>
            <a:r>
              <a:rPr lang="ru-RU" sz="2800" b="1" i="1" dirty="0">
                <a:solidFill>
                  <a:schemeClr val="tx1"/>
                </a:solidFill>
              </a:rPr>
              <a:t>преподавателей по специальностям «фармация», «технология фармацевтического производства», «менеджмент», «сестринское дело», «общественное здравоохранение», «медико-профилактическое дело»;</a:t>
            </a:r>
          </a:p>
          <a:p>
            <a:pPr marL="457200" indent="-457200">
              <a:buBlip>
                <a:blip r:embed="rId5"/>
              </a:buBlip>
            </a:pPr>
            <a:r>
              <a:rPr lang="ru-RU" sz="2800" b="1" i="1" dirty="0" smtClean="0">
                <a:solidFill>
                  <a:schemeClr val="tx1"/>
                </a:solidFill>
              </a:rPr>
              <a:t>подключение </a:t>
            </a:r>
            <a:r>
              <a:rPr lang="ru-RU" sz="2800" b="1" i="1" dirty="0">
                <a:solidFill>
                  <a:schemeClr val="tx1"/>
                </a:solidFill>
              </a:rPr>
              <a:t>к крупнейшим электронным ресурсам – «</a:t>
            </a:r>
            <a:r>
              <a:rPr lang="ru-RU" sz="2800" b="1" i="1" dirty="0" err="1">
                <a:solidFill>
                  <a:schemeClr val="tx1"/>
                </a:solidFill>
              </a:rPr>
              <a:t>Кокрановская</a:t>
            </a:r>
            <a:r>
              <a:rPr lang="ru-RU" sz="2800" b="1" i="1" dirty="0">
                <a:solidFill>
                  <a:schemeClr val="tx1"/>
                </a:solidFill>
              </a:rPr>
              <a:t> библиотека», </a:t>
            </a:r>
            <a:r>
              <a:rPr lang="en-US" sz="2800" b="1" i="1" dirty="0" err="1">
                <a:solidFill>
                  <a:schemeClr val="tx1"/>
                </a:solidFill>
              </a:rPr>
              <a:t>Polpred</a:t>
            </a:r>
            <a:r>
              <a:rPr lang="ru-RU" sz="2800" b="1" i="1" dirty="0">
                <a:solidFill>
                  <a:schemeClr val="tx1"/>
                </a:solidFill>
              </a:rPr>
              <a:t>.</a:t>
            </a:r>
            <a:r>
              <a:rPr lang="en-US" sz="2800" b="1" i="1" dirty="0">
                <a:solidFill>
                  <a:schemeClr val="tx1"/>
                </a:solidFill>
              </a:rPr>
              <a:t>com</a:t>
            </a:r>
            <a:r>
              <a:rPr lang="ru-RU" sz="2800" b="1" i="1" dirty="0">
                <a:solidFill>
                  <a:schemeClr val="tx1"/>
                </a:solidFill>
              </a:rPr>
              <a:t>, «Медицина и здравоохранение в России», </a:t>
            </a:r>
            <a:r>
              <a:rPr lang="en-US" sz="2800" b="1" i="1" dirty="0">
                <a:solidFill>
                  <a:schemeClr val="tx1"/>
                </a:solidFill>
              </a:rPr>
              <a:t>Thomson Reuters</a:t>
            </a:r>
            <a:r>
              <a:rPr lang="ru-RU" sz="2800" b="1" i="1" dirty="0">
                <a:solidFill>
                  <a:schemeClr val="tx1"/>
                </a:solidFill>
              </a:rPr>
              <a:t>, </a:t>
            </a:r>
            <a:r>
              <a:rPr lang="ru-RU" sz="2800" b="1" i="1" dirty="0" err="1">
                <a:solidFill>
                  <a:schemeClr val="tx1"/>
                </a:solidFill>
              </a:rPr>
              <a:t>Springer</a:t>
            </a:r>
            <a:r>
              <a:rPr lang="ru-RU" sz="2800" b="1" i="1" dirty="0">
                <a:solidFill>
                  <a:schemeClr val="tx1"/>
                </a:solidFill>
              </a:rPr>
              <a:t>;</a:t>
            </a:r>
          </a:p>
          <a:p>
            <a:endParaRPr lang="ru-RU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869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251520" y="0"/>
            <a:ext cx="8640960" cy="652534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/>
            <a:fld id="{DEB723A6-AD64-4E11-A58F-A21712D1F769}" type="slidenum">
              <a:rPr lang="ru-RU" sz="1400" smtClean="0">
                <a:solidFill>
                  <a:srgbClr val="000000"/>
                </a:solidFill>
              </a:rPr>
              <a:pPr eaLnBrk="1" hangingPunct="1"/>
              <a:t>21</a:t>
            </a:fld>
            <a:endParaRPr lang="ru-RU" sz="1400" smtClean="0">
              <a:solidFill>
                <a:srgbClr val="000000"/>
              </a:solidFill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458912" y="188640"/>
            <a:ext cx="8433568" cy="451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ru-RU" b="1" dirty="0">
                <a:solidFill>
                  <a:srgbClr val="C00000"/>
                </a:solidFill>
              </a:rPr>
              <a:t>Информатизация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в </a:t>
            </a:r>
            <a:r>
              <a:rPr lang="ru-RU" b="1" i="1" dirty="0" err="1">
                <a:solidFill>
                  <a:schemeClr val="tx1"/>
                </a:solidFill>
              </a:rPr>
              <a:t>КазНМУ</a:t>
            </a:r>
            <a:r>
              <a:rPr lang="ru-RU" b="1" i="1" dirty="0">
                <a:solidFill>
                  <a:schemeClr val="tx1"/>
                </a:solidFill>
              </a:rPr>
              <a:t> проводится по нескольким направлениям: </a:t>
            </a:r>
          </a:p>
          <a:p>
            <a:pPr marL="342900" indent="-342900">
              <a:buBlip>
                <a:blip r:embed="rId5"/>
              </a:buBlip>
            </a:pPr>
            <a:r>
              <a:rPr lang="ru-RU" b="1" i="1" dirty="0" smtClean="0">
                <a:solidFill>
                  <a:schemeClr val="tx1"/>
                </a:solidFill>
              </a:rPr>
              <a:t>обеспечен </a:t>
            </a:r>
            <a:r>
              <a:rPr lang="ru-RU" b="1" i="1" dirty="0">
                <a:solidFill>
                  <a:schemeClr val="tx1"/>
                </a:solidFill>
              </a:rPr>
              <a:t>и расширен доступ обучающихся к электронным ресурсам за счет выдачи во временное пользование 1000 студентам и 1000 преподавателям университета </a:t>
            </a:r>
            <a:r>
              <a:rPr lang="en-US" b="1" i="1" dirty="0">
                <a:solidFill>
                  <a:schemeClr val="tx1"/>
                </a:solidFill>
              </a:rPr>
              <a:t>N</a:t>
            </a:r>
            <a:r>
              <a:rPr lang="ru-RU" b="1" i="1" dirty="0" err="1">
                <a:solidFill>
                  <a:schemeClr val="tx1"/>
                </a:solidFill>
              </a:rPr>
              <a:t>etbook</a:t>
            </a:r>
            <a:r>
              <a:rPr lang="ru-RU" b="1" i="1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Blip>
                <a:blip r:embed="rId5"/>
              </a:buBlip>
            </a:pPr>
            <a:r>
              <a:rPr lang="ru-RU" b="1" i="1" dirty="0" smtClean="0">
                <a:solidFill>
                  <a:schemeClr val="tx1"/>
                </a:solidFill>
              </a:rPr>
              <a:t>площадь </a:t>
            </a:r>
            <a:r>
              <a:rPr lang="ru-RU" b="1" i="1" dirty="0">
                <a:solidFill>
                  <a:schemeClr val="tx1"/>
                </a:solidFill>
              </a:rPr>
              <a:t>покрытия </a:t>
            </a:r>
            <a:r>
              <a:rPr lang="en-US" b="1" i="1" dirty="0">
                <a:solidFill>
                  <a:schemeClr val="tx1"/>
                </a:solidFill>
              </a:rPr>
              <a:t>WI</a:t>
            </a:r>
            <a:r>
              <a:rPr lang="ru-RU" b="1" i="1" dirty="0">
                <a:solidFill>
                  <a:schemeClr val="tx1"/>
                </a:solidFill>
              </a:rPr>
              <a:t>-</a:t>
            </a:r>
            <a:r>
              <a:rPr lang="en-US" b="1" i="1" dirty="0">
                <a:solidFill>
                  <a:schemeClr val="tx1"/>
                </a:solidFill>
              </a:rPr>
              <a:t>FI</a:t>
            </a:r>
            <a:r>
              <a:rPr lang="ru-RU" b="1" i="1" dirty="0">
                <a:solidFill>
                  <a:schemeClr val="tx1"/>
                </a:solidFill>
              </a:rPr>
              <a:t> для свободного доступа в Интернет составляет 65% от общей площади территории университета;</a:t>
            </a:r>
          </a:p>
          <a:p>
            <a:pPr marL="342900" indent="-342900">
              <a:buBlip>
                <a:blip r:embed="rId5"/>
              </a:buBlip>
            </a:pPr>
            <a:r>
              <a:rPr lang="ru-RU" b="1" i="1" dirty="0" smtClean="0">
                <a:solidFill>
                  <a:schemeClr val="tx1"/>
                </a:solidFill>
              </a:rPr>
              <a:t>с </a:t>
            </a:r>
            <a:r>
              <a:rPr lang="ru-RU" b="1" i="1" dirty="0">
                <a:solidFill>
                  <a:schemeClr val="tx1"/>
                </a:solidFill>
              </a:rPr>
              <a:t>1 октября 2012 года введен электронный журнал для 2 курса специальностей «ОЗ», «МПД», «Менеджмент», «СД», для всех курсов специальности «Фармация».</a:t>
            </a:r>
          </a:p>
          <a:p>
            <a:pPr marL="342900" indent="-342900">
              <a:buBlip>
                <a:blip r:embed="rId5"/>
              </a:buBlip>
            </a:pPr>
            <a:r>
              <a:rPr lang="ru-RU" b="1" i="1" dirty="0" smtClean="0">
                <a:solidFill>
                  <a:schemeClr val="tx1"/>
                </a:solidFill>
              </a:rPr>
              <a:t>создание </a:t>
            </a:r>
            <a:r>
              <a:rPr lang="ru-RU" b="1" i="1" dirty="0">
                <a:solidFill>
                  <a:schemeClr val="tx1"/>
                </a:solidFill>
              </a:rPr>
              <a:t>компьютерных классов на кафедрах и клинических базах.</a:t>
            </a:r>
          </a:p>
          <a:p>
            <a:pPr marL="342900" indent="-342900">
              <a:buBlip>
                <a:blip r:embed="rId5"/>
              </a:buBlip>
            </a:pPr>
            <a:r>
              <a:rPr lang="ru-RU" b="1" i="1" dirty="0" smtClean="0">
                <a:solidFill>
                  <a:schemeClr val="tx1"/>
                </a:solidFill>
              </a:rPr>
              <a:t>100</a:t>
            </a:r>
            <a:r>
              <a:rPr lang="ru-RU" b="1" i="1" dirty="0">
                <a:solidFill>
                  <a:schemeClr val="tx1"/>
                </a:solidFill>
              </a:rPr>
              <a:t>% обеспечение стационарным видеопроектором и ноутбуком аудиторий.  </a:t>
            </a:r>
          </a:p>
        </p:txBody>
      </p:sp>
    </p:spTree>
    <p:extLst>
      <p:ext uri="{BB962C8B-B14F-4D97-AF65-F5344CB8AC3E}">
        <p14:creationId xmlns:p14="http://schemas.microsoft.com/office/powerpoint/2010/main" xmlns="" val="1760846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0" y="0"/>
            <a:ext cx="9144000" cy="652534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/>
            <a:fld id="{DEB723A6-AD64-4E11-A58F-A21712D1F769}" type="slidenum">
              <a:rPr lang="ru-RU" sz="1400" smtClean="0">
                <a:solidFill>
                  <a:srgbClr val="000000"/>
                </a:solidFill>
              </a:rPr>
              <a:pPr eaLnBrk="1" hangingPunct="1"/>
              <a:t>22</a:t>
            </a:fld>
            <a:endParaRPr lang="ru-RU" sz="1400" smtClean="0">
              <a:solidFill>
                <a:srgbClr val="000000"/>
              </a:solidFill>
            </a:endParaRPr>
          </a:p>
        </p:txBody>
      </p:sp>
      <p:sp>
        <p:nvSpPr>
          <p:cNvPr id="5" name="AutoShape 2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1520" y="525054"/>
            <a:ext cx="4690888" cy="2184126"/>
          </a:xfrm>
          <a:prstGeom prst="homePlate">
            <a:avLst>
              <a:gd name="adj" fmla="val 34743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 lIns="36576" tIns="36576" rIns="36576" bIns="36576" anchor="ctr"/>
          <a:lstStyle/>
          <a:p>
            <a:pPr defTabSz="895350">
              <a:buSzPct val="120000"/>
              <a:defRPr/>
            </a:pPr>
            <a:r>
              <a:rPr lang="ru-RU" sz="2000" dirty="0"/>
              <a:t>С целью постоянного мониторинга внедрения инновационных методов обучения в учебный процесс, совершенствования методов оценки учебных достижений обучающихся  </a:t>
            </a:r>
            <a:r>
              <a:rPr lang="ru-RU" sz="2800" dirty="0">
                <a:solidFill>
                  <a:srgbClr val="C00000"/>
                </a:solidFill>
              </a:rPr>
              <a:t>созданы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5145282" y="324455"/>
            <a:ext cx="3766728" cy="2585323"/>
          </a:xfrm>
          <a:prstGeom prst="rect">
            <a:avLst/>
          </a:prstGeom>
          <a:gradFill rotWithShape="1">
            <a:gsLst>
              <a:gs pos="0">
                <a:srgbClr val="D6E7FF"/>
              </a:gs>
              <a:gs pos="100000">
                <a:srgbClr val="D6E7FF">
                  <a:gamma/>
                  <a:shade val="46275"/>
                  <a:invGamma/>
                </a:srgbClr>
              </a:gs>
            </a:gsLst>
            <a:lin ang="1890000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355600" indent="-3556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000" dirty="0"/>
              <a:t>Группа независимых экспертов, </a:t>
            </a:r>
            <a:endParaRPr lang="ru-RU" sz="2000" dirty="0" smtClean="0"/>
          </a:p>
          <a:p>
            <a:pPr>
              <a:lnSpc>
                <a:spcPct val="90000"/>
              </a:lnSpc>
              <a:defRPr/>
            </a:pPr>
            <a:endParaRPr lang="ru-RU" sz="2000" dirty="0" smtClean="0"/>
          </a:p>
          <a:p>
            <a:pPr marL="355600" indent="-3556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000" dirty="0" smtClean="0"/>
              <a:t>Группа </a:t>
            </a:r>
            <a:r>
              <a:rPr lang="ru-RU" sz="2000" dirty="0" err="1"/>
              <a:t>тестологов</a:t>
            </a:r>
            <a:r>
              <a:rPr lang="ru-RU" sz="2000" dirty="0"/>
              <a:t>, </a:t>
            </a:r>
            <a:endParaRPr lang="ru-RU" sz="2000" dirty="0" smtClean="0"/>
          </a:p>
          <a:p>
            <a:pPr>
              <a:lnSpc>
                <a:spcPct val="90000"/>
              </a:lnSpc>
              <a:defRPr/>
            </a:pPr>
            <a:endParaRPr lang="ru-RU" sz="2000" dirty="0" smtClean="0"/>
          </a:p>
          <a:p>
            <a:pPr marL="355600" indent="-3556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000" dirty="0" smtClean="0"/>
              <a:t>Рабочая </a:t>
            </a:r>
            <a:r>
              <a:rPr lang="ru-RU" sz="2000" dirty="0"/>
              <a:t>группа по внедрению инновационных методов обучения в учебный процесс</a:t>
            </a:r>
          </a:p>
        </p:txBody>
      </p:sp>
      <p:sp>
        <p:nvSpPr>
          <p:cNvPr id="7" name="AutoShape 2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7325" y="3809802"/>
            <a:ext cx="4755083" cy="2001142"/>
          </a:xfrm>
          <a:prstGeom prst="homePlate">
            <a:avLst>
              <a:gd name="adj" fmla="val 35119"/>
            </a:avLst>
          </a:prstGeom>
          <a:gradFill rotWithShape="1">
            <a:gsLst>
              <a:gs pos="0">
                <a:srgbClr val="FCE6D3">
                  <a:gamma/>
                  <a:shade val="46275"/>
                  <a:invGamma/>
                </a:srgbClr>
              </a:gs>
              <a:gs pos="100000">
                <a:srgbClr val="FCE6D3"/>
              </a:gs>
            </a:gsLst>
            <a:lin ang="27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 lIns="36576" tIns="36576" rIns="36576" bIns="36576" anchor="ctr"/>
          <a:lstStyle/>
          <a:p>
            <a:pPr defTabSz="895350">
              <a:buSzPct val="120000"/>
              <a:defRPr/>
            </a:pPr>
            <a:r>
              <a:rPr lang="ru-RU" sz="2000" dirty="0"/>
              <a:t>Для научно-методологического обоснования при разработке контрольно-измерительных средств </a:t>
            </a:r>
            <a:r>
              <a:rPr lang="ru-RU" sz="2400" dirty="0">
                <a:solidFill>
                  <a:srgbClr val="C00000"/>
                </a:solidFill>
              </a:rPr>
              <a:t>планируется </a:t>
            </a:r>
            <a:r>
              <a:rPr lang="ru-RU" sz="2000" dirty="0"/>
              <a:t>создание при ДУМР</a:t>
            </a:r>
            <a:endParaRPr lang="en-US" sz="2000" dirty="0"/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5308987" y="3873524"/>
            <a:ext cx="3600996" cy="1643527"/>
          </a:xfrm>
          <a:prstGeom prst="rect">
            <a:avLst/>
          </a:prstGeom>
          <a:gradFill rotWithShape="1">
            <a:gsLst>
              <a:gs pos="0">
                <a:srgbClr val="FCE6D3"/>
              </a:gs>
              <a:gs pos="100000">
                <a:srgbClr val="FCE6D3">
                  <a:gamma/>
                  <a:shade val="46275"/>
                  <a:invGamma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sz="2800" dirty="0"/>
              <a:t>Центра педагогических измерений имени </a:t>
            </a:r>
            <a:endParaRPr lang="ru-RU" sz="2800" dirty="0" smtClean="0"/>
          </a:p>
          <a:p>
            <a:pPr algn="just">
              <a:lnSpc>
                <a:spcPct val="90000"/>
              </a:lnSpc>
              <a:defRPr/>
            </a:pPr>
            <a:r>
              <a:rPr lang="ru-RU" sz="2800" dirty="0" smtClean="0"/>
              <a:t>В.С</a:t>
            </a:r>
            <a:r>
              <a:rPr lang="ru-RU" sz="2800" dirty="0"/>
              <a:t>. Аванесова.</a:t>
            </a:r>
          </a:p>
        </p:txBody>
      </p:sp>
    </p:spTree>
    <p:extLst>
      <p:ext uri="{BB962C8B-B14F-4D97-AF65-F5344CB8AC3E}">
        <p14:creationId xmlns:p14="http://schemas.microsoft.com/office/powerpoint/2010/main" xmlns="" val="697443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251520" y="0"/>
            <a:ext cx="8640960" cy="652534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/>
            <a:fld id="{DEB723A6-AD64-4E11-A58F-A21712D1F769}" type="slidenum">
              <a:rPr lang="ru-RU" sz="1400" smtClean="0">
                <a:solidFill>
                  <a:srgbClr val="000000"/>
                </a:solidFill>
              </a:rPr>
              <a:pPr eaLnBrk="1" hangingPunct="1"/>
              <a:t>23</a:t>
            </a:fld>
            <a:endParaRPr lang="ru-RU" sz="1400" smtClean="0">
              <a:solidFill>
                <a:srgbClr val="0000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94035"/>
            <a:ext cx="7848872" cy="46434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32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 практических навыков имени К. </a:t>
            </a:r>
            <a:r>
              <a:rPr lang="ru-RU" sz="3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Кожаханова</a:t>
            </a: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   Центр медицинской симуляции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    Центр коммуникативных навыков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    Центр фармацевтических навыков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    Центр стоматологических навыков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    Центр независимой оценки знаний и навыков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    Центр медицины катастроф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    Компьютерный класс</a:t>
            </a:r>
          </a:p>
        </p:txBody>
      </p:sp>
      <p:pic>
        <p:nvPicPr>
          <p:cNvPr id="7" name="Picture 4" descr="DSC 5819 580x386 &amp;TScy;&amp;iecy;&amp;ncy;&amp;tcy;&amp;rcy; &amp;pcy;&amp;rcy;&amp;acy;&amp;kcy;&amp;tcy;&amp;icy;&amp;chcy;&amp;iecy;&amp;scy;&amp;kcy;&amp;icy;&amp;khcy; &amp;ncy;&amp;acy;&amp;vcy;&amp;ycy;&amp;kcy;&amp;ocy;&amp;v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5326" y="94035"/>
            <a:ext cx="1337141" cy="2321723"/>
          </a:xfrm>
          <a:prstGeom prst="rect">
            <a:avLst/>
          </a:prstGeom>
          <a:noFill/>
        </p:spPr>
      </p:pic>
      <p:pic>
        <p:nvPicPr>
          <p:cNvPr id="8" name="Picture 6" descr="P1040369 386x580 &amp;TScy;&amp;iecy;&amp;ncy;&amp;tcy;&amp;rcy; &amp;pcy;&amp;rcy;&amp;acy;&amp;kcy;&amp;tcy;&amp;icy;&amp;chcy;&amp;iecy;&amp;scy;&amp;kcy;&amp;icy;&amp;khcy; &amp;ncy;&amp;acy;&amp;vcy;&amp;ycy;&amp;kcy;&amp;ocy;&amp;v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5326" y="2415758"/>
            <a:ext cx="1217176" cy="231083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4737481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2012-2013 учебном году открыт Центр практических навыков по специальности «медико-профилактическое дело».</a:t>
            </a:r>
          </a:p>
        </p:txBody>
      </p:sp>
    </p:spTree>
    <p:extLst>
      <p:ext uri="{BB962C8B-B14F-4D97-AF65-F5344CB8AC3E}">
        <p14:creationId xmlns:p14="http://schemas.microsoft.com/office/powerpoint/2010/main" xmlns="" val="242602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251520" y="-68357"/>
            <a:ext cx="8640960" cy="652534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idx="12"/>
          </p:nvPr>
        </p:nvSpPr>
        <p:spPr>
          <a:xfrm>
            <a:off x="6553200" y="3179036"/>
            <a:ext cx="1903413" cy="455613"/>
          </a:xfrm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/>
            <a:fld id="{DEB723A6-AD64-4E11-A58F-A21712D1F769}" type="slidenum">
              <a:rPr lang="ru-RU" sz="1400" smtClean="0">
                <a:solidFill>
                  <a:srgbClr val="000000"/>
                </a:solidFill>
              </a:rPr>
              <a:pPr eaLnBrk="1" hangingPunct="1"/>
              <a:t>24</a:t>
            </a:fld>
            <a:endParaRPr lang="ru-RU" sz="1400" smtClean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7162800" y="3498124"/>
            <a:ext cx="1524000" cy="290512"/>
          </a:xfrm>
        </p:spPr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69911" y="260648"/>
            <a:ext cx="9144000" cy="10749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32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sz="2600" b="0" dirty="0" smtClean="0">
                <a:solidFill>
                  <a:schemeClr val="tx1"/>
                </a:solidFill>
              </a:rPr>
              <a:t>Центр коммуникативных навыков</a:t>
            </a:r>
          </a:p>
          <a:p>
            <a:pPr>
              <a:buFont typeface="Wingdings" pitchFamily="2" charset="2"/>
              <a:buNone/>
            </a:pPr>
            <a:r>
              <a:rPr lang="ru-RU" sz="2600" b="0" dirty="0" smtClean="0">
                <a:solidFill>
                  <a:schemeClr val="tx1"/>
                </a:solidFill>
              </a:rPr>
              <a:t> им. Джулиет </a:t>
            </a:r>
            <a:r>
              <a:rPr lang="ru-RU" sz="2600" b="0" dirty="0" err="1" smtClean="0">
                <a:solidFill>
                  <a:schemeClr val="tx1"/>
                </a:solidFill>
              </a:rPr>
              <a:t>Драпер</a:t>
            </a:r>
            <a:r>
              <a:rPr lang="ru-RU" sz="2600" b="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7" name="Picture 2" descr="IMG 0511 580x435 &amp;TScy;&amp;iecy;&amp;ncy;&amp;tcy;&amp;rcy; &amp;pcy;&amp;rcy;&amp;acy;&amp;kcy;&amp;tcy;&amp;icy;&amp;chcy;&amp;iecy;&amp;scy;&amp;kcy;&amp;icy;&amp;khcy; &amp;ncy;&amp;acy;&amp;vcy;&amp;ycy;&amp;kcy;&amp;ocy;&amp;v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502644"/>
            <a:ext cx="3000396" cy="2285992"/>
          </a:xfrm>
          <a:prstGeom prst="rect">
            <a:avLst/>
          </a:prstGeom>
          <a:noFill/>
        </p:spPr>
      </p:pic>
      <p:pic>
        <p:nvPicPr>
          <p:cNvPr id="8" name="Picture 4" descr="IMG 3832 580x435 &amp;TScy;&amp;iecy;&amp;ncy;&amp;tcy;&amp;rcy; &amp;pcy;&amp;rcy;&amp;acy;&amp;kcy;&amp;tcy;&amp;icy;&amp;chcy;&amp;iecy;&amp;scy;&amp;kcy;&amp;icy;&amp;khcy; &amp;ncy;&amp;acy;&amp;vcy;&amp;ycy;&amp;kcy;&amp;ocy;&amp;v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484784"/>
            <a:ext cx="3071802" cy="2303852"/>
          </a:xfrm>
          <a:prstGeom prst="rect">
            <a:avLst/>
          </a:prstGeom>
          <a:noFill/>
        </p:spPr>
      </p:pic>
      <p:pic>
        <p:nvPicPr>
          <p:cNvPr id="9" name="Picture 6" descr="SAM 0906 150x150 &amp;TScy;&amp;iecy;&amp;ncy;&amp;tcy;&amp;rcy; &amp;kcy;&amp;ocy;&amp;mcy;&amp;mcy;&amp;ucy;&amp;ncy;&amp;icy;&amp;kcy;&amp;acy;&amp;tcy;&amp;icy;&amp;vcy;&amp;ncy;&amp;ycy;&amp;khcy; &amp;ncy;&amp;acy;&amp;vcy;&amp;ycy;&amp;kcy;&amp;ocy;&amp;v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1502644"/>
            <a:ext cx="2285992" cy="2285992"/>
          </a:xfrm>
          <a:prstGeom prst="rect">
            <a:avLst/>
          </a:prstGeom>
          <a:noFill/>
        </p:spPr>
      </p:pic>
      <p:pic>
        <p:nvPicPr>
          <p:cNvPr id="10" name="Picture 4" descr="http://1.bp.blogspot.com/_xdN0QQwsP1A/TKn-AUbkq9I/AAAAAAAALGw/ISdMT7UPDE0/s1600/justice2.jpg"/>
          <p:cNvPicPr>
            <a:picLocks noChangeAspect="1" noChangeArrowheads="1"/>
          </p:cNvPicPr>
          <p:nvPr/>
        </p:nvPicPr>
        <p:blipFill>
          <a:blip r:embed="rId8" cstate="print">
            <a:lum bright="71000"/>
          </a:blip>
          <a:srcRect/>
          <a:stretch>
            <a:fillRect/>
          </a:stretch>
        </p:blipFill>
        <p:spPr bwMode="auto">
          <a:xfrm>
            <a:off x="744490" y="3699509"/>
            <a:ext cx="7888960" cy="2655745"/>
          </a:xfrm>
          <a:prstGeom prst="rect">
            <a:avLst/>
          </a:prstGeom>
          <a:noFill/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753866" y="3906982"/>
            <a:ext cx="8032976" cy="26091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32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600" b="0" dirty="0" smtClean="0">
                <a:solidFill>
                  <a:schemeClr val="tx1"/>
                </a:solidFill>
              </a:rPr>
              <a:t>Клуб </a:t>
            </a:r>
          </a:p>
          <a:p>
            <a:pPr>
              <a:buFont typeface="Wingdings" pitchFamily="2" charset="2"/>
              <a:buNone/>
            </a:pPr>
            <a:r>
              <a:rPr lang="ru-RU" sz="2600" b="0" dirty="0">
                <a:solidFill>
                  <a:schemeClr val="tx1"/>
                </a:solidFill>
              </a:rPr>
              <a:t>	</a:t>
            </a:r>
            <a:r>
              <a:rPr lang="ru-RU" sz="2600" b="0" dirty="0" smtClean="0">
                <a:solidFill>
                  <a:schemeClr val="tx1"/>
                </a:solidFill>
              </a:rPr>
              <a:t>	«Адвокат здоровья»</a:t>
            </a:r>
          </a:p>
          <a:p>
            <a:pPr marL="84138" indent="0">
              <a:buFont typeface="Wingdings" pitchFamily="2" charset="2"/>
              <a:buNone/>
            </a:pPr>
            <a:r>
              <a:rPr lang="ru-RU" sz="2600" b="0" dirty="0">
                <a:solidFill>
                  <a:schemeClr val="tx1"/>
                </a:solidFill>
              </a:rPr>
              <a:t>М</a:t>
            </a:r>
            <a:r>
              <a:rPr lang="ru-RU" sz="2600" b="0" dirty="0" smtClean="0">
                <a:solidFill>
                  <a:schemeClr val="tx1"/>
                </a:solidFill>
              </a:rPr>
              <a:t>одуль </a:t>
            </a:r>
          </a:p>
          <a:p>
            <a:pPr marL="84138" indent="0">
              <a:buFont typeface="Wingdings" pitchFamily="2" charset="2"/>
              <a:buNone/>
            </a:pPr>
            <a:r>
              <a:rPr lang="ru-RU" sz="2600" b="0" dirty="0">
                <a:solidFill>
                  <a:schemeClr val="tx1"/>
                </a:solidFill>
              </a:rPr>
              <a:t>	</a:t>
            </a:r>
            <a:r>
              <a:rPr lang="ru-RU" sz="2600" b="0" dirty="0" smtClean="0">
                <a:solidFill>
                  <a:schemeClr val="tx1"/>
                </a:solidFill>
              </a:rPr>
              <a:t>«Формирование правовой компетенции»</a:t>
            </a:r>
          </a:p>
          <a:p>
            <a:pPr marL="84138" indent="0">
              <a:buFont typeface="Wingdings" pitchFamily="2" charset="2"/>
              <a:buNone/>
            </a:pPr>
            <a:r>
              <a:rPr lang="ru-RU" b="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endParaRPr lang="ru-RU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744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251520" y="0"/>
            <a:ext cx="8640960" cy="652534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/>
            <a:fld id="{DEB723A6-AD64-4E11-A58F-A21712D1F769}" type="slidenum">
              <a:rPr lang="ru-RU" sz="1400" smtClean="0">
                <a:solidFill>
                  <a:srgbClr val="000000"/>
                </a:solidFill>
              </a:rPr>
              <a:pPr eaLnBrk="1" hangingPunct="1"/>
              <a:t>25</a:t>
            </a:fld>
            <a:endParaRPr lang="ru-RU" sz="1400" smtClean="0">
              <a:solidFill>
                <a:srgbClr val="000000"/>
              </a:solidFill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458912" y="692696"/>
            <a:ext cx="8433568" cy="451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ru-RU" sz="2800" b="1" dirty="0">
                <a:solidFill>
                  <a:schemeClr val="tx1"/>
                </a:solidFill>
              </a:rPr>
              <a:t>Обучение через исследование (единство науки – образования – практики) - </a:t>
            </a:r>
            <a:r>
              <a:rPr lang="ru-RU" sz="2800" dirty="0">
                <a:solidFill>
                  <a:schemeClr val="tx1"/>
                </a:solidFill>
              </a:rPr>
              <a:t>подразумевает освоение обучающимися базовых  научных исследовательских компетенций через их включение в образовательные </a:t>
            </a:r>
            <a:r>
              <a:rPr lang="ru-RU" sz="2800" dirty="0" smtClean="0">
                <a:solidFill>
                  <a:schemeClr val="tx1"/>
                </a:solidFill>
              </a:rPr>
              <a:t>программы</a:t>
            </a:r>
          </a:p>
        </p:txBody>
      </p:sp>
      <p:pic>
        <p:nvPicPr>
          <p:cNvPr id="2050" name="Picture 2" descr="D:\Диск Д\Для презентаций\Для през\j04003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00014"/>
            <a:ext cx="39020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3090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251520" y="0"/>
            <a:ext cx="8640960" cy="652534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/>
            <a:fld id="{DEB723A6-AD64-4E11-A58F-A21712D1F769}" type="slidenum">
              <a:rPr lang="ru-RU" sz="1400" smtClean="0">
                <a:solidFill>
                  <a:srgbClr val="000000"/>
                </a:solidFill>
              </a:rPr>
              <a:pPr eaLnBrk="1" hangingPunct="1"/>
              <a:t>26</a:t>
            </a:fld>
            <a:endParaRPr 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458912" y="188640"/>
            <a:ext cx="8433568" cy="451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ru-RU" sz="2600" dirty="0" smtClean="0">
                <a:solidFill>
                  <a:schemeClr val="tx1"/>
                </a:solidFill>
              </a:rPr>
              <a:t>На </a:t>
            </a:r>
            <a:r>
              <a:rPr lang="ru-RU" sz="2600" dirty="0">
                <a:solidFill>
                  <a:schemeClr val="tx1"/>
                </a:solidFill>
              </a:rPr>
              <a:t>базе </a:t>
            </a:r>
            <a:r>
              <a:rPr lang="ru-RU" sz="2600" b="1" i="1" dirty="0">
                <a:solidFill>
                  <a:srgbClr val="C00000"/>
                </a:solidFill>
              </a:rPr>
              <a:t>Научно-образовательной лаборатории (НОЛ)</a:t>
            </a:r>
            <a:r>
              <a:rPr lang="ru-RU" sz="2600" dirty="0">
                <a:solidFill>
                  <a:srgbClr val="C00000"/>
                </a:solidFill>
              </a:rPr>
              <a:t>, </a:t>
            </a:r>
            <a:r>
              <a:rPr lang="ru-RU" sz="2600" dirty="0">
                <a:solidFill>
                  <a:schemeClr val="tx1"/>
                </a:solidFill>
              </a:rPr>
              <a:t>входящей в структуру Научно-исследовательского института фундаментальной и прикладной медицины </a:t>
            </a:r>
            <a:r>
              <a:rPr lang="ru-RU" sz="2600" dirty="0" err="1">
                <a:solidFill>
                  <a:schemeClr val="tx1"/>
                </a:solidFill>
              </a:rPr>
              <a:t>им.Б.Атчабарова</a:t>
            </a:r>
            <a:r>
              <a:rPr lang="ru-RU" sz="2600" dirty="0">
                <a:solidFill>
                  <a:schemeClr val="tx1"/>
                </a:solidFill>
              </a:rPr>
              <a:t> (НИИФПМ), проводятся демонстрация практических навыков и лабораторные занятия по дисциплинам</a:t>
            </a:r>
            <a:r>
              <a:rPr lang="ru-RU" sz="2600" dirty="0">
                <a:solidFill>
                  <a:srgbClr val="C00000"/>
                </a:solidFill>
              </a:rPr>
              <a:t>: гистология, клиническая и лабораторная диагностика, биохимия,  коммунальная гигиена; </a:t>
            </a:r>
            <a:r>
              <a:rPr lang="ru-RU" sz="2600" dirty="0">
                <a:solidFill>
                  <a:schemeClr val="tx1"/>
                </a:solidFill>
              </a:rPr>
              <a:t>проводится учебно-производственная практика на 1 курсе факультетов </a:t>
            </a:r>
            <a:r>
              <a:rPr lang="ru-RU" sz="2600" dirty="0">
                <a:solidFill>
                  <a:srgbClr val="C00000"/>
                </a:solidFill>
              </a:rPr>
              <a:t>«Общественное здравоохранение» и «Медико-профилактическое дело» - «Помощник лаборанта»</a:t>
            </a:r>
            <a:r>
              <a:rPr lang="ru-RU" sz="2600" dirty="0">
                <a:solidFill>
                  <a:schemeClr val="tx1"/>
                </a:solidFill>
              </a:rPr>
              <a:t>, проводятся научно-исследовательские работы студентов 2, 3, 4, 5 курсов факультетов </a:t>
            </a:r>
            <a:r>
              <a:rPr lang="ru-RU" sz="2600" dirty="0">
                <a:solidFill>
                  <a:srgbClr val="C00000"/>
                </a:solidFill>
              </a:rPr>
              <a:t>«Общая медицина», «Общественное здравоохранение», «Стоматология</a:t>
            </a:r>
            <a:r>
              <a:rPr lang="ru-RU" sz="2600" dirty="0" smtClean="0">
                <a:solidFill>
                  <a:srgbClr val="C00000"/>
                </a:solidFill>
              </a:rPr>
              <a:t>»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(Положение о </a:t>
            </a:r>
            <a:r>
              <a:rPr lang="ru-RU" sz="2600" dirty="0" smtClean="0">
                <a:solidFill>
                  <a:schemeClr val="tx1"/>
                </a:solidFill>
              </a:rPr>
              <a:t>НОЛ). </a:t>
            </a:r>
            <a:r>
              <a:rPr lang="ru-RU" sz="2600" dirty="0">
                <a:solidFill>
                  <a:schemeClr val="tx1"/>
                </a:solidFill>
              </a:rPr>
              <a:t>.</a:t>
            </a:r>
          </a:p>
          <a:p>
            <a:endParaRPr lang="ru-RU" sz="2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382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251520" y="0"/>
            <a:ext cx="8640960" cy="652534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/>
            <a:fld id="{DEB723A6-AD64-4E11-A58F-A21712D1F769}" type="slidenum">
              <a:rPr lang="ru-RU" sz="1400" smtClean="0">
                <a:solidFill>
                  <a:srgbClr val="000000"/>
                </a:solidFill>
              </a:rPr>
              <a:pPr eaLnBrk="1" hangingPunct="1"/>
              <a:t>27</a:t>
            </a:fld>
            <a:endParaRPr 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458912" y="404664"/>
            <a:ext cx="8433568" cy="451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ru-RU" sz="2800" dirty="0">
                <a:solidFill>
                  <a:schemeClr val="tx1"/>
                </a:solidFill>
              </a:rPr>
              <a:t>На базе </a:t>
            </a:r>
            <a:r>
              <a:rPr lang="ru-RU" sz="2800" b="1" i="1" dirty="0">
                <a:solidFill>
                  <a:srgbClr val="C00000"/>
                </a:solidFill>
              </a:rPr>
              <a:t>Клинико-экспериментальной лаборатории (КЭЛ)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проводится: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>
                <a:solidFill>
                  <a:schemeClr val="tx1"/>
                </a:solidFill>
              </a:rPr>
              <a:t>обучение студентов основным практическим навыкам в условиях экспериментальной работы; обучение врачей – интернов хирургов и </a:t>
            </a:r>
            <a:r>
              <a:rPr lang="ru-RU" sz="2800" b="1" i="1" dirty="0" err="1">
                <a:solidFill>
                  <a:schemeClr val="tx1"/>
                </a:solidFill>
              </a:rPr>
              <a:t>субординаторов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</a:rPr>
              <a:t>–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chemeClr val="tx1"/>
                </a:solidFill>
              </a:rPr>
              <a:t>хирургов </a:t>
            </a:r>
            <a:r>
              <a:rPr lang="ru-RU" sz="2800" b="1" i="1" dirty="0">
                <a:solidFill>
                  <a:schemeClr val="tx1"/>
                </a:solidFill>
              </a:rPr>
              <a:t>навыкам оперативной техники на домашних непродуктивных животных, 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chemeClr val="tx1"/>
                </a:solidFill>
              </a:rPr>
              <a:t>организация </a:t>
            </a:r>
            <a:r>
              <a:rPr lang="ru-RU" sz="2800" b="1" i="1" dirty="0">
                <a:solidFill>
                  <a:schemeClr val="tx1"/>
                </a:solidFill>
              </a:rPr>
              <a:t>обучения и консультирования молодых ученых и студентов по вопросам проведении экспериментальных исследований в медицине; 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chemeClr val="tx1"/>
                </a:solidFill>
              </a:rPr>
              <a:t>привлечение </a:t>
            </a:r>
            <a:r>
              <a:rPr lang="ru-RU" sz="2800" b="1" i="1" dirty="0">
                <a:solidFill>
                  <a:schemeClr val="tx1"/>
                </a:solidFill>
              </a:rPr>
              <a:t>студентов к научным исследованиям.</a:t>
            </a:r>
          </a:p>
          <a:p>
            <a:pPr marL="457200" indent="-457200">
              <a:buFont typeface="Wingdings" pitchFamily="2" charset="2"/>
              <a:buChar char="§"/>
            </a:pPr>
            <a:endParaRPr lang="ru-RU" sz="2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0895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355216" y="0"/>
            <a:ext cx="8640960" cy="652534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/>
            <a:fld id="{DEB723A6-AD64-4E11-A58F-A21712D1F769}" type="slidenum">
              <a:rPr lang="ru-RU" sz="1400" smtClean="0">
                <a:solidFill>
                  <a:srgbClr val="000000"/>
                </a:solidFill>
              </a:rPr>
              <a:pPr eaLnBrk="1" hangingPunct="1"/>
              <a:t>28</a:t>
            </a:fld>
            <a:endParaRPr 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458912" y="404664"/>
            <a:ext cx="8433568" cy="451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kk-KZ" sz="2800" dirty="0">
                <a:solidFill>
                  <a:schemeClr val="tx1"/>
                </a:solidFill>
              </a:rPr>
              <a:t>С целью  координации процесса  языкового обучения в университете, централизованного управления полиязычным образованием по всем языкам триединства (казахский,русский,английский), ступеням (бакалавриат, магистратура, докторантура) и междисциплинарной координации языковых дисциплин с базовыми и профилирующими дисциплинами</a:t>
            </a:r>
            <a:r>
              <a:rPr lang="ru-RU" sz="2800" dirty="0">
                <a:solidFill>
                  <a:schemeClr val="tx1"/>
                </a:solidFill>
              </a:rPr>
              <a:t> в рамках модели медицинского образования в университете организован </a:t>
            </a:r>
            <a:r>
              <a:rPr lang="ru-RU" sz="2800" b="1" i="1" dirty="0">
                <a:solidFill>
                  <a:srgbClr val="C00000"/>
                </a:solidFill>
              </a:rPr>
              <a:t>Центр языковой подготовки.</a:t>
            </a:r>
            <a:endParaRPr lang="ru-RU" sz="2800" dirty="0">
              <a:solidFill>
                <a:srgbClr val="C0000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endParaRPr lang="ru-RU" sz="2600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D:\Диск Д\Для презентаций\Для през\getimage.asp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851" y="4529975"/>
            <a:ext cx="2929091" cy="194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5148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251520" y="0"/>
            <a:ext cx="8640960" cy="652534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/>
            <a:fld id="{DEB723A6-AD64-4E11-A58F-A21712D1F769}" type="slidenum">
              <a:rPr lang="ru-RU" sz="1400" smtClean="0">
                <a:solidFill>
                  <a:srgbClr val="000000"/>
                </a:solidFill>
              </a:rPr>
              <a:pPr eaLnBrk="1" hangingPunct="1"/>
              <a:t>29</a:t>
            </a:fld>
            <a:endParaRPr 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458912" y="404664"/>
            <a:ext cx="8433568" cy="451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kk-KZ" sz="2800" dirty="0">
                <a:solidFill>
                  <a:schemeClr val="tx1"/>
                </a:solidFill>
              </a:rPr>
              <a:t>В рамках реализации закона «О языках в Республике Казахстан» (2006), закона РК «Об образовании»(2007) в  КазНМУ в 2009 году была разработана  </a:t>
            </a:r>
            <a:r>
              <a:rPr lang="kk-KZ" sz="2800" b="1" i="1" dirty="0">
                <a:solidFill>
                  <a:srgbClr val="C00000"/>
                </a:solidFill>
              </a:rPr>
              <a:t>«Программа трехъязычного обучения в КазНМУ</a:t>
            </a:r>
            <a:r>
              <a:rPr lang="kk-KZ" sz="2800" b="1" i="1" dirty="0" smtClean="0">
                <a:solidFill>
                  <a:srgbClr val="C00000"/>
                </a:solidFill>
              </a:rPr>
              <a:t>»</a:t>
            </a:r>
            <a:r>
              <a:rPr lang="kk-KZ" sz="28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kk-KZ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Реализация Программы проводится по следующим направлениям: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kk-KZ" sz="2800" dirty="0" smtClean="0">
                <a:solidFill>
                  <a:schemeClr val="tx1"/>
                </a:solidFill>
              </a:rPr>
              <a:t>с </a:t>
            </a:r>
            <a:r>
              <a:rPr lang="kk-KZ" sz="2800" dirty="0">
                <a:solidFill>
                  <a:schemeClr val="tx1"/>
                </a:solidFill>
              </a:rPr>
              <a:t>2009/10 учебного года  начиная с 1-го курса на специальности «Общая медицина» отдельные темы общеобразовательных и базовых дисциплин изучаются на втором языке. </a:t>
            </a:r>
            <a:endParaRPr lang="ru-RU" sz="2800" dirty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Организация </a:t>
            </a:r>
            <a:r>
              <a:rPr lang="ru-RU" sz="2800" dirty="0">
                <a:solidFill>
                  <a:schemeClr val="tx1"/>
                </a:solidFill>
              </a:rPr>
              <a:t>учебного процесса на элективных дисциплинах, преподаваемых на английском </a:t>
            </a:r>
            <a:r>
              <a:rPr lang="ru-RU" sz="2800" dirty="0" smtClean="0">
                <a:solidFill>
                  <a:schemeClr val="tx1"/>
                </a:solidFill>
              </a:rPr>
              <a:t>языке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209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/>
            <a:fld id="{96F320B2-B097-489E-A15D-A766A1508321}" type="slidenum">
              <a:rPr lang="ru-RU" sz="1400" smtClean="0">
                <a:solidFill>
                  <a:srgbClr val="000000"/>
                </a:solidFill>
              </a:rPr>
              <a:pPr eaLnBrk="1" hangingPunct="1"/>
              <a:t>3</a:t>
            </a:fld>
            <a:endParaRPr lang="ru-RU" sz="1400" smtClean="0">
              <a:solidFill>
                <a:srgbClr val="000000"/>
              </a:solidFill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900113" y="717550"/>
            <a:ext cx="7559675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>
              <a:spcBef>
                <a:spcPts val="800"/>
              </a:spcBef>
              <a:defRPr/>
            </a:pP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Общая стратегия, основные направления, приоритеты, задачи политики </a:t>
            </a:r>
            <a:r>
              <a:rPr lang="ru-RU" sz="2800" i="1" dirty="0" err="1" smtClean="0">
                <a:solidFill>
                  <a:schemeClr val="tx1"/>
                </a:solidFill>
                <a:latin typeface="+mn-lt"/>
              </a:rPr>
              <a:t>КазНМУ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  <a:latin typeface="+mn-lt"/>
              </a:rPr>
              <a:t>в области повышения качества  образования</a:t>
            </a:r>
            <a:r>
              <a:rPr lang="kk-KZ" sz="2800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kk-KZ" sz="2800" i="1" dirty="0" smtClean="0">
                <a:solidFill>
                  <a:schemeClr val="tx1"/>
                </a:solidFill>
                <a:latin typeface="+mn-lt"/>
              </a:rPr>
              <a:t>в соответствие со стратегическим планом развития Университета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  <a:latin typeface="+mn-lt"/>
              </a:rPr>
              <a:t>определены Концепцией повышения качества  образования, 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которая была обсуждена на  заседании Ученого совета (протокол № 6 от 24.01.2012г.) и утверждена приказом ректора №594 от 18.06.2012г.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251520" y="0"/>
            <a:ext cx="8640960" cy="652534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/>
            <a:fld id="{DEB723A6-AD64-4E11-A58F-A21712D1F769}" type="slidenum">
              <a:rPr lang="ru-RU" sz="1400" smtClean="0">
                <a:solidFill>
                  <a:srgbClr val="000000"/>
                </a:solidFill>
              </a:rPr>
              <a:pPr eaLnBrk="1" hangingPunct="1"/>
              <a:t>30</a:t>
            </a:fld>
            <a:endParaRPr 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458912" y="404664"/>
            <a:ext cx="8433568" cy="451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marL="457200" indent="-457200">
              <a:buFont typeface="Wingdings" pitchFamily="2" charset="2"/>
              <a:buChar char="v"/>
            </a:pPr>
            <a:r>
              <a:rPr lang="ru-RU" sz="2600" dirty="0" smtClean="0">
                <a:solidFill>
                  <a:schemeClr val="tx1"/>
                </a:solidFill>
              </a:rPr>
              <a:t>В </a:t>
            </a:r>
            <a:r>
              <a:rPr lang="ru-RU" sz="2600" dirty="0">
                <a:solidFill>
                  <a:schemeClr val="tx1"/>
                </a:solidFill>
              </a:rPr>
              <a:t>2012-2013 учебном году на 1 курсе  специальности «Общая медицина» организованы 2 группы студентов, обучающихся на английском языке.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600" dirty="0" smtClean="0">
                <a:solidFill>
                  <a:schemeClr val="tx1"/>
                </a:solidFill>
              </a:rPr>
              <a:t>Приглашенными </a:t>
            </a:r>
            <a:r>
              <a:rPr lang="ru-RU" sz="2600" dirty="0" err="1">
                <a:solidFill>
                  <a:schemeClr val="tx1"/>
                </a:solidFill>
              </a:rPr>
              <a:t>визитинг</a:t>
            </a:r>
            <a:r>
              <a:rPr lang="ru-RU" sz="2600" dirty="0">
                <a:solidFill>
                  <a:schemeClr val="tx1"/>
                </a:solidFill>
              </a:rPr>
              <a:t>-профессорами проводятся  циклы занятий (лекций, семинаров) на английском языке 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600" dirty="0" smtClean="0">
                <a:solidFill>
                  <a:schemeClr val="tx1"/>
                </a:solidFill>
              </a:rPr>
              <a:t>Студенты</a:t>
            </a:r>
            <a:r>
              <a:rPr lang="ru-RU" sz="2600" dirty="0">
                <a:solidFill>
                  <a:schemeClr val="tx1"/>
                </a:solidFill>
              </a:rPr>
              <a:t>, магистранты, резиденты в рамках реализация академической мобильности проходят обучение в зарубежных вузах на английском языке.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600" dirty="0" smtClean="0">
                <a:solidFill>
                  <a:schemeClr val="tx1"/>
                </a:solidFill>
              </a:rPr>
              <a:t>Подготовка </a:t>
            </a:r>
            <a:r>
              <a:rPr lang="ru-RU" sz="2600" dirty="0">
                <a:solidFill>
                  <a:schemeClr val="tx1"/>
                </a:solidFill>
              </a:rPr>
              <a:t>преподавателей проводится путем их обучения на курсах английского и казахского языка  с последующим получением сертификатов. </a:t>
            </a:r>
            <a:endParaRPr lang="ru-RU" sz="2600" dirty="0" smtClean="0">
              <a:solidFill>
                <a:schemeClr val="tx1"/>
              </a:solidFill>
            </a:endParaRPr>
          </a:p>
          <a:p>
            <a:r>
              <a:rPr lang="ru-RU" sz="2600" b="1" i="1" dirty="0" smtClean="0">
                <a:solidFill>
                  <a:schemeClr val="tx1"/>
                </a:solidFill>
              </a:rPr>
              <a:t>Ставится </a:t>
            </a:r>
            <a:r>
              <a:rPr lang="ru-RU" sz="2600" b="1" i="1" dirty="0">
                <a:solidFill>
                  <a:schemeClr val="tx1"/>
                </a:solidFill>
              </a:rPr>
              <a:t>задача -  </a:t>
            </a:r>
            <a:r>
              <a:rPr lang="ru-RU" sz="2600" b="1" i="1" dirty="0" err="1">
                <a:solidFill>
                  <a:schemeClr val="tx1"/>
                </a:solidFill>
              </a:rPr>
              <a:t>сертифицирование</a:t>
            </a:r>
            <a:r>
              <a:rPr lang="ru-RU" sz="2600" b="1" i="1" dirty="0">
                <a:solidFill>
                  <a:schemeClr val="tx1"/>
                </a:solidFill>
              </a:rPr>
              <a:t> преподавателей на знание казахского языка через </a:t>
            </a:r>
            <a:r>
              <a:rPr lang="ru-RU" sz="2600" b="1" i="1" dirty="0" err="1">
                <a:solidFill>
                  <a:schemeClr val="tx1"/>
                </a:solidFill>
              </a:rPr>
              <a:t>Казтест</a:t>
            </a:r>
            <a:r>
              <a:rPr lang="ru-RU" sz="2600" b="1" i="1" dirty="0">
                <a:solidFill>
                  <a:schemeClr val="tx1"/>
                </a:solidFill>
              </a:rPr>
              <a:t> и английского языка через IELTS </a:t>
            </a:r>
            <a:r>
              <a:rPr lang="kk-KZ" sz="2600" b="1" i="1" dirty="0">
                <a:solidFill>
                  <a:schemeClr val="tx1"/>
                </a:solidFill>
              </a:rPr>
              <a:t>или </a:t>
            </a:r>
            <a:r>
              <a:rPr lang="ru-RU" sz="2600" b="1" i="1" dirty="0">
                <a:solidFill>
                  <a:schemeClr val="tx1"/>
                </a:solidFill>
              </a:rPr>
              <a:t>TOEFL .</a:t>
            </a:r>
          </a:p>
          <a:p>
            <a:pPr marL="457200" indent="-457200">
              <a:buFont typeface="Wingdings" pitchFamily="2" charset="2"/>
              <a:buChar char="§"/>
            </a:pPr>
            <a:endParaRPr lang="ru-RU" sz="2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096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251520" y="0"/>
            <a:ext cx="8640960" cy="652534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/>
            <a:fld id="{DEB723A6-AD64-4E11-A58F-A21712D1F769}" type="slidenum">
              <a:rPr lang="ru-RU" sz="1400" smtClean="0">
                <a:solidFill>
                  <a:srgbClr val="000000"/>
                </a:solidFill>
              </a:rPr>
              <a:pPr eaLnBrk="1" hangingPunct="1"/>
              <a:t>31</a:t>
            </a:fld>
            <a:endParaRPr 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458912" y="404664"/>
            <a:ext cx="8433568" cy="451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</a:rPr>
              <a:t>Создана </a:t>
            </a:r>
            <a:r>
              <a:rPr lang="ru-RU" sz="3200" dirty="0">
                <a:solidFill>
                  <a:schemeClr val="tx1"/>
                </a:solidFill>
              </a:rPr>
              <a:t>централизованная система формирования материального обеспечения учебного процесса: единую заявку формирует специально созданная рабочая группа (распоряжение №182 от 09.11.2012г.) на основании заявок от УД и деканатов. </a:t>
            </a:r>
          </a:p>
        </p:txBody>
      </p:sp>
      <p:pic>
        <p:nvPicPr>
          <p:cNvPr id="5" name="Picture 48" descr="Z:\newtek\_backgrounds_1.02\Tim\powerpoint templates\61-80\business_as_usual\elements\man_over_worked_hg_cl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226437"/>
            <a:ext cx="3062064" cy="3392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71977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/>
            <a:fld id="{DEB723A6-AD64-4E11-A58F-A21712D1F769}" type="slidenum">
              <a:rPr lang="ru-RU" sz="1400" smtClean="0">
                <a:solidFill>
                  <a:srgbClr val="000000"/>
                </a:solidFill>
              </a:rPr>
              <a:pPr eaLnBrk="1" hangingPunct="1"/>
              <a:t>32</a:t>
            </a:fld>
            <a:endParaRPr 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79512" y="188640"/>
            <a:ext cx="8964488" cy="451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</a:rPr>
              <a:t>Стимулирование за конечный </a:t>
            </a:r>
            <a:r>
              <a:rPr lang="ru-RU" b="1" dirty="0" smtClean="0">
                <a:solidFill>
                  <a:schemeClr val="tx1"/>
                </a:solidFill>
              </a:rPr>
              <a:t>результат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. Система </a:t>
            </a:r>
            <a:r>
              <a:rPr lang="ru-RU" dirty="0">
                <a:solidFill>
                  <a:schemeClr val="tx1"/>
                </a:solidFill>
              </a:rPr>
              <a:t>мотивации в Университете включает следующие механизмы: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Конкурс на звание «Лучший преподаватель </a:t>
            </a:r>
            <a:r>
              <a:rPr lang="ru-RU" dirty="0" err="1">
                <a:solidFill>
                  <a:schemeClr val="tx1"/>
                </a:solidFill>
              </a:rPr>
              <a:t>КазНМУ</a:t>
            </a:r>
            <a:r>
              <a:rPr lang="ru-RU" dirty="0">
                <a:solidFill>
                  <a:schemeClr val="tx1"/>
                </a:solidFill>
              </a:rPr>
              <a:t> имени С.Д. </a:t>
            </a:r>
            <a:r>
              <a:rPr lang="ru-RU" dirty="0" err="1">
                <a:solidFill>
                  <a:schemeClr val="tx1"/>
                </a:solidFill>
              </a:rPr>
              <a:t>Асфендиярова</a:t>
            </a:r>
            <a:r>
              <a:rPr lang="ru-RU" dirty="0">
                <a:solidFill>
                  <a:schemeClr val="tx1"/>
                </a:solidFill>
              </a:rPr>
              <a:t>» с  п</a:t>
            </a:r>
            <a:r>
              <a:rPr lang="kk-KZ" dirty="0">
                <a:solidFill>
                  <a:schemeClr val="tx1"/>
                </a:solidFill>
              </a:rPr>
              <a:t>ризовым фондом 1 млн. тенге  с 2011 г. </a:t>
            </a:r>
            <a:endParaRPr lang="ru-RU" dirty="0">
              <a:solidFill>
                <a:schemeClr val="tx1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Конкурс «Лучший факультет за учебный год».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На выплаты дифференцированной  оплаты труда ППС в 2012 год   Университет затратил  почти 70 млн. тенге.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С декабря 2011 г. дифференцированную  оплату труда получали 99 преподавателя  </a:t>
            </a:r>
            <a:r>
              <a:rPr lang="ru-RU" dirty="0" err="1">
                <a:solidFill>
                  <a:schemeClr val="tx1"/>
                </a:solidFill>
              </a:rPr>
              <a:t>КазНМУ</a:t>
            </a:r>
            <a:r>
              <a:rPr lang="ru-RU" dirty="0">
                <a:solidFill>
                  <a:schemeClr val="tx1"/>
                </a:solidFill>
              </a:rPr>
              <a:t>,  а с  1 июня 2012 года  - 119.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4 профессора  входят в золотой фонд Университета.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Стратегия </a:t>
            </a:r>
            <a:r>
              <a:rPr lang="ru-RU" dirty="0" err="1">
                <a:solidFill>
                  <a:schemeClr val="tx1"/>
                </a:solidFill>
              </a:rPr>
              <a:t>Кайдзен</a:t>
            </a:r>
            <a:r>
              <a:rPr lang="ru-RU" dirty="0">
                <a:solidFill>
                  <a:schemeClr val="tx1"/>
                </a:solidFill>
              </a:rPr>
              <a:t>» -  6 идей с успехом реализованы.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kk-KZ" dirty="0">
                <a:solidFill>
                  <a:schemeClr val="tx1"/>
                </a:solidFill>
              </a:rPr>
              <a:t>За счет средств университета в течении 2011-2012 уу.г.  96 преподавателей   прошли обучение английскому языку по интенсивной профессиональной </a:t>
            </a:r>
            <a:r>
              <a:rPr lang="ru-RU" dirty="0">
                <a:solidFill>
                  <a:schemeClr val="tx1"/>
                </a:solidFill>
              </a:rPr>
              <a:t> программе   </a:t>
            </a:r>
            <a:r>
              <a:rPr lang="kk-KZ" dirty="0">
                <a:solidFill>
                  <a:schemeClr val="tx1"/>
                </a:solidFill>
              </a:rPr>
              <a:t>London Standard</a:t>
            </a:r>
            <a:r>
              <a:rPr lang="ru-RU" dirty="0">
                <a:solidFill>
                  <a:schemeClr val="tx1"/>
                </a:solidFill>
              </a:rPr>
              <a:t> и  </a:t>
            </a:r>
            <a:r>
              <a:rPr lang="kk-KZ" dirty="0">
                <a:solidFill>
                  <a:schemeClr val="tx1"/>
                </a:solidFill>
              </a:rPr>
              <a:t>Inter Press.  </a:t>
            </a:r>
            <a:endParaRPr lang="ru-RU" dirty="0">
              <a:solidFill>
                <a:schemeClr val="tx1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 8 сотрудников признаны «Талантами университета"</a:t>
            </a:r>
          </a:p>
        </p:txBody>
      </p:sp>
    </p:spTree>
    <p:extLst>
      <p:ext uri="{BB962C8B-B14F-4D97-AF65-F5344CB8AC3E}">
        <p14:creationId xmlns:p14="http://schemas.microsoft.com/office/powerpoint/2010/main" xmlns="" val="2337704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/>
            <a:fld id="{DEB723A6-AD64-4E11-A58F-A21712D1F769}" type="slidenum">
              <a:rPr lang="ru-RU" sz="1400" smtClean="0">
                <a:solidFill>
                  <a:srgbClr val="000000"/>
                </a:solidFill>
              </a:rPr>
              <a:pPr eaLnBrk="1" hangingPunct="1"/>
              <a:t>33</a:t>
            </a:fld>
            <a:endParaRPr 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79512" y="188640"/>
            <a:ext cx="8964488" cy="451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ru-RU" b="1" i="1" dirty="0">
                <a:solidFill>
                  <a:srgbClr val="C00000"/>
                </a:solidFill>
              </a:rPr>
              <a:t>В 2011-2012 учебном году были проведены  конференции, посвященные образовательному процессу: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kk-KZ" dirty="0">
                <a:solidFill>
                  <a:schemeClr val="tx1"/>
                </a:solidFill>
              </a:rPr>
              <a:t>Августовская конференция </a:t>
            </a:r>
            <a:r>
              <a:rPr lang="kk-KZ" b="1" dirty="0">
                <a:solidFill>
                  <a:schemeClr val="tx1"/>
                </a:solidFill>
              </a:rPr>
              <a:t>«Новый 2011-2012 учебный год: задачи и перспективы»</a:t>
            </a:r>
            <a:r>
              <a:rPr lang="kk-KZ" dirty="0">
                <a:solidFill>
                  <a:schemeClr val="tx1"/>
                </a:solidFill>
              </a:rPr>
              <a:t> (27-28 августа 2011 года</a:t>
            </a:r>
            <a:r>
              <a:rPr lang="kk-KZ" dirty="0" smtClean="0">
                <a:solidFill>
                  <a:schemeClr val="tx1"/>
                </a:solidFill>
              </a:rPr>
              <a:t>);</a:t>
            </a:r>
          </a:p>
          <a:p>
            <a:pPr lvl="0"/>
            <a:endParaRPr lang="ru-RU" dirty="0">
              <a:solidFill>
                <a:schemeClr val="tx1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kk-KZ" dirty="0">
                <a:solidFill>
                  <a:schemeClr val="tx1"/>
                </a:solidFill>
              </a:rPr>
              <a:t>В рамках проведения Дней Университета  - Круглый стол с международным </a:t>
            </a:r>
            <a:r>
              <a:rPr lang="kk-KZ" dirty="0" smtClean="0">
                <a:solidFill>
                  <a:schemeClr val="tx1"/>
                </a:solidFill>
              </a:rPr>
              <a:t>участием</a:t>
            </a:r>
          </a:p>
          <a:p>
            <a:pPr lvl="0"/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>
                <a:solidFill>
                  <a:schemeClr val="tx1"/>
                </a:solidFill>
              </a:rPr>
              <a:t>«Модель медицинского образования </a:t>
            </a:r>
            <a:r>
              <a:rPr lang="ru-RU" b="1" dirty="0" err="1">
                <a:solidFill>
                  <a:schemeClr val="tx1"/>
                </a:solidFill>
              </a:rPr>
              <a:t>КазНМУ</a:t>
            </a:r>
            <a:r>
              <a:rPr lang="ru-RU" b="1" dirty="0">
                <a:solidFill>
                  <a:schemeClr val="tx1"/>
                </a:solidFill>
              </a:rPr>
              <a:t>:  инновационные технологии в системе подготовки медицинских кадров»</a:t>
            </a:r>
            <a:r>
              <a:rPr lang="ru-RU" dirty="0">
                <a:solidFill>
                  <a:schemeClr val="tx1"/>
                </a:solidFill>
              </a:rPr>
              <a:t>, посвященный  20-летию независимости республики Казахстан и Национальному Дню здоровья «20 шагов к здоровью» (3 декабря 2011 года</a:t>
            </a:r>
            <a:r>
              <a:rPr lang="ru-RU" dirty="0" smtClean="0">
                <a:solidFill>
                  <a:schemeClr val="tx1"/>
                </a:solidFill>
              </a:rPr>
              <a:t>);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Майская конференция </a:t>
            </a:r>
            <a:r>
              <a:rPr lang="ru-RU" b="1" dirty="0">
                <a:solidFill>
                  <a:schemeClr val="tx1"/>
                </a:solidFill>
              </a:rPr>
              <a:t>«Опыт реализации Модели медицинского образования </a:t>
            </a:r>
            <a:r>
              <a:rPr lang="ru-RU" b="1" dirty="0" err="1">
                <a:solidFill>
                  <a:schemeClr val="tx1"/>
                </a:solidFill>
              </a:rPr>
              <a:t>Каз</a:t>
            </a:r>
            <a:r>
              <a:rPr lang="kk-KZ" b="1" dirty="0">
                <a:solidFill>
                  <a:schemeClr val="tx1"/>
                </a:solidFill>
              </a:rPr>
              <a:t>ахского национального медицинского университета имени С.Д.Асфендиярова</a:t>
            </a:r>
            <a:r>
              <a:rPr lang="ru-RU" b="1" dirty="0">
                <a:solidFill>
                  <a:schemeClr val="tx1"/>
                </a:solidFill>
              </a:rPr>
              <a:t>»</a:t>
            </a:r>
            <a:r>
              <a:rPr lang="ru-RU" dirty="0">
                <a:solidFill>
                  <a:schemeClr val="tx1"/>
                </a:solidFill>
              </a:rPr>
              <a:t> (25-26 мая 2012года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202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/>
            <a:fld id="{DEB723A6-AD64-4E11-A58F-A21712D1F769}" type="slidenum">
              <a:rPr lang="ru-RU" sz="1400" smtClean="0">
                <a:solidFill>
                  <a:srgbClr val="000000"/>
                </a:solidFill>
              </a:rPr>
              <a:pPr eaLnBrk="1" hangingPunct="1"/>
              <a:t>34</a:t>
            </a:fld>
            <a:endParaRPr 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431540" y="332656"/>
            <a:ext cx="8280920" cy="451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ru-RU" sz="3600" b="1" dirty="0">
                <a:solidFill>
                  <a:srgbClr val="C00000"/>
                </a:solidFill>
              </a:rPr>
              <a:t>Проект решения:</a:t>
            </a:r>
            <a:endParaRPr lang="ru-RU" sz="3600" dirty="0">
              <a:solidFill>
                <a:srgbClr val="C00000"/>
              </a:solidFill>
            </a:endParaRPr>
          </a:p>
          <a:p>
            <a:pPr lvl="0"/>
            <a:r>
              <a:rPr lang="ru-RU" sz="2800" b="1" dirty="0">
                <a:solidFill>
                  <a:schemeClr val="tx1"/>
                </a:solidFill>
              </a:rPr>
              <a:t>Для научно-методологического обоснования и разработки контрольно-измерительных средств </a:t>
            </a:r>
            <a:r>
              <a:rPr lang="ru-RU" sz="3200" b="1" dirty="0">
                <a:solidFill>
                  <a:srgbClr val="C00000"/>
                </a:solidFill>
              </a:rPr>
              <a:t>создать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marL="347663" lvl="0" indent="-347663"/>
            <a:r>
              <a:rPr lang="ru-RU" sz="2800" dirty="0" smtClean="0">
                <a:solidFill>
                  <a:schemeClr val="tx1"/>
                </a:solidFill>
              </a:rPr>
              <a:t>1. при </a:t>
            </a:r>
            <a:r>
              <a:rPr lang="ru-RU" sz="2800" dirty="0">
                <a:solidFill>
                  <a:schemeClr val="tx1"/>
                </a:solidFill>
              </a:rPr>
              <a:t>ДУМР Центр педагогических измерений имени В.С. Аванесова.</a:t>
            </a:r>
          </a:p>
          <a:p>
            <a:pPr marL="347663" indent="-347663"/>
            <a:r>
              <a:rPr lang="ru-RU" sz="2800" dirty="0">
                <a:solidFill>
                  <a:schemeClr val="tx1"/>
                </a:solidFill>
              </a:rPr>
              <a:t>Срок исполнения: март 2013 года</a:t>
            </a:r>
          </a:p>
          <a:p>
            <a:pPr marL="347663" indent="-347663"/>
            <a:r>
              <a:rPr lang="ru-RU" sz="2800" dirty="0">
                <a:solidFill>
                  <a:schemeClr val="tx1"/>
                </a:solidFill>
              </a:rPr>
              <a:t>Отв. директор ДУМР </a:t>
            </a:r>
            <a:r>
              <a:rPr lang="ru-RU" sz="2800" dirty="0" err="1">
                <a:solidFill>
                  <a:schemeClr val="tx1"/>
                </a:solidFill>
              </a:rPr>
              <a:t>Абирова</a:t>
            </a:r>
            <a:r>
              <a:rPr lang="ru-RU" sz="2800" dirty="0">
                <a:solidFill>
                  <a:schemeClr val="tx1"/>
                </a:solidFill>
              </a:rPr>
              <a:t> М.А.</a:t>
            </a:r>
          </a:p>
          <a:p>
            <a:pPr lvl="0"/>
            <a:endParaRPr lang="ru-RU" sz="2800" dirty="0" smtClean="0">
              <a:solidFill>
                <a:schemeClr val="tx1"/>
              </a:solidFill>
            </a:endParaRPr>
          </a:p>
          <a:p>
            <a:pPr marL="457200" lvl="0" indent="-369888">
              <a:tabLst>
                <a:tab pos="347663" algn="l"/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800" dirty="0" smtClean="0">
                <a:solidFill>
                  <a:schemeClr val="tx1"/>
                </a:solidFill>
              </a:rPr>
              <a:t>2. Разработать </a:t>
            </a:r>
            <a:r>
              <a:rPr lang="ru-RU" sz="2800" dirty="0">
                <a:solidFill>
                  <a:schemeClr val="tx1"/>
                </a:solidFill>
              </a:rPr>
              <a:t>и вынести на обсуждение на Ученом совете квалификационные требования по специальностям на уровне </a:t>
            </a:r>
            <a:r>
              <a:rPr lang="ru-RU" sz="2800" dirty="0" err="1">
                <a:solidFill>
                  <a:schemeClr val="tx1"/>
                </a:solidFill>
              </a:rPr>
              <a:t>бакалавриата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pPr marL="457200" indent="-369888">
              <a:tabLst>
                <a:tab pos="347663" algn="l"/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800" dirty="0">
                <a:solidFill>
                  <a:schemeClr val="tx1"/>
                </a:solidFill>
              </a:rPr>
              <a:t>Срок исполнения: январь 2013 года</a:t>
            </a:r>
          </a:p>
          <a:p>
            <a:pPr marL="457200" indent="-369888">
              <a:tabLst>
                <a:tab pos="347663" algn="l"/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800" dirty="0">
                <a:solidFill>
                  <a:schemeClr val="tx1"/>
                </a:solidFill>
              </a:rPr>
              <a:t>Отв. директора </a:t>
            </a:r>
            <a:r>
              <a:rPr lang="ru-RU" sz="2800" dirty="0" smtClean="0">
                <a:solidFill>
                  <a:schemeClr val="tx1"/>
                </a:solidFill>
              </a:rPr>
              <a:t>УД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202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6146" name="Номер слайда 3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/>
            <a:fld id="{DEB723A6-AD64-4E11-A58F-A21712D1F769}" type="slidenum">
              <a:rPr lang="ru-RU" sz="1400" smtClean="0">
                <a:solidFill>
                  <a:srgbClr val="000000"/>
                </a:solidFill>
              </a:rPr>
              <a:pPr eaLnBrk="1" hangingPunct="1"/>
              <a:t>35</a:t>
            </a:fld>
            <a:endParaRPr 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79512" y="188640"/>
            <a:ext cx="8964488" cy="451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r>
              <a:rPr lang="ru-RU" sz="3600" b="1" dirty="0">
                <a:solidFill>
                  <a:srgbClr val="C00000"/>
                </a:solidFill>
              </a:rPr>
              <a:t>Проект решения:</a:t>
            </a:r>
            <a:endParaRPr lang="ru-RU" sz="3600" dirty="0">
              <a:solidFill>
                <a:srgbClr val="C00000"/>
              </a:solidFill>
            </a:endParaRPr>
          </a:p>
          <a:p>
            <a:pPr marL="347663" lvl="0" indent="-347663"/>
            <a:r>
              <a:rPr lang="ru-RU" sz="2800" dirty="0" smtClean="0">
                <a:solidFill>
                  <a:schemeClr val="tx1"/>
                </a:solidFill>
              </a:rPr>
              <a:t>3. Разработать </a:t>
            </a:r>
            <a:r>
              <a:rPr lang="ru-RU" sz="2800" dirty="0">
                <a:solidFill>
                  <a:schemeClr val="tx1"/>
                </a:solidFill>
              </a:rPr>
              <a:t>стратегию реализации Программы 3-язычного обучения.</a:t>
            </a:r>
          </a:p>
          <a:p>
            <a:r>
              <a:rPr lang="ru-RU" sz="2800" dirty="0">
                <a:solidFill>
                  <a:schemeClr val="tx1"/>
                </a:solidFill>
              </a:rPr>
              <a:t>Срок исполнения: январь 2013</a:t>
            </a:r>
          </a:p>
          <a:p>
            <a:r>
              <a:rPr lang="ru-RU" sz="2800" dirty="0">
                <a:solidFill>
                  <a:schemeClr val="tx1"/>
                </a:solidFill>
              </a:rPr>
              <a:t>Отв. директор Центра языковой подготовки Тулеева Н.А.</a:t>
            </a:r>
          </a:p>
          <a:p>
            <a:pPr lvl="0"/>
            <a:endParaRPr lang="ru-RU" sz="2800" dirty="0" smtClean="0">
              <a:solidFill>
                <a:schemeClr val="tx1"/>
              </a:solidFill>
            </a:endParaRPr>
          </a:p>
          <a:p>
            <a:pPr marL="347663" lvl="0" indent="-347663"/>
            <a:r>
              <a:rPr lang="ru-RU" sz="2800" dirty="0" smtClean="0">
                <a:solidFill>
                  <a:schemeClr val="tx1"/>
                </a:solidFill>
              </a:rPr>
              <a:t>4. Для </a:t>
            </a:r>
            <a:r>
              <a:rPr lang="ru-RU" sz="2800" dirty="0">
                <a:solidFill>
                  <a:schemeClr val="tx1"/>
                </a:solidFill>
              </a:rPr>
              <a:t>постоянного анализа и мониторинга деятельности всех категорий сотрудников создать Группу мониторинга  </a:t>
            </a:r>
            <a:r>
              <a:rPr lang="en-US" sz="2800" dirty="0">
                <a:solidFill>
                  <a:schemeClr val="tx1"/>
                </a:solidFill>
              </a:rPr>
              <a:t>KPI </a:t>
            </a:r>
            <a:r>
              <a:rPr lang="ru-RU" sz="2800" dirty="0">
                <a:solidFill>
                  <a:schemeClr val="tx1"/>
                </a:solidFill>
              </a:rPr>
              <a:t>(</a:t>
            </a:r>
            <a:r>
              <a:rPr lang="kk-KZ" sz="2800" dirty="0">
                <a:solidFill>
                  <a:schemeClr val="tx1"/>
                </a:solidFill>
              </a:rPr>
              <a:t>ключевых показатей деятельности</a:t>
            </a:r>
            <a:r>
              <a:rPr lang="ru-RU" sz="2800" dirty="0">
                <a:solidFill>
                  <a:schemeClr val="tx1"/>
                </a:solidFill>
              </a:rPr>
              <a:t>)</a:t>
            </a:r>
          </a:p>
          <a:p>
            <a:r>
              <a:rPr lang="ru-RU" sz="2800" dirty="0">
                <a:solidFill>
                  <a:schemeClr val="tx1"/>
                </a:solidFill>
              </a:rPr>
              <a:t>Срок исполнения: февраль 2013 года</a:t>
            </a:r>
          </a:p>
          <a:p>
            <a:r>
              <a:rPr lang="ru-RU" sz="2800" dirty="0">
                <a:solidFill>
                  <a:schemeClr val="tx1"/>
                </a:solidFill>
              </a:rPr>
              <a:t>Отв. директор департамента по административной </a:t>
            </a:r>
            <a:r>
              <a:rPr lang="ru-RU" sz="2800" dirty="0" smtClean="0">
                <a:solidFill>
                  <a:schemeClr val="tx1"/>
                </a:solidFill>
              </a:rPr>
              <a:t>работе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Девятко</a:t>
            </a:r>
            <a:r>
              <a:rPr lang="ru-RU" sz="2800" dirty="0">
                <a:solidFill>
                  <a:schemeClr val="tx1"/>
                </a:solidFill>
              </a:rPr>
              <a:t> В.Н.</a:t>
            </a:r>
          </a:p>
        </p:txBody>
      </p:sp>
    </p:spTree>
    <p:extLst>
      <p:ext uri="{BB962C8B-B14F-4D97-AF65-F5344CB8AC3E}">
        <p14:creationId xmlns:p14="http://schemas.microsoft.com/office/powerpoint/2010/main" xmlns="" val="1578345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/>
            <a:fld id="{DEB723A6-AD64-4E11-A58F-A21712D1F769}" type="slidenum">
              <a:rPr lang="ru-RU" sz="1400" smtClean="0">
                <a:solidFill>
                  <a:srgbClr val="000000"/>
                </a:solidFill>
              </a:rPr>
              <a:pPr eaLnBrk="1" hangingPunct="1"/>
              <a:t>4</a:t>
            </a:fld>
            <a:endParaRPr lang="ru-RU" sz="1400" smtClean="0">
              <a:solidFill>
                <a:srgbClr val="000000"/>
              </a:solidFill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900113" y="717550"/>
            <a:ext cx="7559675" cy="451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>
              <a:defRPr/>
            </a:pPr>
            <a:r>
              <a:rPr lang="kk-KZ" sz="3000" i="1" dirty="0" smtClean="0">
                <a:solidFill>
                  <a:schemeClr val="tx1"/>
                </a:solidFill>
                <a:latin typeface="+mn-lt"/>
              </a:rPr>
              <a:t>С целью эффективного управления образовательным процессом, успешной реализации Модели   медицинского образования КазНМУ произошли изменения в </a:t>
            </a:r>
            <a:r>
              <a:rPr lang="kk-KZ" sz="3000" i="1" dirty="0" smtClean="0">
                <a:solidFill>
                  <a:srgbClr val="C00000"/>
                </a:solidFill>
                <a:latin typeface="+mn-lt"/>
              </a:rPr>
              <a:t>структурной организации управлением образовательным процессом, </a:t>
            </a:r>
            <a:r>
              <a:rPr lang="kk-KZ" sz="3000" i="1" dirty="0" smtClean="0">
                <a:solidFill>
                  <a:schemeClr val="tx1"/>
                </a:solidFill>
                <a:latin typeface="+mn-lt"/>
              </a:rPr>
              <a:t>утвержденные на заседании Ученого совета (протокол № 3 от 30 октября 2012 года).                     </a:t>
            </a:r>
            <a:endParaRPr lang="ru-RU" sz="3000" i="1" dirty="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ru-RU" sz="3000" i="1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9" name="Прямая соединительная линия 258"/>
          <p:cNvCxnSpPr/>
          <p:nvPr/>
        </p:nvCxnSpPr>
        <p:spPr>
          <a:xfrm rot="5400000">
            <a:off x="3179741" y="4892697"/>
            <a:ext cx="32147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 rot="4860000">
            <a:off x="8340355" y="2303852"/>
            <a:ext cx="357190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Прямая соединительная линия 559"/>
          <p:cNvCxnSpPr/>
          <p:nvPr/>
        </p:nvCxnSpPr>
        <p:spPr>
          <a:xfrm rot="5400000">
            <a:off x="3714808" y="2214490"/>
            <a:ext cx="2856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Прямая соединительная линия 477"/>
          <p:cNvCxnSpPr/>
          <p:nvPr/>
        </p:nvCxnSpPr>
        <p:spPr>
          <a:xfrm rot="5400000">
            <a:off x="5643634" y="2500242"/>
            <a:ext cx="2856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Прямая соединительная линия 475"/>
          <p:cNvCxnSpPr/>
          <p:nvPr/>
        </p:nvCxnSpPr>
        <p:spPr>
          <a:xfrm rot="5400000">
            <a:off x="4572064" y="2500242"/>
            <a:ext cx="2856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Прямая соединительная линия 473"/>
          <p:cNvCxnSpPr/>
          <p:nvPr/>
        </p:nvCxnSpPr>
        <p:spPr>
          <a:xfrm rot="5400000">
            <a:off x="5072131" y="2214490"/>
            <a:ext cx="2856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Прямая соединительная линия 319"/>
          <p:cNvCxnSpPr/>
          <p:nvPr/>
        </p:nvCxnSpPr>
        <p:spPr>
          <a:xfrm rot="5400000">
            <a:off x="4179885" y="4321975"/>
            <a:ext cx="407117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Прямая соединительная линия 266"/>
          <p:cNvCxnSpPr/>
          <p:nvPr/>
        </p:nvCxnSpPr>
        <p:spPr>
          <a:xfrm rot="5400000">
            <a:off x="2500362" y="2285928"/>
            <a:ext cx="2856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245"/>
          <p:cNvCxnSpPr/>
          <p:nvPr/>
        </p:nvCxnSpPr>
        <p:spPr>
          <a:xfrm rot="5400000">
            <a:off x="214281" y="2643183"/>
            <a:ext cx="7143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244"/>
          <p:cNvCxnSpPr/>
          <p:nvPr/>
        </p:nvCxnSpPr>
        <p:spPr>
          <a:xfrm rot="5400000">
            <a:off x="893736" y="2607464"/>
            <a:ext cx="7858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Прямая соединительная линия 441"/>
          <p:cNvCxnSpPr/>
          <p:nvPr/>
        </p:nvCxnSpPr>
        <p:spPr>
          <a:xfrm rot="10800000">
            <a:off x="1694614" y="594374"/>
            <a:ext cx="1571636" cy="1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Прямая соединительная линия 389"/>
          <p:cNvCxnSpPr/>
          <p:nvPr/>
        </p:nvCxnSpPr>
        <p:spPr>
          <a:xfrm rot="5400000">
            <a:off x="4429189" y="1500110"/>
            <a:ext cx="2856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альтернативный процесс 8"/>
          <p:cNvSpPr/>
          <p:nvPr/>
        </p:nvSpPr>
        <p:spPr>
          <a:xfrm>
            <a:off x="2643302" y="188640"/>
            <a:ext cx="5347136" cy="81146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учебно-воспитательной работе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214546" y="2643182"/>
            <a:ext cx="428628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учебно-методической работы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000232" y="1785926"/>
            <a:ext cx="2071702" cy="5000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 учебно-методической работы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2214546" y="1643050"/>
            <a:ext cx="635798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/>
          <p:cNvSpPr/>
          <p:nvPr/>
        </p:nvSpPr>
        <p:spPr>
          <a:xfrm>
            <a:off x="6139434" y="1785926"/>
            <a:ext cx="861458" cy="5000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практических навыков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7072330" y="1785926"/>
            <a:ext cx="928694" cy="5000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 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IT-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8072462" y="1785926"/>
            <a:ext cx="928694" cy="5000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Библиотека</a:t>
            </a:r>
            <a:endParaRPr lang="ru-RU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4" name="Прямая со стрелкой 123"/>
          <p:cNvCxnSpPr/>
          <p:nvPr/>
        </p:nvCxnSpPr>
        <p:spPr>
          <a:xfrm rot="4500000">
            <a:off x="6533132" y="1698227"/>
            <a:ext cx="142876" cy="37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rot="4500000">
            <a:off x="7460248" y="1698228"/>
            <a:ext cx="142876" cy="37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Прямоугольник 137"/>
          <p:cNvSpPr/>
          <p:nvPr/>
        </p:nvSpPr>
        <p:spPr>
          <a:xfrm>
            <a:off x="4214810" y="1785926"/>
            <a:ext cx="1857388" cy="5000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по воспитательной работе и социальным вопросам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9" name="Прямая со стрелкой 138"/>
          <p:cNvCxnSpPr/>
          <p:nvPr/>
        </p:nvCxnSpPr>
        <p:spPr>
          <a:xfrm rot="4500000">
            <a:off x="5037135" y="1698229"/>
            <a:ext cx="142876" cy="37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Прямоугольник 139"/>
          <p:cNvSpPr/>
          <p:nvPr/>
        </p:nvSpPr>
        <p:spPr>
          <a:xfrm>
            <a:off x="1000100" y="1785926"/>
            <a:ext cx="714380" cy="5000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Деканаты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277312" y="1785926"/>
            <a:ext cx="651318" cy="4999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Учебные </a:t>
            </a:r>
            <a:r>
              <a:rPr lang="ru-RU" sz="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депар-таменты</a:t>
            </a:r>
            <a:endParaRPr lang="ru-RU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4" name="Прямая со стрелкой 143"/>
          <p:cNvCxnSpPr/>
          <p:nvPr/>
        </p:nvCxnSpPr>
        <p:spPr>
          <a:xfrm rot="4560000">
            <a:off x="2821432" y="1698225"/>
            <a:ext cx="142876" cy="37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/>
          <p:nvPr/>
        </p:nvCxnSpPr>
        <p:spPr>
          <a:xfrm rot="5220000">
            <a:off x="365676" y="1705971"/>
            <a:ext cx="142875" cy="17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Прямоугольник 148"/>
          <p:cNvSpPr/>
          <p:nvPr/>
        </p:nvSpPr>
        <p:spPr>
          <a:xfrm>
            <a:off x="2786050" y="2643182"/>
            <a:ext cx="428628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планирования      и контроля учебного процесса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3452797" y="2623685"/>
            <a:ext cx="285752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офис-регистратора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3929058" y="2571744"/>
            <a:ext cx="285752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языковой подготовки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0" name="Прямая соединительная линия 179"/>
          <p:cNvCxnSpPr/>
          <p:nvPr/>
        </p:nvCxnSpPr>
        <p:spPr>
          <a:xfrm rot="10800000">
            <a:off x="2428860" y="2428868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Овал 199"/>
          <p:cNvSpPr/>
          <p:nvPr/>
        </p:nvSpPr>
        <p:spPr>
          <a:xfrm>
            <a:off x="563064" y="345766"/>
            <a:ext cx="1643074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Методический Совет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6357950" y="2357430"/>
            <a:ext cx="357190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медицинских симуляции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8" name="Прямая соединительная линия 207"/>
          <p:cNvCxnSpPr/>
          <p:nvPr/>
        </p:nvCxnSpPr>
        <p:spPr>
          <a:xfrm rot="10800000">
            <a:off x="428596" y="1643050"/>
            <a:ext cx="17943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Прямоугольник 214"/>
          <p:cNvSpPr/>
          <p:nvPr/>
        </p:nvSpPr>
        <p:spPr>
          <a:xfrm>
            <a:off x="6357950" y="3857628"/>
            <a:ext cx="357190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коммуникативных навыков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6786578" y="5429264"/>
            <a:ext cx="361392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ЦПН  по специальности «Стоматология»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6786578" y="2571744"/>
            <a:ext cx="357190" cy="128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ЦПН  по специальности «Фармация»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6786578" y="4071942"/>
            <a:ext cx="357190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Цпн</a:t>
            </a:r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 медико-профилактическому делу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6357950" y="5286388"/>
            <a:ext cx="357190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независимой</a:t>
            </a:r>
          </a:p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оценки знаний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7429520" y="2357430"/>
            <a:ext cx="4286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Сектор технического обслуживания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7429520" y="3214686"/>
            <a:ext cx="428628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Сектор по поддержке и внедрению информационных систем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7429520" y="4500570"/>
            <a:ext cx="4286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Учебный интернет центр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7429520" y="5357826"/>
            <a:ext cx="428628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телекомму-никационного</a:t>
            </a:r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обеспечения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572000" y="2428868"/>
            <a:ext cx="357190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культурно-массовой  работы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9" name="Прямая со стрелкой 88"/>
          <p:cNvCxnSpPr/>
          <p:nvPr/>
        </p:nvCxnSpPr>
        <p:spPr>
          <a:xfrm rot="10800000">
            <a:off x="4643438" y="3929066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Овал 91"/>
          <p:cNvSpPr/>
          <p:nvPr/>
        </p:nvSpPr>
        <p:spPr>
          <a:xfrm>
            <a:off x="3786182" y="5143512"/>
            <a:ext cx="857256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ХОР</a:t>
            </a:r>
            <a:endParaRPr lang="ru-RU" sz="800" b="1" dirty="0">
              <a:solidFill>
                <a:schemeClr val="tx1"/>
              </a:solidFill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 rot="10800000">
            <a:off x="4643438" y="4786322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Овал 96"/>
          <p:cNvSpPr/>
          <p:nvPr/>
        </p:nvSpPr>
        <p:spPr>
          <a:xfrm>
            <a:off x="3786182" y="6357958"/>
            <a:ext cx="857256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ВИА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3786182" y="5500702"/>
            <a:ext cx="857256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Танцевальные коллективы</a:t>
            </a:r>
            <a:endParaRPr lang="ru-RU" sz="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3786182" y="5929330"/>
            <a:ext cx="857256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Оркестр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 flipH="1">
            <a:off x="5572132" y="2428868"/>
            <a:ext cx="428628" cy="1214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по воспитательной работе и социальным вопросам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" name="Овал 251"/>
          <p:cNvSpPr/>
          <p:nvPr/>
        </p:nvSpPr>
        <p:spPr>
          <a:xfrm>
            <a:off x="3714744" y="3714752"/>
            <a:ext cx="928694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 социальной поддержки студентов и ППС</a:t>
            </a:r>
            <a:endParaRPr lang="ru-RU" sz="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" name="Овал 279"/>
          <p:cNvSpPr/>
          <p:nvPr/>
        </p:nvSpPr>
        <p:spPr>
          <a:xfrm>
            <a:off x="3714744" y="4214818"/>
            <a:ext cx="928694" cy="3571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эко-движения</a:t>
            </a:r>
            <a:r>
              <a:rPr lang="ru-RU" sz="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волонтеров</a:t>
            </a:r>
            <a:endParaRPr lang="ru-RU" sz="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1" name="Овал 280"/>
          <p:cNvSpPr/>
          <p:nvPr/>
        </p:nvSpPr>
        <p:spPr>
          <a:xfrm>
            <a:off x="3714744" y="4643446"/>
            <a:ext cx="928694" cy="3571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Высший студ. совет общежитии</a:t>
            </a:r>
            <a:endParaRPr lang="ru-RU" sz="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9" name="Прямая со стрелкой 298"/>
          <p:cNvCxnSpPr/>
          <p:nvPr/>
        </p:nvCxnSpPr>
        <p:spPr>
          <a:xfrm>
            <a:off x="8211136" y="5429264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Прямая со стрелкой 300"/>
          <p:cNvCxnSpPr>
            <a:endCxn id="407" idx="2"/>
          </p:cNvCxnSpPr>
          <p:nvPr/>
        </p:nvCxnSpPr>
        <p:spPr>
          <a:xfrm>
            <a:off x="5072153" y="5643578"/>
            <a:ext cx="35710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Прямоугольник 307"/>
          <p:cNvSpPr/>
          <p:nvPr/>
        </p:nvSpPr>
        <p:spPr>
          <a:xfrm>
            <a:off x="8143900" y="5572140"/>
            <a:ext cx="214314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автоматизации и электронных ресурсов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" name="Прямоугольник 308"/>
          <p:cNvSpPr/>
          <p:nvPr/>
        </p:nvSpPr>
        <p:spPr>
          <a:xfrm>
            <a:off x="8715404" y="5572140"/>
            <a:ext cx="214314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комплектования и хранения литературы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" name="Прямоугольник 309"/>
          <p:cNvSpPr/>
          <p:nvPr/>
        </p:nvSpPr>
        <p:spPr>
          <a:xfrm>
            <a:off x="8715404" y="3357562"/>
            <a:ext cx="214314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научной обработки литературы и </a:t>
            </a:r>
            <a:r>
              <a:rPr lang="ru-RU" sz="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каталоголизации</a:t>
            </a:r>
            <a:endParaRPr lang="ru-RU" sz="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" name="Прямоугольник 310"/>
          <p:cNvSpPr/>
          <p:nvPr/>
        </p:nvSpPr>
        <p:spPr>
          <a:xfrm>
            <a:off x="8143900" y="4572008"/>
            <a:ext cx="214314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обслуживания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" name="Прямоугольник 311"/>
          <p:cNvSpPr/>
          <p:nvPr/>
        </p:nvSpPr>
        <p:spPr>
          <a:xfrm>
            <a:off x="8072462" y="3071810"/>
            <a:ext cx="857224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Сектор учебных абонентов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Прямоугольник 312"/>
          <p:cNvSpPr/>
          <p:nvPr/>
        </p:nvSpPr>
        <p:spPr>
          <a:xfrm>
            <a:off x="8715404" y="4572008"/>
            <a:ext cx="214314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Сектор читальных залов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" name="Прямоугольник 313"/>
          <p:cNvSpPr/>
          <p:nvPr/>
        </p:nvSpPr>
        <p:spPr>
          <a:xfrm>
            <a:off x="8143900" y="3357562"/>
            <a:ext cx="214314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Справочно-библиографический отдел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Прямоугольник 314"/>
          <p:cNvSpPr/>
          <p:nvPr/>
        </p:nvSpPr>
        <p:spPr>
          <a:xfrm>
            <a:off x="8072462" y="2357430"/>
            <a:ext cx="928694" cy="5715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Республиканская научно-</a:t>
            </a:r>
          </a:p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медицинская библиотека</a:t>
            </a:r>
            <a:endParaRPr lang="ru-RU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6" name="Прямая со стрелкой 325"/>
          <p:cNvCxnSpPr/>
          <p:nvPr/>
        </p:nvCxnSpPr>
        <p:spPr>
          <a:xfrm rot="120000" flipV="1">
            <a:off x="6214631" y="3643314"/>
            <a:ext cx="571947" cy="25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Прямоугольник 357"/>
          <p:cNvSpPr/>
          <p:nvPr/>
        </p:nvSpPr>
        <p:spPr>
          <a:xfrm>
            <a:off x="785786" y="3357562"/>
            <a:ext cx="285752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КАФЕДРЫ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9" name="Овал 358"/>
          <p:cNvSpPr/>
          <p:nvPr/>
        </p:nvSpPr>
        <p:spPr>
          <a:xfrm>
            <a:off x="285720" y="3214686"/>
            <a:ext cx="285752" cy="1071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КОПы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0" name="Овал 359"/>
          <p:cNvSpPr/>
          <p:nvPr/>
        </p:nvSpPr>
        <p:spPr>
          <a:xfrm>
            <a:off x="1277444" y="3214686"/>
            <a:ext cx="294160" cy="1071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Эдвайзеры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7" name="Прямая со стрелкой 476"/>
          <p:cNvCxnSpPr/>
          <p:nvPr/>
        </p:nvCxnSpPr>
        <p:spPr>
          <a:xfrm>
            <a:off x="229822" y="595799"/>
            <a:ext cx="357190" cy="1588"/>
          </a:xfrm>
          <a:prstGeom prst="straightConnector1">
            <a:avLst/>
          </a:prstGeom>
          <a:ln w="127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" name="Прямоугольник 513"/>
          <p:cNvSpPr/>
          <p:nvPr/>
        </p:nvSpPr>
        <p:spPr>
          <a:xfrm>
            <a:off x="1428728" y="2357430"/>
            <a:ext cx="714380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Подготови-тельное</a:t>
            </a:r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отделение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4" name="Прямая со стрелкой 163"/>
          <p:cNvCxnSpPr/>
          <p:nvPr/>
        </p:nvCxnSpPr>
        <p:spPr>
          <a:xfrm rot="5040000">
            <a:off x="1134459" y="1705971"/>
            <a:ext cx="142875" cy="17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 стрелкой 188"/>
          <p:cNvCxnSpPr/>
          <p:nvPr/>
        </p:nvCxnSpPr>
        <p:spPr>
          <a:xfrm rot="1680000" flipV="1">
            <a:off x="151251" y="3529795"/>
            <a:ext cx="14287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 стрелкой 204"/>
          <p:cNvCxnSpPr/>
          <p:nvPr/>
        </p:nvCxnSpPr>
        <p:spPr>
          <a:xfrm rot="-540000">
            <a:off x="572946" y="3731296"/>
            <a:ext cx="214314" cy="357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226"/>
          <p:cNvCxnSpPr/>
          <p:nvPr/>
        </p:nvCxnSpPr>
        <p:spPr>
          <a:xfrm rot="10800000">
            <a:off x="428596" y="3000372"/>
            <a:ext cx="100854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Прямая со стрелкой 253"/>
          <p:cNvCxnSpPr/>
          <p:nvPr/>
        </p:nvCxnSpPr>
        <p:spPr>
          <a:xfrm rot="5400000">
            <a:off x="750068" y="3178968"/>
            <a:ext cx="35718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я со стрелкой 254"/>
          <p:cNvCxnSpPr/>
          <p:nvPr/>
        </p:nvCxnSpPr>
        <p:spPr>
          <a:xfrm rot="5400000">
            <a:off x="321597" y="3107371"/>
            <a:ext cx="214314" cy="3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Прямая соединительная линия 256"/>
          <p:cNvCxnSpPr/>
          <p:nvPr/>
        </p:nvCxnSpPr>
        <p:spPr>
          <a:xfrm rot="5400000">
            <a:off x="1036613" y="3607595"/>
            <a:ext cx="164228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я соединительная линия 257"/>
          <p:cNvCxnSpPr/>
          <p:nvPr/>
        </p:nvCxnSpPr>
        <p:spPr>
          <a:xfrm>
            <a:off x="857224" y="4429132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Прямая со стрелкой 262"/>
          <p:cNvCxnSpPr/>
          <p:nvPr/>
        </p:nvCxnSpPr>
        <p:spPr>
          <a:xfrm rot="5400000" flipH="1" flipV="1">
            <a:off x="786580" y="4356900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Прямая со стрелкой 267"/>
          <p:cNvCxnSpPr/>
          <p:nvPr/>
        </p:nvCxnSpPr>
        <p:spPr>
          <a:xfrm rot="5400000">
            <a:off x="2321861" y="2535867"/>
            <a:ext cx="214314" cy="3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Прямая со стрелкой 268"/>
          <p:cNvCxnSpPr/>
          <p:nvPr/>
        </p:nvCxnSpPr>
        <p:spPr>
          <a:xfrm rot="5400000">
            <a:off x="2821927" y="2535867"/>
            <a:ext cx="214314" cy="3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Прямая соединительная линия 270"/>
          <p:cNvCxnSpPr/>
          <p:nvPr/>
        </p:nvCxnSpPr>
        <p:spPr>
          <a:xfrm rot="10800000">
            <a:off x="3643306" y="2357430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Прямая со стрелкой 271"/>
          <p:cNvCxnSpPr/>
          <p:nvPr/>
        </p:nvCxnSpPr>
        <p:spPr>
          <a:xfrm rot="5400000">
            <a:off x="3536307" y="2464429"/>
            <a:ext cx="214314" cy="3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Прямая со стрелкой 272"/>
          <p:cNvCxnSpPr/>
          <p:nvPr/>
        </p:nvCxnSpPr>
        <p:spPr>
          <a:xfrm rot="5400000">
            <a:off x="4036373" y="2464429"/>
            <a:ext cx="214314" cy="3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Прямая со стрелкой 291"/>
          <p:cNvCxnSpPr/>
          <p:nvPr/>
        </p:nvCxnSpPr>
        <p:spPr>
          <a:xfrm rot="10800000">
            <a:off x="4643438" y="4357694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Прямая соединительная линия 340"/>
          <p:cNvCxnSpPr/>
          <p:nvPr/>
        </p:nvCxnSpPr>
        <p:spPr>
          <a:xfrm rot="5400000">
            <a:off x="5537207" y="4035429"/>
            <a:ext cx="349966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Прямая со стрелкой 378"/>
          <p:cNvCxnSpPr/>
          <p:nvPr/>
        </p:nvCxnSpPr>
        <p:spPr>
          <a:xfrm rot="5400000">
            <a:off x="1321729" y="3107371"/>
            <a:ext cx="214314" cy="3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Прямая соединительная линия 387"/>
          <p:cNvCxnSpPr/>
          <p:nvPr/>
        </p:nvCxnSpPr>
        <p:spPr>
          <a:xfrm rot="5400000">
            <a:off x="3322629" y="4964917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" name="Овал 388"/>
          <p:cNvSpPr/>
          <p:nvPr/>
        </p:nvSpPr>
        <p:spPr>
          <a:xfrm flipH="1">
            <a:off x="5500694" y="6643710"/>
            <a:ext cx="714380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СДУ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1" name="Овал 390"/>
          <p:cNvSpPr/>
          <p:nvPr/>
        </p:nvSpPr>
        <p:spPr>
          <a:xfrm flipH="1">
            <a:off x="5214942" y="6429396"/>
            <a:ext cx="714380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СПУ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3" name="Овал 392"/>
          <p:cNvSpPr/>
          <p:nvPr/>
        </p:nvSpPr>
        <p:spPr>
          <a:xfrm flipH="1">
            <a:off x="5429256" y="6215082"/>
            <a:ext cx="714380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КДМ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4" name="Овал 393"/>
          <p:cNvSpPr/>
          <p:nvPr/>
        </p:nvSpPr>
        <p:spPr>
          <a:xfrm flipH="1">
            <a:off x="5214942" y="5286388"/>
            <a:ext cx="714380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ССО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6" name="Овал 395"/>
          <p:cNvSpPr/>
          <p:nvPr/>
        </p:nvSpPr>
        <p:spPr>
          <a:xfrm flipH="1">
            <a:off x="5214942" y="5857892"/>
            <a:ext cx="71438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Профком студентов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1" name="Овал 400"/>
          <p:cNvSpPr/>
          <p:nvPr/>
        </p:nvSpPr>
        <p:spPr>
          <a:xfrm>
            <a:off x="5429256" y="4000504"/>
            <a:ext cx="714380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Студенческий омбудсмен</a:t>
            </a:r>
            <a:endParaRPr lang="ru-RU" sz="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" name="Овал 401"/>
          <p:cNvSpPr/>
          <p:nvPr/>
        </p:nvSpPr>
        <p:spPr>
          <a:xfrm>
            <a:off x="5429256" y="4572008"/>
            <a:ext cx="714380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Дебатный</a:t>
            </a:r>
            <a:r>
              <a:rPr lang="ru-RU" sz="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клуб</a:t>
            </a:r>
            <a:endParaRPr lang="ru-RU" sz="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3" name="Овал 402"/>
          <p:cNvSpPr/>
          <p:nvPr/>
        </p:nvSpPr>
        <p:spPr>
          <a:xfrm>
            <a:off x="5214942" y="4857760"/>
            <a:ext cx="714380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ЕСК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5" name="Овал 404"/>
          <p:cNvSpPr/>
          <p:nvPr/>
        </p:nvSpPr>
        <p:spPr>
          <a:xfrm>
            <a:off x="5429256" y="5072074"/>
            <a:ext cx="714380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КВН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7" name="Овал 406"/>
          <p:cNvSpPr/>
          <p:nvPr/>
        </p:nvSpPr>
        <p:spPr>
          <a:xfrm>
            <a:off x="5429256" y="5500702"/>
            <a:ext cx="71438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Интеллек-туальный</a:t>
            </a:r>
            <a:r>
              <a:rPr lang="ru-RU" sz="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клуб</a:t>
            </a:r>
            <a:endParaRPr lang="ru-RU" sz="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" name="Овал 413"/>
          <p:cNvSpPr/>
          <p:nvPr/>
        </p:nvSpPr>
        <p:spPr>
          <a:xfrm flipH="1">
            <a:off x="5214942" y="4286256"/>
            <a:ext cx="714380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Ассистенты</a:t>
            </a:r>
          </a:p>
          <a:p>
            <a:pPr algn="ctr"/>
            <a:r>
              <a:rPr lang="ru-RU" sz="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эдвайзеров</a:t>
            </a:r>
            <a:endParaRPr lang="ru-RU" sz="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" name="Овал 415"/>
          <p:cNvSpPr/>
          <p:nvPr/>
        </p:nvSpPr>
        <p:spPr>
          <a:xfrm flipH="1">
            <a:off x="5214942" y="3714752"/>
            <a:ext cx="714380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ТОП 100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7" name="Прямая со стрелкой 456"/>
          <p:cNvCxnSpPr/>
          <p:nvPr/>
        </p:nvCxnSpPr>
        <p:spPr>
          <a:xfrm rot="4500000">
            <a:off x="8466160" y="1698228"/>
            <a:ext cx="142876" cy="37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Прямая соединительная линия 457"/>
          <p:cNvCxnSpPr/>
          <p:nvPr/>
        </p:nvCxnSpPr>
        <p:spPr>
          <a:xfrm>
            <a:off x="151253" y="594373"/>
            <a:ext cx="0" cy="2977503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Прямая со стрелкой 459"/>
          <p:cNvCxnSpPr>
            <a:endCxn id="401" idx="2"/>
          </p:cNvCxnSpPr>
          <p:nvPr/>
        </p:nvCxnSpPr>
        <p:spPr>
          <a:xfrm>
            <a:off x="5092101" y="4105927"/>
            <a:ext cx="337155" cy="1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Прямая со стрелкой 460"/>
          <p:cNvCxnSpPr/>
          <p:nvPr/>
        </p:nvCxnSpPr>
        <p:spPr>
          <a:xfrm rot="1020000" flipV="1">
            <a:off x="5094201" y="4377801"/>
            <a:ext cx="14287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Прямая со стрелкой 461"/>
          <p:cNvCxnSpPr>
            <a:endCxn id="402" idx="2"/>
          </p:cNvCxnSpPr>
          <p:nvPr/>
        </p:nvCxnSpPr>
        <p:spPr>
          <a:xfrm>
            <a:off x="5092101" y="4677606"/>
            <a:ext cx="337155" cy="1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Прямая со стрелкой 463"/>
          <p:cNvCxnSpPr/>
          <p:nvPr/>
        </p:nvCxnSpPr>
        <p:spPr>
          <a:xfrm rot="1020000" flipV="1">
            <a:off x="5094199" y="4877867"/>
            <a:ext cx="14287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Прямая со стрелкой 464"/>
          <p:cNvCxnSpPr/>
          <p:nvPr/>
        </p:nvCxnSpPr>
        <p:spPr>
          <a:xfrm rot="-420000">
            <a:off x="5072154" y="5106233"/>
            <a:ext cx="357102" cy="37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Прямая со стрелкой 467"/>
          <p:cNvCxnSpPr/>
          <p:nvPr/>
        </p:nvCxnSpPr>
        <p:spPr>
          <a:xfrm rot="1020000" flipV="1">
            <a:off x="5074253" y="5306494"/>
            <a:ext cx="14287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Прямая соединительная линия 472"/>
          <p:cNvCxnSpPr/>
          <p:nvPr/>
        </p:nvCxnSpPr>
        <p:spPr>
          <a:xfrm rot="10800000">
            <a:off x="4714876" y="2357430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Прямая со стрелкой 502"/>
          <p:cNvCxnSpPr/>
          <p:nvPr/>
        </p:nvCxnSpPr>
        <p:spPr>
          <a:xfrm rot="780000" flipV="1">
            <a:off x="5074253" y="3806295"/>
            <a:ext cx="14287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Прямая со стрелкой 503"/>
          <p:cNvCxnSpPr/>
          <p:nvPr/>
        </p:nvCxnSpPr>
        <p:spPr>
          <a:xfrm rot="-300000">
            <a:off x="5072153" y="6249241"/>
            <a:ext cx="357103" cy="37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Прямая со стрелкой 507"/>
          <p:cNvCxnSpPr/>
          <p:nvPr/>
        </p:nvCxnSpPr>
        <p:spPr>
          <a:xfrm rot="1020000" flipV="1">
            <a:off x="5074253" y="5949436"/>
            <a:ext cx="14287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Прямая со стрелкой 516"/>
          <p:cNvCxnSpPr/>
          <p:nvPr/>
        </p:nvCxnSpPr>
        <p:spPr>
          <a:xfrm rot="10800000">
            <a:off x="8358214" y="3929066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Прямая со стрелкой 517"/>
          <p:cNvCxnSpPr/>
          <p:nvPr/>
        </p:nvCxnSpPr>
        <p:spPr>
          <a:xfrm rot="10800000">
            <a:off x="8358214" y="4929198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Прямая со стрелкой 518"/>
          <p:cNvCxnSpPr/>
          <p:nvPr/>
        </p:nvCxnSpPr>
        <p:spPr>
          <a:xfrm rot="10800000">
            <a:off x="8358214" y="5857892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Прямая со стрелкой 556"/>
          <p:cNvCxnSpPr/>
          <p:nvPr/>
        </p:nvCxnSpPr>
        <p:spPr>
          <a:xfrm rot="10800000">
            <a:off x="5072066" y="321468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72"/>
          <p:cNvCxnSpPr/>
          <p:nvPr/>
        </p:nvCxnSpPr>
        <p:spPr>
          <a:xfrm rot="1020000" flipV="1">
            <a:off x="7288744" y="2734727"/>
            <a:ext cx="14287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/>
          <p:nvPr/>
        </p:nvCxnSpPr>
        <p:spPr>
          <a:xfrm rot="1020000" flipV="1">
            <a:off x="7288744" y="3734859"/>
            <a:ext cx="14287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 стрелкой 174"/>
          <p:cNvCxnSpPr/>
          <p:nvPr/>
        </p:nvCxnSpPr>
        <p:spPr>
          <a:xfrm rot="1020000" flipV="1">
            <a:off x="7288744" y="4806428"/>
            <a:ext cx="14287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 стрелкой 175"/>
          <p:cNvCxnSpPr/>
          <p:nvPr/>
        </p:nvCxnSpPr>
        <p:spPr>
          <a:xfrm rot="1020000" flipV="1">
            <a:off x="7288744" y="5802066"/>
            <a:ext cx="14287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 стрелкой 183"/>
          <p:cNvCxnSpPr/>
          <p:nvPr/>
        </p:nvCxnSpPr>
        <p:spPr>
          <a:xfrm rot="-600000">
            <a:off x="8501090" y="6000768"/>
            <a:ext cx="214313" cy="41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 стрелкой 190"/>
          <p:cNvCxnSpPr/>
          <p:nvPr/>
        </p:nvCxnSpPr>
        <p:spPr>
          <a:xfrm rot="-600000">
            <a:off x="8503089" y="5090363"/>
            <a:ext cx="214313" cy="41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 стрелкой 191"/>
          <p:cNvCxnSpPr/>
          <p:nvPr/>
        </p:nvCxnSpPr>
        <p:spPr>
          <a:xfrm rot="-600000">
            <a:off x="8503090" y="4018795"/>
            <a:ext cx="214313" cy="41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 стрелкой 192"/>
          <p:cNvCxnSpPr/>
          <p:nvPr/>
        </p:nvCxnSpPr>
        <p:spPr>
          <a:xfrm rot="4560000">
            <a:off x="8465033" y="2984109"/>
            <a:ext cx="142876" cy="37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/>
          <p:cNvCxnSpPr/>
          <p:nvPr/>
        </p:nvCxnSpPr>
        <p:spPr>
          <a:xfrm rot="5400000">
            <a:off x="7143768" y="4643446"/>
            <a:ext cx="2714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 стрелкой 201"/>
          <p:cNvCxnSpPr/>
          <p:nvPr/>
        </p:nvCxnSpPr>
        <p:spPr>
          <a:xfrm rot="1020000" flipV="1">
            <a:off x="6217174" y="4377801"/>
            <a:ext cx="14287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 стрелкой 203"/>
          <p:cNvCxnSpPr/>
          <p:nvPr/>
        </p:nvCxnSpPr>
        <p:spPr>
          <a:xfrm rot="120000" flipV="1">
            <a:off x="6215343" y="5082047"/>
            <a:ext cx="571947" cy="25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 стрелкой 205"/>
          <p:cNvCxnSpPr/>
          <p:nvPr/>
        </p:nvCxnSpPr>
        <p:spPr>
          <a:xfrm rot="120000" flipV="1">
            <a:off x="6215343" y="6367930"/>
            <a:ext cx="571947" cy="25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 стрелкой 209"/>
          <p:cNvCxnSpPr/>
          <p:nvPr/>
        </p:nvCxnSpPr>
        <p:spPr>
          <a:xfrm rot="1020000" flipV="1">
            <a:off x="6217174" y="2877602"/>
            <a:ext cx="14287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 стрелкой 210"/>
          <p:cNvCxnSpPr/>
          <p:nvPr/>
        </p:nvCxnSpPr>
        <p:spPr>
          <a:xfrm rot="1020000" flipV="1">
            <a:off x="6217175" y="5659190"/>
            <a:ext cx="14287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Прямая со стрелкой 232"/>
          <p:cNvCxnSpPr/>
          <p:nvPr/>
        </p:nvCxnSpPr>
        <p:spPr>
          <a:xfrm rot="1020000" flipV="1">
            <a:off x="5074254" y="6445008"/>
            <a:ext cx="14287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Прямая со стрелкой 234"/>
          <p:cNvCxnSpPr/>
          <p:nvPr/>
        </p:nvCxnSpPr>
        <p:spPr>
          <a:xfrm flipV="1">
            <a:off x="5072066" y="6664634"/>
            <a:ext cx="461721" cy="8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Прямая со стрелкой 260"/>
          <p:cNvCxnSpPr/>
          <p:nvPr/>
        </p:nvCxnSpPr>
        <p:spPr>
          <a:xfrm rot="10800000">
            <a:off x="4643438" y="5214950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Прямая со стрелкой 261"/>
          <p:cNvCxnSpPr/>
          <p:nvPr/>
        </p:nvCxnSpPr>
        <p:spPr>
          <a:xfrm rot="10800000">
            <a:off x="4643438" y="5643578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Прямая со стрелкой 263"/>
          <p:cNvCxnSpPr/>
          <p:nvPr/>
        </p:nvCxnSpPr>
        <p:spPr>
          <a:xfrm rot="10800000">
            <a:off x="4643438" y="6072206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Прямая со стрелкой 264"/>
          <p:cNvCxnSpPr/>
          <p:nvPr/>
        </p:nvCxnSpPr>
        <p:spPr>
          <a:xfrm rot="10800000">
            <a:off x="4643439" y="6500834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Трапеция 273"/>
          <p:cNvSpPr/>
          <p:nvPr/>
        </p:nvSpPr>
        <p:spPr>
          <a:xfrm>
            <a:off x="2000232" y="4286256"/>
            <a:ext cx="1214446" cy="428628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Конкурсная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комиссия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5" name="Трапеция 274"/>
          <p:cNvSpPr/>
          <p:nvPr/>
        </p:nvSpPr>
        <p:spPr>
          <a:xfrm>
            <a:off x="1928794" y="4786322"/>
            <a:ext cx="1285884" cy="428628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Жилищная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комиссия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7" name="Прямая со стрелкой 276"/>
          <p:cNvCxnSpPr/>
          <p:nvPr/>
        </p:nvCxnSpPr>
        <p:spPr>
          <a:xfrm rot="-540000">
            <a:off x="1073013" y="3731295"/>
            <a:ext cx="214314" cy="357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Прямая соединительная линия 289"/>
          <p:cNvCxnSpPr/>
          <p:nvPr/>
        </p:nvCxnSpPr>
        <p:spPr>
          <a:xfrm rot="5400000">
            <a:off x="1679158" y="3321446"/>
            <a:ext cx="335758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Прямая со стрелкой 292"/>
          <p:cNvCxnSpPr>
            <a:endCxn id="274" idx="3"/>
          </p:cNvCxnSpPr>
          <p:nvPr/>
        </p:nvCxnSpPr>
        <p:spPr>
          <a:xfrm rot="10800000">
            <a:off x="3161101" y="4500570"/>
            <a:ext cx="19645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Прямая со стрелкой 294"/>
          <p:cNvCxnSpPr/>
          <p:nvPr/>
        </p:nvCxnSpPr>
        <p:spPr>
          <a:xfrm rot="10800000">
            <a:off x="3143240" y="4999048"/>
            <a:ext cx="19645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Круговая стрелка 68"/>
          <p:cNvSpPr/>
          <p:nvPr/>
        </p:nvSpPr>
        <p:spPr>
          <a:xfrm>
            <a:off x="7604164" y="5373216"/>
            <a:ext cx="401425" cy="166790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831014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Круговая стрелка 67"/>
          <p:cNvSpPr/>
          <p:nvPr/>
        </p:nvSpPr>
        <p:spPr>
          <a:xfrm>
            <a:off x="6973350" y="5373216"/>
            <a:ext cx="401425" cy="166790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831014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Круговая стрелка 66"/>
          <p:cNvSpPr/>
          <p:nvPr/>
        </p:nvSpPr>
        <p:spPr>
          <a:xfrm>
            <a:off x="6329901" y="5373216"/>
            <a:ext cx="401425" cy="166790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831014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Круговая стрелка 65"/>
          <p:cNvSpPr/>
          <p:nvPr/>
        </p:nvSpPr>
        <p:spPr>
          <a:xfrm>
            <a:off x="4471933" y="5373232"/>
            <a:ext cx="401425" cy="166790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831014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Круговая стрелка 64"/>
          <p:cNvSpPr/>
          <p:nvPr/>
        </p:nvSpPr>
        <p:spPr>
          <a:xfrm>
            <a:off x="5394548" y="5373232"/>
            <a:ext cx="401425" cy="166790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831014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Круговая стрелка 63"/>
          <p:cNvSpPr/>
          <p:nvPr/>
        </p:nvSpPr>
        <p:spPr>
          <a:xfrm>
            <a:off x="3612091" y="5389699"/>
            <a:ext cx="401425" cy="166790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831014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Круговая стрелка 61"/>
          <p:cNvSpPr/>
          <p:nvPr/>
        </p:nvSpPr>
        <p:spPr>
          <a:xfrm>
            <a:off x="2851881" y="5528509"/>
            <a:ext cx="401425" cy="166790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831014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Круговая стрелка 60"/>
          <p:cNvSpPr/>
          <p:nvPr/>
        </p:nvSpPr>
        <p:spPr>
          <a:xfrm>
            <a:off x="2048557" y="5505040"/>
            <a:ext cx="401425" cy="166790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831014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Круговая стрелка 59"/>
          <p:cNvSpPr/>
          <p:nvPr/>
        </p:nvSpPr>
        <p:spPr>
          <a:xfrm>
            <a:off x="1257903" y="5506876"/>
            <a:ext cx="401425" cy="166790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831014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Выгнутая вправо стрелка 58"/>
          <p:cNvSpPr/>
          <p:nvPr/>
        </p:nvSpPr>
        <p:spPr>
          <a:xfrm>
            <a:off x="8765980" y="5204134"/>
            <a:ext cx="244759" cy="122345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Выгнутая влево стрелка 57"/>
          <p:cNvSpPr/>
          <p:nvPr/>
        </p:nvSpPr>
        <p:spPr>
          <a:xfrm>
            <a:off x="243138" y="5292150"/>
            <a:ext cx="250002" cy="12850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42" name="Прямая соединительная линия 441"/>
          <p:cNvCxnSpPr/>
          <p:nvPr/>
        </p:nvCxnSpPr>
        <p:spPr>
          <a:xfrm rot="10800000">
            <a:off x="1791204" y="592948"/>
            <a:ext cx="1571636" cy="1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Прямая соединительная линия 389"/>
          <p:cNvCxnSpPr/>
          <p:nvPr/>
        </p:nvCxnSpPr>
        <p:spPr>
          <a:xfrm rot="5400000">
            <a:off x="4429189" y="1142920"/>
            <a:ext cx="28562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альтернативный процесс 8"/>
          <p:cNvSpPr/>
          <p:nvPr/>
        </p:nvSpPr>
        <p:spPr>
          <a:xfrm>
            <a:off x="2815563" y="188640"/>
            <a:ext cx="4665002" cy="81146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учебно-воспитательной работе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1924796" y="1268760"/>
            <a:ext cx="6711241" cy="2825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0" name="Овал 199"/>
          <p:cNvSpPr/>
          <p:nvPr/>
        </p:nvSpPr>
        <p:spPr>
          <a:xfrm>
            <a:off x="933948" y="347354"/>
            <a:ext cx="1643074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Методический Совет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8" name="Прямая соединительная линия 207"/>
          <p:cNvCxnSpPr/>
          <p:nvPr/>
        </p:nvCxnSpPr>
        <p:spPr>
          <a:xfrm rot="10800000">
            <a:off x="454912" y="1268760"/>
            <a:ext cx="179435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9" name="Овал 358"/>
          <p:cNvSpPr/>
          <p:nvPr/>
        </p:nvSpPr>
        <p:spPr>
          <a:xfrm>
            <a:off x="229769" y="1737434"/>
            <a:ext cx="669770" cy="40918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общеобразователь-ных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дисциплин</a:t>
            </a:r>
          </a:p>
        </p:txBody>
      </p:sp>
      <p:cxnSp>
        <p:nvCxnSpPr>
          <p:cNvPr id="477" name="Прямая со стрелкой 476"/>
          <p:cNvCxnSpPr/>
          <p:nvPr/>
        </p:nvCxnSpPr>
        <p:spPr>
          <a:xfrm>
            <a:off x="591200" y="595799"/>
            <a:ext cx="357190" cy="1588"/>
          </a:xfrm>
          <a:prstGeom prst="straightConnector1">
            <a:avLst/>
          </a:prstGeom>
          <a:ln w="127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/>
          <p:nvPr/>
        </p:nvCxnSpPr>
        <p:spPr>
          <a:xfrm flipH="1">
            <a:off x="469847" y="1285732"/>
            <a:ext cx="16941" cy="4996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8" name="Прямая соединительная линия 457"/>
          <p:cNvCxnSpPr/>
          <p:nvPr/>
        </p:nvCxnSpPr>
        <p:spPr>
          <a:xfrm>
            <a:off x="591200" y="597387"/>
            <a:ext cx="0" cy="699627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/>
          <p:nvPr/>
        </p:nvCxnSpPr>
        <p:spPr>
          <a:xfrm>
            <a:off x="1384601" y="1285732"/>
            <a:ext cx="1" cy="5123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/>
          <p:nvPr/>
        </p:nvCxnSpPr>
        <p:spPr>
          <a:xfrm>
            <a:off x="2135817" y="1298566"/>
            <a:ext cx="1" cy="5123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>
            <a:off x="2944872" y="1282887"/>
            <a:ext cx="1" cy="5123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/>
          <p:nvPr/>
        </p:nvCxnSpPr>
        <p:spPr>
          <a:xfrm>
            <a:off x="3783545" y="1298412"/>
            <a:ext cx="1" cy="5123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/>
          <p:nvPr/>
        </p:nvCxnSpPr>
        <p:spPr>
          <a:xfrm>
            <a:off x="4665888" y="1285731"/>
            <a:ext cx="1" cy="5123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>
            <a:off x="6406327" y="1310458"/>
            <a:ext cx="1" cy="5123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/>
          <p:nvPr/>
        </p:nvCxnSpPr>
        <p:spPr>
          <a:xfrm>
            <a:off x="7174062" y="1310458"/>
            <a:ext cx="1" cy="5123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/>
          <p:nvPr/>
        </p:nvCxnSpPr>
        <p:spPr>
          <a:xfrm>
            <a:off x="7896400" y="1334699"/>
            <a:ext cx="1" cy="5123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>
            <a:off x="8636036" y="1297014"/>
            <a:ext cx="1" cy="5123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1072594" y="1820364"/>
            <a:ext cx="622020" cy="40569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 </a:t>
            </a:r>
            <a:r>
              <a:rPr lang="kk-K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«Наука о жизни»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791204" y="1822797"/>
            <a:ext cx="689228" cy="40439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морфологических дисциплин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607552" y="1798071"/>
            <a:ext cx="622948" cy="40439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 </a:t>
            </a:r>
            <a:r>
              <a:rPr lang="kk-K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стоматологии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419872" y="1847038"/>
            <a:ext cx="785864" cy="40439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</a:t>
            </a:r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общественного </a:t>
            </a:r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здравоохранения и медико-профилактического дела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4355976" y="1833346"/>
            <a:ext cx="619827" cy="40439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</a:t>
            </a:r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внутренних болезней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148064" y="1833346"/>
            <a:ext cx="785864" cy="40439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>
            <a:normAutofit fontScale="85000" lnSpcReduction="1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хирургических болезней, акушерства и гинекологии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6026714" y="1820519"/>
            <a:ext cx="719198" cy="40439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</a:t>
            </a:r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педиатрии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6850026" y="1833346"/>
            <a:ext cx="648072" cy="40439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</a:t>
            </a:r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фармации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7576780" y="1785390"/>
            <a:ext cx="639243" cy="40439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</a:t>
            </a:r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менеджмента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8316416" y="1785390"/>
            <a:ext cx="639243" cy="40439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</a:t>
            </a:r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сестринского дела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5540996" y="1334699"/>
            <a:ext cx="1" cy="5123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34552" y="6093296"/>
            <a:ext cx="8676187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4553" y="6050289"/>
            <a:ext cx="8676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Разработка образовательных программ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 направлениям подготовки,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содержания 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учебно-методическое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обеспечение учебного процесса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7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2" name="Прямая соединительная линия 441"/>
          <p:cNvCxnSpPr/>
          <p:nvPr/>
        </p:nvCxnSpPr>
        <p:spPr>
          <a:xfrm rot="10800000">
            <a:off x="1791204" y="592948"/>
            <a:ext cx="1571636" cy="1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альтернативный процесс 8"/>
          <p:cNvSpPr/>
          <p:nvPr/>
        </p:nvSpPr>
        <p:spPr>
          <a:xfrm>
            <a:off x="2815563" y="188640"/>
            <a:ext cx="4665002" cy="81146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учебно-воспитательной работе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Овал 199"/>
          <p:cNvSpPr/>
          <p:nvPr/>
        </p:nvSpPr>
        <p:spPr>
          <a:xfrm>
            <a:off x="933948" y="347354"/>
            <a:ext cx="1643074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Методический Совет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9" name="Овал 358"/>
          <p:cNvSpPr/>
          <p:nvPr/>
        </p:nvSpPr>
        <p:spPr>
          <a:xfrm>
            <a:off x="2123728" y="1557127"/>
            <a:ext cx="6364949" cy="7309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Служба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эдвайзеров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7" name="Прямая со стрелкой 476"/>
          <p:cNvCxnSpPr/>
          <p:nvPr/>
        </p:nvCxnSpPr>
        <p:spPr>
          <a:xfrm>
            <a:off x="591200" y="595799"/>
            <a:ext cx="357190" cy="1588"/>
          </a:xfrm>
          <a:prstGeom prst="straightConnector1">
            <a:avLst/>
          </a:prstGeom>
          <a:ln w="127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Прямая соединительная линия 457"/>
          <p:cNvCxnSpPr/>
          <p:nvPr/>
        </p:nvCxnSpPr>
        <p:spPr>
          <a:xfrm>
            <a:off x="591200" y="597387"/>
            <a:ext cx="0" cy="699627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/>
          <p:nvPr/>
        </p:nvCxnSpPr>
        <p:spPr>
          <a:xfrm>
            <a:off x="4968091" y="1040844"/>
            <a:ext cx="1" cy="5123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591200" y="1297013"/>
            <a:ext cx="362076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211960" y="1297014"/>
            <a:ext cx="0" cy="256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2348"/>
            <a:ext cx="3798788" cy="389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2632348"/>
            <a:ext cx="4392488" cy="3892996"/>
          </a:xfrm>
          <a:prstGeom prst="roundRect">
            <a:avLst/>
          </a:prstGeom>
          <a:noFill/>
          <a:ln w="28575">
            <a:solidFill>
              <a:srgbClr val="9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632348"/>
            <a:ext cx="439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оказание помощи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студентам: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определении индивидуальной образовательной траектории обучения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освоении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образовательной программы,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ориентации и адаптации к учебному процессу  в пределах всего университета,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формировании будущей профессиональной направленности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3034080" y="2204864"/>
            <a:ext cx="410166" cy="4274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6" idx="3"/>
            <a:endCxn id="36" idx="1"/>
          </p:cNvCxnSpPr>
          <p:nvPr/>
        </p:nvCxnSpPr>
        <p:spPr>
          <a:xfrm>
            <a:off x="4572000" y="4578846"/>
            <a:ext cx="5760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50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2" name="Прямая соединительная линия 441"/>
          <p:cNvCxnSpPr/>
          <p:nvPr/>
        </p:nvCxnSpPr>
        <p:spPr>
          <a:xfrm rot="10800000">
            <a:off x="1791204" y="592948"/>
            <a:ext cx="1571636" cy="1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альтернативный процесс 8"/>
          <p:cNvSpPr/>
          <p:nvPr/>
        </p:nvSpPr>
        <p:spPr>
          <a:xfrm>
            <a:off x="2815563" y="188640"/>
            <a:ext cx="4665002" cy="81146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учебно-воспитательной работе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Овал 199"/>
          <p:cNvSpPr/>
          <p:nvPr/>
        </p:nvSpPr>
        <p:spPr>
          <a:xfrm>
            <a:off x="933948" y="347354"/>
            <a:ext cx="1643074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Методический Совет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9" name="Овал 358"/>
          <p:cNvSpPr/>
          <p:nvPr/>
        </p:nvSpPr>
        <p:spPr>
          <a:xfrm>
            <a:off x="1965589" y="2782232"/>
            <a:ext cx="6364949" cy="9968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Тьюторство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7" name="Прямая со стрелкой 476"/>
          <p:cNvCxnSpPr/>
          <p:nvPr/>
        </p:nvCxnSpPr>
        <p:spPr>
          <a:xfrm>
            <a:off x="591200" y="595799"/>
            <a:ext cx="357190" cy="1588"/>
          </a:xfrm>
          <a:prstGeom prst="straightConnector1">
            <a:avLst/>
          </a:prstGeom>
          <a:ln w="127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Прямая соединительная линия 457"/>
          <p:cNvCxnSpPr/>
          <p:nvPr/>
        </p:nvCxnSpPr>
        <p:spPr>
          <a:xfrm>
            <a:off x="591200" y="597387"/>
            <a:ext cx="0" cy="599365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/>
          <p:nvPr/>
        </p:nvCxnSpPr>
        <p:spPr>
          <a:xfrm>
            <a:off x="4968091" y="1040844"/>
            <a:ext cx="0" cy="1741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591200" y="1196752"/>
            <a:ext cx="4124816" cy="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724276" y="1209728"/>
            <a:ext cx="0" cy="1572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1187624" y="4371647"/>
            <a:ext cx="7178918" cy="1080120"/>
          </a:xfrm>
          <a:prstGeom prst="roundRect">
            <a:avLst/>
          </a:prstGeom>
          <a:noFill/>
          <a:ln w="28575">
            <a:solidFill>
              <a:srgbClr val="9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1022" y="455776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сопровождение каждого обучающегося в образовательном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пространстве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1770" y="1365858"/>
            <a:ext cx="4424994" cy="1091359"/>
          </a:xfrm>
          <a:prstGeom prst="rect">
            <a:avLst/>
          </a:prstGeom>
        </p:spPr>
        <p:txBody>
          <a:bodyPr wrap="square" lIns="0" tIns="0" rIns="0" bIns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2012-2013 учебном году 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Университете создается </a:t>
            </a:r>
          </a:p>
        </p:txBody>
      </p:sp>
      <p:cxnSp>
        <p:nvCxnSpPr>
          <p:cNvPr id="4" name="Прямая соединительная линия 3"/>
          <p:cNvCxnSpPr>
            <a:stCxn id="359" idx="4"/>
          </p:cNvCxnSpPr>
          <p:nvPr/>
        </p:nvCxnSpPr>
        <p:spPr>
          <a:xfrm flipH="1">
            <a:off x="5148063" y="3779104"/>
            <a:ext cx="1" cy="5925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53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2" name="Прямая соединительная линия 441"/>
          <p:cNvCxnSpPr/>
          <p:nvPr/>
        </p:nvCxnSpPr>
        <p:spPr>
          <a:xfrm rot="10800000">
            <a:off x="1791204" y="592948"/>
            <a:ext cx="1571636" cy="1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альтернативный процесс 8"/>
          <p:cNvSpPr/>
          <p:nvPr/>
        </p:nvSpPr>
        <p:spPr>
          <a:xfrm>
            <a:off x="2815563" y="188640"/>
            <a:ext cx="4665002" cy="81146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учебно-воспитательной работе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Овал 199"/>
          <p:cNvSpPr/>
          <p:nvPr/>
        </p:nvSpPr>
        <p:spPr>
          <a:xfrm>
            <a:off x="933948" y="347354"/>
            <a:ext cx="1643074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Методический Совет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7" name="Прямая со стрелкой 476"/>
          <p:cNvCxnSpPr/>
          <p:nvPr/>
        </p:nvCxnSpPr>
        <p:spPr>
          <a:xfrm>
            <a:off x="591200" y="595799"/>
            <a:ext cx="357190" cy="1588"/>
          </a:xfrm>
          <a:prstGeom prst="straightConnector1">
            <a:avLst/>
          </a:prstGeom>
          <a:ln w="127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Прямая соединительная линия 457"/>
          <p:cNvCxnSpPr/>
          <p:nvPr/>
        </p:nvCxnSpPr>
        <p:spPr>
          <a:xfrm>
            <a:off x="591200" y="597387"/>
            <a:ext cx="0" cy="599365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/>
          <p:nvPr/>
        </p:nvCxnSpPr>
        <p:spPr>
          <a:xfrm>
            <a:off x="4968091" y="1040844"/>
            <a:ext cx="0" cy="7585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591200" y="1196752"/>
            <a:ext cx="4124816" cy="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4716016" y="1209728"/>
            <a:ext cx="8260" cy="589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1259632" y="3346206"/>
            <a:ext cx="7178918" cy="217102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14826" y="3448333"/>
            <a:ext cx="70116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осуществляют контроль над организацией и качеством учебного процесса с позиций студентов как потребителей образовательных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услуги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94267" y="1799379"/>
            <a:ext cx="5789643" cy="982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ДЕКАНАТЫ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968091" y="2782232"/>
            <a:ext cx="0" cy="56397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59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mgv3gjGQNEqX3wymN7B2z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mgv3gjGQNEqX3wymN7B2z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Impact"/>
        <a:ea typeface=""/>
        <a:cs typeface="DejaVu Sans"/>
      </a:majorFont>
      <a:minorFont>
        <a:latin typeface="Impact"/>
        <a:ea typeface="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DejaVu San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ptFCFA.tmp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Impact"/>
        <a:ea typeface=""/>
        <a:cs typeface="DejaVu Sans"/>
      </a:majorFont>
      <a:minorFont>
        <a:latin typeface="Impact"/>
        <a:ea typeface="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DejaVu San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pt8923.tmp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Impact"/>
        <a:ea typeface=""/>
        <a:cs typeface="DejaVu Sans"/>
      </a:majorFont>
      <a:minorFont>
        <a:latin typeface="Impact"/>
        <a:ea typeface="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DejaVu San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1946</Words>
  <Application>Microsoft Office PowerPoint</Application>
  <PresentationFormat>Экран (4:3)</PresentationFormat>
  <Paragraphs>285</Paragraphs>
  <Slides>35</Slides>
  <Notes>35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Тема Office</vt:lpstr>
      <vt:lpstr>1_Тема Office</vt:lpstr>
      <vt:lpstr>pptFCFA.tmp</vt:lpstr>
      <vt:lpstr>ppt8923.tmp</vt:lpstr>
      <vt:lpstr>Clip</vt:lpstr>
      <vt:lpstr>Усовершенствование  менеджмента образовательного  процесса</vt:lpstr>
      <vt:lpstr>Основной тенденцией развития высшего образования является 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Kaznmu</cp:lastModifiedBy>
  <cp:revision>147</cp:revision>
  <dcterms:created xsi:type="dcterms:W3CDTF">2011-01-24T12:10:48Z</dcterms:created>
  <dcterms:modified xsi:type="dcterms:W3CDTF">2012-11-27T06:39:02Z</dcterms:modified>
</cp:coreProperties>
</file>