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5" r:id="rId6"/>
    <p:sldId id="263" r:id="rId7"/>
    <p:sldId id="271" r:id="rId8"/>
    <p:sldId id="267" r:id="rId9"/>
    <p:sldId id="276" r:id="rId10"/>
    <p:sldId id="279" r:id="rId11"/>
    <p:sldId id="280" r:id="rId12"/>
    <p:sldId id="277" r:id="rId13"/>
    <p:sldId id="266" r:id="rId14"/>
    <p:sldId id="268" r:id="rId15"/>
    <p:sldId id="278" r:id="rId16"/>
    <p:sldId id="264" r:id="rId17"/>
    <p:sldId id="269" r:id="rId18"/>
    <p:sldId id="282" r:id="rId19"/>
    <p:sldId id="283" r:id="rId20"/>
    <p:sldId id="284" r:id="rId21"/>
    <p:sldId id="285" r:id="rId22"/>
    <p:sldId id="287" r:id="rId23"/>
    <p:sldId id="286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2" autoAdjust="0"/>
  </p:normalViewPr>
  <p:slideViewPr>
    <p:cSldViewPr showGuides="1"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CACB-3E2A-49E7-A7BA-6D4DABF9A126}" type="datetimeFigureOut">
              <a:rPr lang="en-GB" smtClean="0"/>
              <a:t>02/12/2012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9065-DBD3-4F91-AEF9-E0326D7DF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9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CACB-3E2A-49E7-A7BA-6D4DABF9A126}" type="datetimeFigureOut">
              <a:rPr lang="en-GB" smtClean="0"/>
              <a:t>02/12/2012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9065-DBD3-4F91-AEF9-E0326D7DF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3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CACB-3E2A-49E7-A7BA-6D4DABF9A126}" type="datetimeFigureOut">
              <a:rPr lang="en-GB" smtClean="0"/>
              <a:t>02/12/2012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9065-DBD3-4F91-AEF9-E0326D7DF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6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CACB-3E2A-49E7-A7BA-6D4DABF9A126}" type="datetimeFigureOut">
              <a:rPr lang="en-GB" smtClean="0"/>
              <a:t>02/12/2012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9065-DBD3-4F91-AEF9-E0326D7DF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6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CACB-3E2A-49E7-A7BA-6D4DABF9A126}" type="datetimeFigureOut">
              <a:rPr lang="en-GB" smtClean="0"/>
              <a:t>02/12/2012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9065-DBD3-4F91-AEF9-E0326D7DF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2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CACB-3E2A-49E7-A7BA-6D4DABF9A126}" type="datetimeFigureOut">
              <a:rPr lang="en-GB" smtClean="0"/>
              <a:t>02/12/2012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9065-DBD3-4F91-AEF9-E0326D7DF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CACB-3E2A-49E7-A7BA-6D4DABF9A126}" type="datetimeFigureOut">
              <a:rPr lang="en-GB" smtClean="0"/>
              <a:t>02/12/2012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9065-DBD3-4F91-AEF9-E0326D7DF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46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CACB-3E2A-49E7-A7BA-6D4DABF9A126}" type="datetimeFigureOut">
              <a:rPr lang="en-GB" smtClean="0"/>
              <a:t>02/12/2012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9065-DBD3-4F91-AEF9-E0326D7DF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52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CACB-3E2A-49E7-A7BA-6D4DABF9A126}" type="datetimeFigureOut">
              <a:rPr lang="en-GB" smtClean="0"/>
              <a:t>02/12/2012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9065-DBD3-4F91-AEF9-E0326D7DF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41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CACB-3E2A-49E7-A7BA-6D4DABF9A126}" type="datetimeFigureOut">
              <a:rPr lang="en-GB" smtClean="0"/>
              <a:t>02/12/2012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9065-DBD3-4F91-AEF9-E0326D7DF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1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CACB-3E2A-49E7-A7BA-6D4DABF9A126}" type="datetimeFigureOut">
              <a:rPr lang="en-GB" smtClean="0"/>
              <a:t>02/12/2012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9065-DBD3-4F91-AEF9-E0326D7DF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2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ACACB-3E2A-49E7-A7BA-6D4DABF9A126}" type="datetimeFigureOut">
              <a:rPr lang="en-GB" smtClean="0"/>
              <a:t>02/12/2012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C9065-DBD3-4F91-AEF9-E0326D7DF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61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95600" y="4191000"/>
            <a:ext cx="4343400" cy="921384"/>
          </a:xfrm>
        </p:spPr>
        <p:txBody>
          <a:bodyPr anchor="b">
            <a:noAutofit/>
          </a:bodyPr>
          <a:lstStyle/>
          <a:p>
            <a:pPr algn="l"/>
            <a:r>
              <a:rPr lang="en-US" sz="2800" dirty="0" smtClean="0">
                <a:latin typeface="Arial Narrow" pitchFamily="34" charset="0"/>
              </a:rPr>
              <a:t>University of the 21</a:t>
            </a:r>
            <a:r>
              <a:rPr lang="en-US" sz="2800" baseline="30000" dirty="0" smtClean="0">
                <a:latin typeface="Arial Narrow" pitchFamily="34" charset="0"/>
              </a:rPr>
              <a:t>st</a:t>
            </a:r>
            <a:r>
              <a:rPr lang="en-US" sz="2800" dirty="0" smtClean="0">
                <a:latin typeface="Arial Narrow" pitchFamily="34" charset="0"/>
              </a:rPr>
              <a:t> Century</a:t>
            </a:r>
            <a:endParaRPr lang="en-GB" sz="2800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600" y="2952384"/>
            <a:ext cx="2160000" cy="21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3200" spc="-150" dirty="0" smtClean="0">
                <a:latin typeface="Arial Narrow" pitchFamily="34" charset="0"/>
              </a:rPr>
              <a:t>CREATIVE</a:t>
            </a:r>
            <a:endParaRPr lang="en-GB" sz="3200" spc="-15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2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9369"/>
            <a:ext cx="4433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CHALLENGES| </a:t>
            </a:r>
            <a:r>
              <a:rPr lang="en-US" sz="2000" dirty="0" smtClean="0"/>
              <a:t>USA Survey</a:t>
            </a:r>
            <a:endParaRPr lang="en-GB" sz="2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7246" y="1933813"/>
            <a:ext cx="611425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1pPr>
            <a:lvl2pPr marL="534988" indent="-268288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According to the National Association of Colleges and Employers (</a:t>
            </a:r>
            <a:r>
              <a:rPr lang="en-US" sz="2000" dirty="0" err="1">
                <a:latin typeface="Tahoma" pitchFamily="34" charset="0"/>
              </a:rPr>
              <a:t>NACE</a:t>
            </a:r>
            <a:r>
              <a:rPr lang="en-US" sz="2000" dirty="0">
                <a:latin typeface="Tahoma" pitchFamily="34" charset="0"/>
              </a:rPr>
              <a:t>), </a:t>
            </a:r>
            <a:r>
              <a:rPr lang="en-US" sz="2000" b="1" dirty="0">
                <a:latin typeface="Tahoma" pitchFamily="34" charset="0"/>
              </a:rPr>
              <a:t>USA</a:t>
            </a:r>
            <a:r>
              <a:rPr lang="en-US" sz="2000" dirty="0">
                <a:latin typeface="Tahoma" pitchFamily="34" charset="0"/>
              </a:rPr>
              <a:t>, Job Outlook 2010 survey:</a:t>
            </a:r>
          </a:p>
          <a:p>
            <a:pPr lvl="1" algn="l" eaLnBrk="1" hangingPunct="1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1. Communication Skills</a:t>
            </a:r>
          </a:p>
          <a:p>
            <a:pPr lvl="1" algn="l" eaLnBrk="1" hangingPunct="1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2. Analytical Skills</a:t>
            </a:r>
          </a:p>
          <a:p>
            <a:pPr lvl="1" algn="l" eaLnBrk="1" hangingPunct="1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3. Teamwork Skills</a:t>
            </a:r>
          </a:p>
          <a:p>
            <a:pPr lvl="1" algn="l" eaLnBrk="1" hangingPunct="1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4. Technical Skills</a:t>
            </a:r>
          </a:p>
          <a:p>
            <a:pPr lvl="1" algn="l" eaLnBrk="1" hangingPunct="1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5. Strong Work Ethic</a:t>
            </a:r>
            <a:endParaRPr lang="en-GB" sz="2000" dirty="0">
              <a:latin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91928" y="4599811"/>
            <a:ext cx="2340000" cy="657989"/>
            <a:chOff x="5574374" y="5562610"/>
            <a:chExt cx="2340000" cy="657989"/>
          </a:xfrm>
        </p:grpSpPr>
        <p:pic>
          <p:nvPicPr>
            <p:cNvPr id="5" name="Picture 6" descr="Wall_Street_Journal_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62" b="40469"/>
            <a:stretch>
              <a:fillRect/>
            </a:stretch>
          </p:blipFill>
          <p:spPr bwMode="auto">
            <a:xfrm>
              <a:off x="5574374" y="5562610"/>
              <a:ext cx="2340000" cy="47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661514" y="5943600"/>
              <a:ext cx="2165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9pPr>
            </a:lstStyle>
            <a:p>
              <a:pPr algn="l" eaLnBrk="1" hangingPunct="1"/>
              <a:r>
                <a:rPr lang="en-GB" sz="1200" dirty="0">
                  <a:latin typeface="Calibri" pitchFamily="34" charset="0"/>
                </a:rPr>
                <a:t>AUGUST 26, 2010, 10:00 AM ET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02920" y="2785806"/>
            <a:ext cx="1620000" cy="162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smtClean="0"/>
              <a:t>2010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3522" y="6263400"/>
            <a:ext cx="756504" cy="90000"/>
            <a:chOff x="583522" y="6263400"/>
            <a:chExt cx="756504" cy="90000"/>
          </a:xfrm>
          <a:solidFill>
            <a:schemeClr val="bg1">
              <a:lumMod val="50000"/>
            </a:schemeClr>
          </a:solidFill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835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169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04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983872" y="6263400"/>
              <a:ext cx="89253" cy="9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1173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250773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08548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9369"/>
            <a:ext cx="5037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CHALLENGES| </a:t>
            </a:r>
            <a:r>
              <a:rPr lang="en-US" sz="2000" dirty="0" smtClean="0"/>
              <a:t>Malaysian survey</a:t>
            </a:r>
            <a:endParaRPr lang="en-GB" sz="2000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547143" y="1947058"/>
            <a:ext cx="616868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1pPr>
            <a:lvl2pPr marL="896938" indent="-352425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A study conducted by the Federation of </a:t>
            </a:r>
            <a:r>
              <a:rPr lang="en-US" sz="2000" b="1" dirty="0">
                <a:latin typeface="Tahoma" pitchFamily="34" charset="0"/>
              </a:rPr>
              <a:t>Malaysian</a:t>
            </a:r>
            <a:r>
              <a:rPr lang="en-US" sz="2000" dirty="0">
                <a:latin typeface="Tahoma" pitchFamily="34" charset="0"/>
              </a:rPr>
              <a:t> Manufacturers (</a:t>
            </a:r>
            <a:r>
              <a:rPr lang="en-US" sz="2000" dirty="0" err="1">
                <a:latin typeface="Tahoma" pitchFamily="34" charset="0"/>
              </a:rPr>
              <a:t>FMM</a:t>
            </a:r>
            <a:r>
              <a:rPr lang="en-US" sz="2000" dirty="0">
                <a:latin typeface="Tahoma" pitchFamily="34" charset="0"/>
              </a:rPr>
              <a:t>) on reasons why graduates unemployed:</a:t>
            </a:r>
          </a:p>
          <a:p>
            <a:pPr marL="541338" lvl="1" indent="-269875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latin typeface="Tahoma" pitchFamily="34" charset="0"/>
              </a:rPr>
              <a:t>Lack of industrial training </a:t>
            </a:r>
          </a:p>
          <a:p>
            <a:pPr marL="541338" lvl="1" indent="-269875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latin typeface="Tahoma" pitchFamily="34" charset="0"/>
              </a:rPr>
              <a:t>Poor communication skills especially poor command of English language</a:t>
            </a:r>
          </a:p>
          <a:p>
            <a:pPr marL="541338" lvl="1" indent="-269875" eaLnBrk="1" hangingPunct="1">
              <a:spcBef>
                <a:spcPct val="50000"/>
              </a:spcBef>
              <a:buFontTx/>
              <a:buAutoNum type="arabicPeriod"/>
            </a:pPr>
            <a:r>
              <a:rPr lang="en-GB" sz="2000" dirty="0">
                <a:latin typeface="Tahoma" pitchFamily="34" charset="0"/>
              </a:rPr>
              <a:t>low problem-solving skills</a:t>
            </a:r>
          </a:p>
          <a:p>
            <a:pPr marL="541338" lvl="1" indent="-269875" eaLnBrk="1" hangingPunct="1">
              <a:spcBef>
                <a:spcPct val="50000"/>
              </a:spcBef>
              <a:buFontTx/>
              <a:buAutoNum type="arabicPeriod"/>
            </a:pPr>
            <a:r>
              <a:rPr lang="en-GB" sz="2000" dirty="0">
                <a:latin typeface="Tahoma" pitchFamily="34" charset="0"/>
              </a:rPr>
              <a:t>lack of self-confidence</a:t>
            </a:r>
          </a:p>
          <a:p>
            <a:pPr marL="541338" lvl="1" indent="-269875" eaLnBrk="1" hangingPunct="1">
              <a:spcBef>
                <a:spcPct val="50000"/>
              </a:spcBef>
              <a:buFontTx/>
              <a:buAutoNum type="arabicPeriod"/>
            </a:pPr>
            <a:r>
              <a:rPr lang="en-GB" sz="2000" dirty="0">
                <a:latin typeface="Tahoma" pitchFamily="34" charset="0"/>
              </a:rPr>
              <a:t>Poor work attitude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6834" y="4876800"/>
            <a:ext cx="2118994" cy="754958"/>
            <a:chOff x="6596834" y="5264842"/>
            <a:chExt cx="2118994" cy="754958"/>
          </a:xfrm>
        </p:grpSpPr>
        <p:pic>
          <p:nvPicPr>
            <p:cNvPr id="25" name="Picture 9" descr="the-star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3" t="22896" r="6273" b="12720"/>
            <a:stretch>
              <a:fillRect/>
            </a:stretch>
          </p:blipFill>
          <p:spPr bwMode="auto">
            <a:xfrm>
              <a:off x="6846331" y="5264842"/>
              <a:ext cx="162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6596834" y="5804356"/>
              <a:ext cx="21189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dirty="0">
                  <a:latin typeface="Calibri" pitchFamily="34" charset="0"/>
                </a:rPr>
                <a:t>Saturday February 27, 2010 </a:t>
              </a:r>
              <a:r>
                <a:rPr lang="en-US" sz="800" dirty="0" err="1">
                  <a:latin typeface="Calibri" pitchFamily="34" charset="0"/>
                </a:rPr>
                <a:t>MYT</a:t>
              </a:r>
              <a:r>
                <a:rPr lang="en-US" sz="800" dirty="0">
                  <a:latin typeface="Calibri" pitchFamily="34" charset="0"/>
                </a:rPr>
                <a:t> 9:11:00 PM</a:t>
              </a:r>
              <a:endParaRPr lang="en-GB" sz="800" dirty="0"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02920" y="2785806"/>
            <a:ext cx="1620000" cy="162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2010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3522" y="6263400"/>
            <a:ext cx="756504" cy="90000"/>
            <a:chOff x="583522" y="6263400"/>
            <a:chExt cx="756504" cy="90000"/>
          </a:xfrm>
          <a:solidFill>
            <a:schemeClr val="bg1">
              <a:lumMod val="50000"/>
            </a:schemeClr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835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7169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8504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9838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117322" y="6263400"/>
              <a:ext cx="89253" cy="9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250773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969029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9369"/>
            <a:ext cx="682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CRITICAL SKILLS | </a:t>
            </a:r>
            <a:r>
              <a:rPr lang="en-US" sz="2000" dirty="0" smtClean="0"/>
              <a:t>are the much needed skills?</a:t>
            </a:r>
            <a:endParaRPr lang="en-GB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14452" y="1164848"/>
            <a:ext cx="67247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000" dirty="0">
                <a:latin typeface="+mn-lt"/>
              </a:rPr>
              <a:t>In your opinion, which skills will be in most demand from employers </a:t>
            </a:r>
            <a:r>
              <a:rPr lang="en-GB" sz="2000" b="1" dirty="0" smtClean="0">
                <a:latin typeface="+mn-lt"/>
              </a:rPr>
              <a:t>OVER THE NEXT DECADE</a:t>
            </a:r>
            <a:r>
              <a:rPr lang="en-GB" sz="2000" dirty="0" smtClean="0">
                <a:latin typeface="+mn-lt"/>
              </a:rPr>
              <a:t>? </a:t>
            </a:r>
            <a:r>
              <a:rPr lang="en-GB" sz="1200" dirty="0">
                <a:latin typeface="+mn-lt"/>
              </a:rPr>
              <a:t>Select up to three. (% respondents)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1222" y="3507330"/>
            <a:ext cx="1620000" cy="1620000"/>
            <a:chOff x="502920" y="3673799"/>
            <a:chExt cx="1620000" cy="1620000"/>
          </a:xfrm>
        </p:grpSpPr>
        <p:sp>
          <p:nvSpPr>
            <p:cNvPr id="11" name="Rectangle 10"/>
            <p:cNvSpPr/>
            <p:nvPr/>
          </p:nvSpPr>
          <p:spPr>
            <a:xfrm>
              <a:off x="502920" y="3673799"/>
              <a:ext cx="1620000" cy="1620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spc="-30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533" y="3733800"/>
              <a:ext cx="12147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spc="-300" dirty="0" smtClean="0">
                  <a:solidFill>
                    <a:schemeClr val="bg1"/>
                  </a:solidFill>
                </a:rPr>
                <a:t>21</a:t>
              </a:r>
              <a:r>
                <a:rPr lang="en-GB" sz="4000" spc="-3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GB" sz="6000" spc="-300" dirty="0" smtClean="0">
                  <a:solidFill>
                    <a:schemeClr val="bg1"/>
                  </a:solidFill>
                </a:rPr>
                <a:t> </a:t>
              </a:r>
              <a:endParaRPr lang="en-GB" sz="6000" spc="-3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3720" y="4572000"/>
              <a:ext cx="1503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Century and beyond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48934"/>
            <a:ext cx="4102349" cy="490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89575"/>
            <a:ext cx="2806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83522" y="6263400"/>
            <a:ext cx="756504" cy="90000"/>
            <a:chOff x="583522" y="6263400"/>
            <a:chExt cx="756504" cy="90000"/>
          </a:xfrm>
          <a:solidFill>
            <a:schemeClr val="bg1">
              <a:lumMod val="50000"/>
            </a:schemeClr>
          </a:solidFill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835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169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8504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9838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1173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250773" y="6263400"/>
              <a:ext cx="89253" cy="9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15000" y="56504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Rounded MT Bold" pitchFamily="34" charset="0"/>
              </a:rPr>
              <a:t>2009</a:t>
            </a:r>
            <a:endParaRPr lang="en-GB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189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257" y="1676400"/>
            <a:ext cx="3816000" cy="381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000" dirty="0" smtClean="0">
                <a:solidFill>
                  <a:schemeClr val="lt1">
                    <a:alpha val="50000"/>
                  </a:schemeClr>
                </a:solidFill>
              </a:rPr>
              <a:t>PERFORM</a:t>
            </a:r>
          </a:p>
          <a:p>
            <a:r>
              <a:rPr lang="en-GB" sz="2000" dirty="0" smtClean="0">
                <a:solidFill>
                  <a:schemeClr val="lt1">
                    <a:alpha val="50000"/>
                  </a:schemeClr>
                </a:solidFill>
              </a:rPr>
              <a:t>THE REQUIRED TASKS</a:t>
            </a:r>
            <a:endParaRPr lang="en-GB" sz="200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9257" y="1676400"/>
            <a:ext cx="3816000" cy="3816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GB" sz="4000" dirty="0" smtClean="0"/>
              <a:t>SURVIVE</a:t>
            </a:r>
          </a:p>
          <a:p>
            <a:pPr algn="r"/>
            <a:r>
              <a:rPr lang="en-GB" sz="2000" dirty="0" smtClean="0"/>
              <a:t>THE </a:t>
            </a:r>
            <a:r>
              <a:rPr lang="en-GB" sz="2000" dirty="0" err="1" smtClean="0"/>
              <a:t>DISTRUPTIVE</a:t>
            </a:r>
            <a:r>
              <a:rPr lang="en-GB" sz="2000" dirty="0" smtClean="0"/>
              <a:t> CHANGE</a:t>
            </a:r>
            <a:endParaRPr lang="en-GB" sz="2000" dirty="0"/>
          </a:p>
        </p:txBody>
      </p:sp>
      <p:pic>
        <p:nvPicPr>
          <p:cNvPr id="5122" name="Picture 2" descr="C:\Users\DrAhmad\Pictures\team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99" y="2362200"/>
            <a:ext cx="3039316" cy="2133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19369"/>
            <a:ext cx="4695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</a:t>
            </a:r>
            <a:r>
              <a:rPr lang="en-US" sz="4000" dirty="0" smtClean="0">
                <a:solidFill>
                  <a:srgbClr val="FF0000"/>
                </a:solidFill>
              </a:rPr>
              <a:t>NEED </a:t>
            </a:r>
            <a:r>
              <a:rPr lang="en-US" sz="2000" dirty="0" smtClean="0"/>
              <a:t>our population be able to…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06927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9369"/>
            <a:ext cx="4813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ROLES | </a:t>
            </a:r>
            <a:r>
              <a:rPr lang="en-US" sz="2000" smtClean="0"/>
              <a:t>of universities are changing</a:t>
            </a:r>
            <a:endParaRPr lang="en-GB" sz="2000"/>
          </a:p>
        </p:txBody>
      </p:sp>
      <p:sp>
        <p:nvSpPr>
          <p:cNvPr id="3" name="TextBox 2"/>
          <p:cNvSpPr txBox="1"/>
          <p:nvPr/>
        </p:nvSpPr>
        <p:spPr>
          <a:xfrm>
            <a:off x="1219200" y="17526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Over the decades, fundamental roles of universities are </a:t>
            </a:r>
            <a:r>
              <a:rPr lang="en-GB" dirty="0" smtClean="0"/>
              <a:t>CREATING, PRESERVING, INTEGRATING, TRANSMITTING, AND APPLYING KNOWLEDGE. </a:t>
            </a:r>
            <a:r>
              <a:rPr lang="en-GB" dirty="0"/>
              <a:t>W</a:t>
            </a:r>
            <a:r>
              <a:rPr lang="en-GB" dirty="0" smtClean="0"/>
              <a:t>hile </a:t>
            </a:r>
            <a:r>
              <a:rPr lang="en-GB" dirty="0"/>
              <a:t>these fundamental roles of the university do not change over time, the particular </a:t>
            </a:r>
            <a:r>
              <a:rPr lang="en-GB" dirty="0" smtClean="0"/>
              <a:t>realisation </a:t>
            </a:r>
            <a:r>
              <a:rPr lang="en-GB" dirty="0"/>
              <a:t>of these roles do change—and change quite dramatically, in fact</a:t>
            </a:r>
            <a:r>
              <a:rPr lang="en-GB" dirty="0" smtClean="0"/>
              <a:t>.</a:t>
            </a:r>
          </a:p>
        </p:txBody>
      </p:sp>
      <p:pic>
        <p:nvPicPr>
          <p:cNvPr id="3074" name="Picture 2" descr="H:\From D\My Documents\My Pictures\Stock Photo\icon Logo\logo OECD 46717142OECD-new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6" y="6228187"/>
            <a:ext cx="647700" cy="34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From D\My Documents\My Pictures\Stock Photo\icon Logo\icon Worker_Bart-Laugs-from-The-Noun-Project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r="11794"/>
          <a:stretch/>
        </p:blipFill>
        <p:spPr bwMode="auto">
          <a:xfrm>
            <a:off x="1409606" y="3213951"/>
            <a:ext cx="2755900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3809581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‘DIGITAL’ GENERATION </a:t>
            </a:r>
            <a:r>
              <a:rPr lang="en-GB" dirty="0"/>
              <a:t>learners approach learning in a different way. </a:t>
            </a:r>
            <a:r>
              <a:rPr lang="en-GB" dirty="0" smtClean="0"/>
              <a:t>Unaccustomed </a:t>
            </a:r>
            <a:r>
              <a:rPr lang="en-GB" dirty="0"/>
              <a:t>and unwilling to learn </a:t>
            </a:r>
            <a:r>
              <a:rPr lang="en-GB" dirty="0" smtClean="0"/>
              <a:t>sequentially—rather </a:t>
            </a:r>
            <a:r>
              <a:rPr lang="en-GB" dirty="0"/>
              <a:t>inclined to </a:t>
            </a:r>
            <a:r>
              <a:rPr lang="en-GB" dirty="0" smtClean="0"/>
              <a:t>PLUNGE IN </a:t>
            </a:r>
            <a:r>
              <a:rPr lang="en-GB" dirty="0"/>
              <a:t>and </a:t>
            </a:r>
            <a:r>
              <a:rPr lang="en-GB" dirty="0" smtClean="0"/>
              <a:t>LEARN THROUGH PARTICIPATION AND EXPERIMENTATION.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9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From D\My Documents\My Pictures\Stock Photo\humanoids\humanoid managing-remote-team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1629833"/>
            <a:ext cx="523875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3850" y="5477817"/>
            <a:ext cx="7556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Arial Narrow" pitchFamily="34" charset="0"/>
              </a:rPr>
              <a:t>CONNECT</a:t>
            </a:r>
            <a:r>
              <a:rPr lang="en-US" sz="320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 Narrow" pitchFamily="34" charset="0"/>
              </a:rPr>
              <a:t>|</a:t>
            </a:r>
            <a:r>
              <a:rPr lang="en-US" sz="320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smtClean="0">
                <a:latin typeface="Arial Narrow" pitchFamily="34" charset="0"/>
              </a:rPr>
              <a:t>COMMUNICATE</a:t>
            </a:r>
            <a:r>
              <a:rPr lang="en-US" sz="320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 Narrow" pitchFamily="34" charset="0"/>
              </a:rPr>
              <a:t>|</a:t>
            </a:r>
            <a:r>
              <a:rPr lang="en-US" sz="320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smtClean="0">
                <a:latin typeface="Arial Narrow" pitchFamily="34" charset="0"/>
              </a:rPr>
              <a:t>COLLABORATE</a:t>
            </a:r>
            <a:r>
              <a:rPr lang="en-US" sz="320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 Narrow" pitchFamily="34" charset="0"/>
              </a:rPr>
              <a:t>|</a:t>
            </a:r>
            <a:endParaRPr lang="en-GB" sz="3200" b="1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1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519369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POWER HOUSE| </a:t>
            </a:r>
            <a:r>
              <a:rPr lang="en-US" sz="2000" smtClean="0"/>
              <a:t>Universities plays a vital role in preparing the global population</a:t>
            </a:r>
            <a:endParaRPr lang="en-GB" sz="2000"/>
          </a:p>
        </p:txBody>
      </p:sp>
      <p:sp>
        <p:nvSpPr>
          <p:cNvPr id="3" name="Rectangle 2"/>
          <p:cNvSpPr/>
          <p:nvPr/>
        </p:nvSpPr>
        <p:spPr>
          <a:xfrm>
            <a:off x="534765" y="2599088"/>
            <a:ext cx="2286000" cy="2286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4000" smtClean="0">
                <a:solidFill>
                  <a:schemeClr val="bg1"/>
                </a:solidFill>
              </a:rPr>
              <a:t>CREATIVE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9533" y="2618704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smtClean="0"/>
              <a:t>Delivering programmes that are highly innovative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smtClean="0"/>
              <a:t>Producing graduates that are ready for the jobs that are not even created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smtClean="0"/>
              <a:t>Solving problems that are yet to exist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smtClean="0"/>
              <a:t>Using tools and techniques that are yet to be developed</a:t>
            </a:r>
            <a:endParaRPr lang="en-GB" sz="2000"/>
          </a:p>
        </p:txBody>
      </p:sp>
      <p:grpSp>
        <p:nvGrpSpPr>
          <p:cNvPr id="5" name="Group 4"/>
          <p:cNvGrpSpPr/>
          <p:nvPr/>
        </p:nvGrpSpPr>
        <p:grpSpPr>
          <a:xfrm>
            <a:off x="152400" y="6615600"/>
            <a:ext cx="756504" cy="90000"/>
            <a:chOff x="583522" y="6263400"/>
            <a:chExt cx="756504" cy="90000"/>
          </a:xfrm>
          <a:solidFill>
            <a:schemeClr val="bg1">
              <a:lumMod val="50000"/>
            </a:schemeClr>
          </a:solidFill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583522" y="6263400"/>
              <a:ext cx="89253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7169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04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9838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1173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50773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10085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914400"/>
            <a:ext cx="5791200" cy="5029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36688" algn="r" defTabSz="363538"/>
            <a:r>
              <a:rPr lang="en-GB" sz="4000" smtClean="0"/>
              <a:t>NEEDED</a:t>
            </a:r>
            <a:r>
              <a:rPr lang="en-GB" sz="2000" smtClean="0"/>
              <a:t> over and above existing competency to </a:t>
            </a:r>
            <a:r>
              <a:rPr lang="en-GB" sz="4000" smtClean="0"/>
              <a:t>SURVIVE</a:t>
            </a:r>
            <a:endParaRPr lang="en-GB" sz="4000"/>
          </a:p>
        </p:txBody>
      </p:sp>
      <p:sp>
        <p:nvSpPr>
          <p:cNvPr id="3" name="Rectangle 2"/>
          <p:cNvSpPr/>
          <p:nvPr/>
        </p:nvSpPr>
        <p:spPr>
          <a:xfrm>
            <a:off x="1676400" y="3429000"/>
            <a:ext cx="2895600" cy="2514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smtClean="0"/>
              <a:t>REQUIRED </a:t>
            </a:r>
            <a:r>
              <a:rPr lang="en-GB" sz="2000" smtClean="0"/>
              <a:t>Fundamental competency to </a:t>
            </a:r>
            <a:r>
              <a:rPr lang="en-GB" sz="4000" smtClean="0"/>
              <a:t>PERFORM</a:t>
            </a:r>
            <a:endParaRPr lang="en-GB" sz="4000"/>
          </a:p>
        </p:txBody>
      </p:sp>
      <p:grpSp>
        <p:nvGrpSpPr>
          <p:cNvPr id="4" name="Group 3"/>
          <p:cNvGrpSpPr/>
          <p:nvPr/>
        </p:nvGrpSpPr>
        <p:grpSpPr>
          <a:xfrm>
            <a:off x="152400" y="6615600"/>
            <a:ext cx="756504" cy="90000"/>
            <a:chOff x="583522" y="6263400"/>
            <a:chExt cx="756504" cy="90000"/>
          </a:xfrm>
          <a:solidFill>
            <a:schemeClr val="bg1">
              <a:lumMod val="50000"/>
            </a:schemeClr>
          </a:solidFill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5835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716972" y="6263400"/>
              <a:ext cx="89253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8504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9838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1173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250773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112502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From D\My Documents\My Pictures\Stock Photo\people\7-stanfordarbuckle-lou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609143"/>
            <a:ext cx="6120000" cy="35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09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/>
              <a:t>faculty members of the 21st Century university will be asked to set aside their roles as teachers and instead become </a:t>
            </a:r>
            <a:r>
              <a:rPr lang="en-GB" smtClean="0">
                <a:solidFill>
                  <a:srgbClr val="FF0000"/>
                </a:solidFill>
              </a:rPr>
              <a:t>DESIGNERS OF LEARNING EXPERIENCES, PROCESSES, AND ENVIRONMENTS.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181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/>
              <a:t>they may be asked to develop collective learning experiences in which students work together and learn together with the faculty member becoming more of a </a:t>
            </a:r>
            <a:r>
              <a:rPr lang="en-GB" smtClean="0">
                <a:solidFill>
                  <a:srgbClr val="FF0000"/>
                </a:solidFill>
              </a:rPr>
              <a:t>CONSULTANT OR A COACH</a:t>
            </a:r>
            <a:r>
              <a:rPr lang="en-GB" smtClean="0"/>
              <a:t> </a:t>
            </a:r>
            <a:r>
              <a:rPr lang="en-GB"/>
              <a:t>than a teacher.</a:t>
            </a:r>
          </a:p>
        </p:txBody>
      </p:sp>
      <p:pic>
        <p:nvPicPr>
          <p:cNvPr id="5" name="Picture 2" descr="H:\From D\My Documents\My Pictures\Stock Photo\icon Logo\logo OECD 46717142OECD-new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3" y="5978951"/>
            <a:ext cx="647700" cy="34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2400" y="6615600"/>
            <a:ext cx="756504" cy="90000"/>
            <a:chOff x="583522" y="6263400"/>
            <a:chExt cx="756504" cy="90000"/>
          </a:xfrm>
          <a:solidFill>
            <a:schemeClr val="bg1">
              <a:lumMod val="50000"/>
            </a:schemeClr>
          </a:solidFill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583522" y="6263400"/>
              <a:ext cx="89253" cy="90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716972" y="6263400"/>
              <a:ext cx="89253" cy="90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0422" y="6263400"/>
              <a:ext cx="89253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983872" y="6263400"/>
              <a:ext cx="89253" cy="90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117322" y="6263400"/>
              <a:ext cx="89253" cy="90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50773" y="6263400"/>
              <a:ext cx="89253" cy="90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034026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y Documents\My Pictures\Stock Photo\people\People Classroom HE_Banner_813x4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1371600"/>
            <a:ext cx="77438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0086" y="556736"/>
            <a:ext cx="774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faculty members </a:t>
            </a:r>
            <a:r>
              <a:rPr lang="en-GB" sz="4000" dirty="0" smtClean="0">
                <a:solidFill>
                  <a:srgbClr val="FF0000"/>
                </a:solidFill>
              </a:rPr>
              <a:t>MUST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move in-line with the change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93850" y="5867400"/>
            <a:ext cx="7556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Narrow" pitchFamily="34" charset="0"/>
              </a:rPr>
              <a:t>CONNECT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|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dirty="0" smtClean="0">
                <a:latin typeface="Arial Narrow" pitchFamily="34" charset="0"/>
              </a:rPr>
              <a:t>COMMUNICATE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|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dirty="0" smtClean="0">
                <a:latin typeface="Arial Narrow" pitchFamily="34" charset="0"/>
              </a:rPr>
              <a:t>COLLABORATE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|</a:t>
            </a:r>
            <a:endParaRPr lang="en-GB" sz="3200" b="1" dirty="0">
              <a:latin typeface="Arial Narrow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6615600"/>
            <a:ext cx="756504" cy="90000"/>
            <a:chOff x="583522" y="6263400"/>
            <a:chExt cx="756504" cy="90000"/>
          </a:xfrm>
          <a:solidFill>
            <a:schemeClr val="bg1">
              <a:lumMod val="50000"/>
            </a:schemeClr>
          </a:solidFill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5835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7169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04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983872" y="6263400"/>
              <a:ext cx="89253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1173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50773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837645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3284" y="2503538"/>
            <a:ext cx="1828800" cy="1828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CREATIVE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57600" y="2503538"/>
            <a:ext cx="1828800" cy="1828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UNIVERSITY</a:t>
            </a: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81916" y="2503538"/>
            <a:ext cx="1828800" cy="1828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21</a:t>
            </a:r>
            <a:r>
              <a:rPr lang="en-US" baseline="30000" smtClean="0"/>
              <a:t>st</a:t>
            </a:r>
            <a:r>
              <a:rPr lang="en-US" smtClean="0"/>
              <a:t> CENTURY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207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y Documents\My Pictures\Stock Photo\people\microsoft-a-glimpse-20090302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12" y="1471386"/>
            <a:ext cx="689858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3281" y="5537199"/>
            <a:ext cx="330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50" dirty="0" smtClean="0">
                <a:latin typeface="Arial Narrow" pitchFamily="34" charset="0"/>
              </a:rPr>
              <a:t>BRICKS            CLICKS</a:t>
            </a:r>
            <a:endParaRPr lang="en-GB" sz="3200" b="1" spc="-150" dirty="0">
              <a:latin typeface="Arial Narrow" pitchFamily="34" charset="0"/>
            </a:endParaRPr>
          </a:p>
        </p:txBody>
      </p:sp>
      <p:pic>
        <p:nvPicPr>
          <p:cNvPr id="4" name="Picture 2" descr="D:\My Documents\My Pictures\Stock Photo\icon Logo\icon arrow 1352612249_arrow_right_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5" y="5423188"/>
            <a:ext cx="812795" cy="8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6615600"/>
            <a:ext cx="756504" cy="90000"/>
            <a:chOff x="583522" y="6263400"/>
            <a:chExt cx="756504" cy="90000"/>
          </a:xfrm>
          <a:solidFill>
            <a:schemeClr val="bg1">
              <a:lumMod val="50000"/>
            </a:schemeClr>
          </a:solidFill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5835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7169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04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9838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117322" y="6263400"/>
              <a:ext cx="89253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250773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0086" y="556736"/>
            <a:ext cx="774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Regulators </a:t>
            </a:r>
            <a:r>
              <a:rPr lang="en-GB" sz="4000" dirty="0" smtClean="0">
                <a:solidFill>
                  <a:srgbClr val="FF0000"/>
                </a:solidFill>
              </a:rPr>
              <a:t>MUST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move in-line with the change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26348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DrAhmad\Pictures\motorola_xoom_schools-580x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26" y="1499960"/>
            <a:ext cx="687989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1155" y="5537198"/>
            <a:ext cx="351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50" dirty="0" smtClean="0">
                <a:latin typeface="Arial Narrow" pitchFamily="34" charset="0"/>
              </a:rPr>
              <a:t>BOOKS            DEVICES</a:t>
            </a:r>
            <a:endParaRPr lang="en-GB" sz="3200" b="1" spc="-150" dirty="0">
              <a:latin typeface="Arial Narrow" pitchFamily="34" charset="0"/>
            </a:endParaRPr>
          </a:p>
        </p:txBody>
      </p:sp>
      <p:pic>
        <p:nvPicPr>
          <p:cNvPr id="1026" name="Picture 2" descr="D:\My Documents\My Pictures\Stock Photo\icon Logo\icon arrow 1352612249_arrow_right_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23188"/>
            <a:ext cx="812795" cy="8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2400" y="6615600"/>
            <a:ext cx="756504" cy="90000"/>
            <a:chOff x="583522" y="6263400"/>
            <a:chExt cx="756504" cy="90000"/>
          </a:xfrm>
          <a:solidFill>
            <a:schemeClr val="bg1">
              <a:lumMod val="50000"/>
            </a:schemeClr>
          </a:solidFill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5835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7169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04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9838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1173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50773" y="6263400"/>
              <a:ext cx="89253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0086" y="556736"/>
            <a:ext cx="774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University </a:t>
            </a:r>
            <a:r>
              <a:rPr lang="en-GB" sz="4000" dirty="0" smtClean="0">
                <a:solidFill>
                  <a:srgbClr val="FF0000"/>
                </a:solidFill>
              </a:rPr>
              <a:t>MUST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move in-line with the change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54710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4711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CHALLENGES| </a:t>
            </a:r>
            <a:r>
              <a:rPr lang="en-US" sz="2000" dirty="0" smtClean="0"/>
              <a:t>being creative</a:t>
            </a:r>
            <a:endParaRPr lang="en-GB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71600" y="1312200"/>
            <a:ext cx="5105400" cy="5088600"/>
            <a:chOff x="2057400" y="1236000"/>
            <a:chExt cx="5105400" cy="5088600"/>
          </a:xfrm>
        </p:grpSpPr>
        <p:sp>
          <p:nvSpPr>
            <p:cNvPr id="3" name="Rectangle 2"/>
            <p:cNvSpPr/>
            <p:nvPr/>
          </p:nvSpPr>
          <p:spPr>
            <a:xfrm>
              <a:off x="2057400" y="1236000"/>
              <a:ext cx="1620000" cy="16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INDUSTRY Linkage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057400" y="2970300"/>
              <a:ext cx="1620000" cy="162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UNIVERSITY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42800" y="2971800"/>
              <a:ext cx="1620000" cy="162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PERSONNEL Academic and Non-Academic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90200" y="2971800"/>
              <a:ext cx="1620000" cy="162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POLICIES and PROCEDURES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90200" y="1236000"/>
              <a:ext cx="1620000" cy="16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INDUSTRY Players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42800" y="1236000"/>
              <a:ext cx="1620000" cy="16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PLAYERS Commitments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7400" y="4704600"/>
              <a:ext cx="1620000" cy="162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REGULATORS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90200" y="4704600"/>
              <a:ext cx="1620000" cy="162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POLICIES and PROCEDURES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42800" y="4704600"/>
              <a:ext cx="1620000" cy="162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PERSONNEL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629400" y="1312200"/>
            <a:ext cx="2057400" cy="508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COLLECTIVE DESTINY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50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1079331" cy="6858000"/>
          </a:xfrm>
          <a:prstGeom prst="rect">
            <a:avLst/>
          </a:prstGeom>
          <a:solidFill>
            <a:srgbClr val="C00000"/>
          </a:solidFill>
        </p:spPr>
        <p:txBody>
          <a:bodyPr vert="vert270" wrap="square" lIns="36000" tIns="72000" rIns="36000" bIns="180000" rtlCol="0" anchor="ctr" anchorCtr="0"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SUMMARY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38400" y="914400"/>
            <a:ext cx="5181600" cy="5105400"/>
            <a:chOff x="2590800" y="914400"/>
            <a:chExt cx="5181600" cy="5105400"/>
          </a:xfrm>
        </p:grpSpPr>
        <p:grpSp>
          <p:nvGrpSpPr>
            <p:cNvPr id="11" name="Group 10"/>
            <p:cNvGrpSpPr/>
            <p:nvPr/>
          </p:nvGrpSpPr>
          <p:grpSpPr>
            <a:xfrm>
              <a:off x="2590800" y="914400"/>
              <a:ext cx="5181600" cy="5105400"/>
              <a:chOff x="3276600" y="609600"/>
              <a:chExt cx="5181600" cy="5105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276600" y="609600"/>
                <a:ext cx="1620000" cy="16200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mtClean="0"/>
                  <a:t>FUTURE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762000" y="609600"/>
                <a:ext cx="1620000" cy="162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mtClean="0"/>
                  <a:t>POPULATION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019300" y="609600"/>
                <a:ext cx="1620000" cy="16200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mtClean="0"/>
                  <a:t>UNCERTAINTY</a:t>
                </a:r>
              </a:p>
            </p:txBody>
          </p:sp>
          <p:pic>
            <p:nvPicPr>
              <p:cNvPr id="2051" name="Picture 3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0200" y="2334300"/>
                <a:ext cx="1728000" cy="165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6746760" y="4095000"/>
                <a:ext cx="1620000" cy="162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CREATIVE UNIVERSITY</a:t>
                </a:r>
              </a:p>
              <a:p>
                <a:pPr algn="ctr"/>
                <a:r>
                  <a:rPr lang="en-GB" dirty="0" smtClean="0"/>
                  <a:t>21</a:t>
                </a:r>
                <a:r>
                  <a:rPr lang="en-GB" baseline="30000" dirty="0" smtClean="0"/>
                  <a:t>st</a:t>
                </a:r>
                <a:r>
                  <a:rPr lang="en-GB" dirty="0" smtClean="0"/>
                  <a:t> century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590800" y="2639100"/>
              <a:ext cx="3362700" cy="33807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COLLECTIVE DESTINY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35108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86000"/>
            <a:ext cx="28956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smtClean="0"/>
              <a:t>THANK YOU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2868102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9369"/>
            <a:ext cx="4117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FUTURE | </a:t>
            </a:r>
            <a:r>
              <a:rPr lang="en-US" sz="2000" dirty="0" smtClean="0"/>
              <a:t>can go both ways</a:t>
            </a:r>
            <a:endParaRPr lang="en-GB" sz="2000" dirty="0"/>
          </a:p>
        </p:txBody>
      </p:sp>
      <p:pic>
        <p:nvPicPr>
          <p:cNvPr id="1026" name="Picture 2" descr="C:\Users\User\Documents\abah\Green-C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7" y="2285999"/>
            <a:ext cx="391599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From D\My Documents\My Pictures\Stock Photo\genscape\Gensacpe _ Scenario future-scenar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5999"/>
            <a:ext cx="407245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0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9369"/>
            <a:ext cx="6928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EITHER WAY | </a:t>
            </a:r>
            <a:r>
              <a:rPr lang="en-US" sz="2000" dirty="0" smtClean="0"/>
              <a:t>how do we prepare the population?</a:t>
            </a:r>
            <a:endParaRPr lang="en-GB" sz="2000" dirty="0"/>
          </a:p>
        </p:txBody>
      </p:sp>
      <p:pic>
        <p:nvPicPr>
          <p:cNvPr id="1026" name="Picture 2" descr="H:\From D\My Documents\My Pictures\Stock Photo\genscape\crowd 20101230-IMG_9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400800" cy="42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09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9369"/>
            <a:ext cx="4881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Coping with </a:t>
            </a:r>
            <a:r>
              <a:rPr lang="en-US" sz="4000" dirty="0" smtClean="0">
                <a:solidFill>
                  <a:srgbClr val="FF0000"/>
                </a:solidFill>
              </a:rPr>
              <a:t>|UNCERTAINTY|</a:t>
            </a:r>
            <a:endParaRPr lang="en-GB" sz="2000" dirty="0"/>
          </a:p>
        </p:txBody>
      </p:sp>
      <p:pic>
        <p:nvPicPr>
          <p:cNvPr id="4098" name="Picture 2" descr="C:\Users\DrAhmad\Pictures\uncertainty-of-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05" y="1676400"/>
            <a:ext cx="6564989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54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9369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Making the </a:t>
            </a:r>
            <a:r>
              <a:rPr lang="en-US" sz="4000" smtClean="0">
                <a:solidFill>
                  <a:srgbClr val="FF0000"/>
                </a:solidFill>
              </a:rPr>
              <a:t>|TRANSITION|</a:t>
            </a:r>
            <a:endParaRPr lang="en-GB" sz="2000"/>
          </a:p>
        </p:txBody>
      </p:sp>
      <p:pic>
        <p:nvPicPr>
          <p:cNvPr id="1026" name="Picture 2" descr="H:\From D\My Documents\My Pictures\Stock Photo\people\businessman_in_front_of_a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3300" y="1524000"/>
            <a:ext cx="4597400" cy="50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3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9369"/>
            <a:ext cx="6030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CHALLENGES| </a:t>
            </a:r>
            <a:r>
              <a:rPr lang="en-US" sz="2000" dirty="0" smtClean="0"/>
              <a:t>for universities world-wide</a:t>
            </a:r>
            <a:endParaRPr lang="en-GB" sz="2000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593753" y="2205374"/>
            <a:ext cx="1980000" cy="1980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400" smtClean="0"/>
              <a:t>Increasing DEMAND for higher education</a:t>
            </a:r>
            <a:endParaRPr lang="en-GB" sz="140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592000" y="4343400"/>
            <a:ext cx="1980000" cy="1980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400"/>
              <a:t>proliferation of </a:t>
            </a:r>
            <a:r>
              <a:rPr lang="en-GB" sz="1400" smtClean="0"/>
              <a:t>PLACES where </a:t>
            </a:r>
            <a:r>
              <a:rPr lang="en-GB" sz="1400"/>
              <a:t>knowledge is produced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724400" y="2200917"/>
            <a:ext cx="1980000" cy="1980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400" smtClean="0"/>
              <a:t>INTERNATIONALISATION of education and research</a:t>
            </a:r>
            <a:endParaRPr lang="en-GB" sz="140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724400" y="4354286"/>
            <a:ext cx="1980000" cy="1980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400" smtClean="0"/>
              <a:t>REORGANISATION </a:t>
            </a:r>
            <a:r>
              <a:rPr lang="en-GB" sz="1400"/>
              <a:t>of knowledge 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859200" y="2205374"/>
            <a:ext cx="1980000" cy="1980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400" smtClean="0"/>
              <a:t>University – Industry COLLABORATION</a:t>
            </a:r>
            <a:endParaRPr lang="en-GB" sz="140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6858000" y="4344600"/>
            <a:ext cx="1980000" cy="1980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400"/>
              <a:t>emergence of new </a:t>
            </a:r>
            <a:r>
              <a:rPr lang="en-GB" sz="1400" smtClean="0"/>
              <a:t>EXPECTATIONS</a:t>
            </a:r>
            <a:endParaRPr lang="en-GB" sz="1400"/>
          </a:p>
        </p:txBody>
      </p:sp>
      <p:pic>
        <p:nvPicPr>
          <p:cNvPr id="2051" name="Picture 3" descr="H:\From D\My Documents\My Pictures\Stock Photo\icon Logo\icon worldmap 1352519182_WORLD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00" y="2382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From D\My Documents\My Pictures\Stock Photo\icon Logo\icon 1352519661_people-b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00" y="262226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:\From D\My Documents\My Pictures\Stock Photo\icon Logo\icon 1352519931_102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59" y="4688113"/>
            <a:ext cx="936853" cy="93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:\From D\My Documents\My Pictures\Stock Photo\icon Logo\icon 1352520635_kmenu_b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28" y="4717260"/>
            <a:ext cx="907743" cy="90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:\From D\My Documents\My Pictures\Stock Photo\icon Logo\icon 1352520938_arrow-alt-up.png"/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56" y="2440056"/>
            <a:ext cx="1103087" cy="110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:\From D\My Documents\My Pictures\Stock Photo\icon Logo\icon 1352520811_Hel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51" y="4688113"/>
            <a:ext cx="1025297" cy="102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2920" y="3673799"/>
            <a:ext cx="1630680" cy="1620000"/>
            <a:chOff x="502920" y="3673799"/>
            <a:chExt cx="1630680" cy="1620000"/>
          </a:xfrm>
        </p:grpSpPr>
        <p:sp>
          <p:nvSpPr>
            <p:cNvPr id="4" name="Rectangle 3"/>
            <p:cNvSpPr/>
            <p:nvPr/>
          </p:nvSpPr>
          <p:spPr>
            <a:xfrm>
              <a:off x="502920" y="3673799"/>
              <a:ext cx="1620000" cy="1620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spc="-300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3600" y="4724400"/>
              <a:ext cx="1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smtClean="0">
                  <a:solidFill>
                    <a:schemeClr val="bg1"/>
                  </a:solidFill>
                </a:rPr>
                <a:t>2003-2013</a:t>
              </a:r>
              <a:r>
                <a:rPr lang="en-GB" sz="140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GB" sz="1200" smtClean="0">
                  <a:solidFill>
                    <a:schemeClr val="bg1"/>
                  </a:solidFill>
                </a:rPr>
                <a:t>European Commission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8649" y="3810000"/>
              <a:ext cx="10839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spc="-300" dirty="0" smtClean="0">
                  <a:solidFill>
                    <a:schemeClr val="bg1"/>
                  </a:solidFill>
                </a:rPr>
                <a:t>-10</a:t>
              </a:r>
              <a:endParaRPr lang="en-GB" sz="6000" spc="-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3522" y="6263400"/>
            <a:ext cx="756504" cy="90000"/>
            <a:chOff x="583522" y="6263400"/>
            <a:chExt cx="756504" cy="90000"/>
          </a:xfrm>
          <a:solidFill>
            <a:schemeClr val="bg1">
              <a:lumMod val="50000"/>
            </a:schemeClr>
          </a:solidFill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83522" y="6263400"/>
              <a:ext cx="89253" cy="9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7169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8504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9838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1173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250773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45381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9369"/>
            <a:ext cx="682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CRITICAL SKILLS | </a:t>
            </a:r>
            <a:r>
              <a:rPr lang="en-US" sz="2000" dirty="0" smtClean="0"/>
              <a:t>are the much needed skills?</a:t>
            </a:r>
            <a:endParaRPr lang="en-GB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33600" y="1485502"/>
            <a:ext cx="655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latin typeface="+mn-lt"/>
              </a:rPr>
              <a:t>Over the </a:t>
            </a:r>
            <a:r>
              <a:rPr lang="en-US" sz="2000" b="1" dirty="0" smtClean="0">
                <a:latin typeface="+mn-lt"/>
              </a:rPr>
              <a:t>PAST FIVE YEARS </a:t>
            </a:r>
            <a:r>
              <a:rPr lang="en-US" sz="2000" dirty="0" smtClean="0">
                <a:latin typeface="+mn-lt"/>
              </a:rPr>
              <a:t>which </a:t>
            </a:r>
            <a:r>
              <a:rPr lang="en-US" sz="2000" dirty="0">
                <a:latin typeface="+mn-lt"/>
              </a:rPr>
              <a:t>of the following has been the most important management skill at your company?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04000" y="2209801"/>
            <a:ext cx="6078000" cy="4466963"/>
            <a:chOff x="2304000" y="2209801"/>
            <a:chExt cx="6078000" cy="446696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/>
            <a:stretch/>
          </p:blipFill>
          <p:spPr bwMode="auto">
            <a:xfrm>
              <a:off x="2304000" y="2209801"/>
              <a:ext cx="6078000" cy="4466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5" descr="EIU-300x2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867136"/>
              <a:ext cx="8445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02920" y="3673799"/>
            <a:ext cx="1630680" cy="1620000"/>
            <a:chOff x="502920" y="3673799"/>
            <a:chExt cx="1630680" cy="1620000"/>
          </a:xfrm>
        </p:grpSpPr>
        <p:sp>
          <p:nvSpPr>
            <p:cNvPr id="14" name="Rectangle 13"/>
            <p:cNvSpPr/>
            <p:nvPr/>
          </p:nvSpPr>
          <p:spPr>
            <a:xfrm>
              <a:off x="502920" y="3673799"/>
              <a:ext cx="1620000" cy="1620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spc="-30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600" y="4572000"/>
              <a:ext cx="16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smtClean="0">
                  <a:solidFill>
                    <a:schemeClr val="bg1"/>
                  </a:solidFill>
                </a:rPr>
                <a:t>2003-2008</a:t>
              </a:r>
              <a:r>
                <a:rPr lang="en-GB" sz="140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8649" y="3733800"/>
              <a:ext cx="10839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spc="-300" dirty="0" smtClean="0">
                  <a:solidFill>
                    <a:schemeClr val="bg1"/>
                  </a:solidFill>
                </a:rPr>
                <a:t>-05</a:t>
              </a:r>
              <a:endParaRPr lang="en-GB" sz="6000" spc="-3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502920" y="4799112"/>
              <a:ext cx="16306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9pPr>
            </a:lstStyle>
            <a:p>
              <a:pPr algn="ctr" eaLnBrk="1" hangingPunct="1"/>
              <a:r>
                <a:rPr lang="en-US" sz="800" dirty="0">
                  <a:solidFill>
                    <a:schemeClr val="bg1"/>
                  </a:solidFill>
                  <a:latin typeface="Arial" charset="0"/>
                </a:rPr>
                <a:t>Economist Intelligence Unit (</a:t>
              </a:r>
              <a:r>
                <a:rPr lang="en-US" sz="800" dirty="0" err="1">
                  <a:solidFill>
                    <a:schemeClr val="bg1"/>
                  </a:solidFill>
                  <a:latin typeface="Arial" charset="0"/>
                </a:rPr>
                <a:t>EIU</a:t>
              </a:r>
              <a:r>
                <a:rPr lang="en-US" sz="800" dirty="0">
                  <a:solidFill>
                    <a:schemeClr val="bg1"/>
                  </a:solidFill>
                  <a:latin typeface="Arial" charset="0"/>
                </a:rPr>
                <a:t>) study commissioned by PMI in 2008</a:t>
              </a:r>
              <a:endParaRPr lang="en-GB" sz="8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3522" y="6263400"/>
            <a:ext cx="756504" cy="90000"/>
            <a:chOff x="583522" y="6263400"/>
            <a:chExt cx="756504" cy="90000"/>
          </a:xfrm>
          <a:solidFill>
            <a:schemeClr val="bg1">
              <a:lumMod val="50000"/>
            </a:schemeClr>
          </a:solidFill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5835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16972" y="6263400"/>
              <a:ext cx="89253" cy="9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8504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9838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1173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250773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12490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9369"/>
            <a:ext cx="682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CRITICAL SKILLS | </a:t>
            </a:r>
            <a:r>
              <a:rPr lang="en-US" sz="2000" dirty="0" smtClean="0"/>
              <a:t>are the much needed skills?</a:t>
            </a:r>
            <a:endParaRPr lang="en-GB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57400" y="1485502"/>
            <a:ext cx="655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>
                <a:latin typeface="+mn-lt"/>
              </a:rPr>
              <a:t>Over the </a:t>
            </a:r>
            <a:r>
              <a:rPr lang="en-GB" sz="2000" b="1" dirty="0" smtClean="0">
                <a:latin typeface="+mn-lt"/>
              </a:rPr>
              <a:t>NEXT FIVE YEARS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>
                <a:latin typeface="+mn-lt"/>
              </a:rPr>
              <a:t>which of the following skills will be most important to your company’s success</a:t>
            </a:r>
            <a:r>
              <a:rPr lang="en-GB" sz="2000" dirty="0" smtClean="0">
                <a:latin typeface="+mn-lt"/>
              </a:rPr>
              <a:t>?</a:t>
            </a:r>
            <a:endParaRPr lang="en-GB" sz="2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t="3024" r="5323" b="4140"/>
          <a:stretch/>
        </p:blipFill>
        <p:spPr bwMode="auto">
          <a:xfrm>
            <a:off x="1879600" y="2133600"/>
            <a:ext cx="6502400" cy="467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 descr="EIU-300x2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841735"/>
            <a:ext cx="8445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02920" y="3673799"/>
            <a:ext cx="1630680" cy="1620000"/>
            <a:chOff x="502920" y="3673799"/>
            <a:chExt cx="1630680" cy="1620000"/>
          </a:xfrm>
        </p:grpSpPr>
        <p:sp>
          <p:nvSpPr>
            <p:cNvPr id="11" name="Rectangle 10"/>
            <p:cNvSpPr/>
            <p:nvPr/>
          </p:nvSpPr>
          <p:spPr>
            <a:xfrm>
              <a:off x="502920" y="3673799"/>
              <a:ext cx="1620000" cy="1620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spc="-30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3600" y="4572000"/>
              <a:ext cx="16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smtClean="0">
                  <a:solidFill>
                    <a:schemeClr val="bg1"/>
                  </a:solidFill>
                </a:rPr>
                <a:t>2008-2013</a:t>
              </a:r>
              <a:r>
                <a:rPr lang="en-GB" sz="140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" y="3733800"/>
              <a:ext cx="12314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spc="-300" dirty="0">
                  <a:solidFill>
                    <a:schemeClr val="bg1"/>
                  </a:solidFill>
                </a:rPr>
                <a:t>+</a:t>
              </a:r>
              <a:r>
                <a:rPr lang="en-GB" sz="6000" spc="-300" dirty="0" smtClean="0">
                  <a:solidFill>
                    <a:schemeClr val="bg1"/>
                  </a:solidFill>
                </a:rPr>
                <a:t>05</a:t>
              </a:r>
              <a:endParaRPr lang="en-GB" sz="6000" spc="-3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02920" y="4799112"/>
              <a:ext cx="16306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  <a:cs typeface="Tahoma" pitchFamily="34" charset="0"/>
                </a:defRPr>
              </a:lvl9pPr>
            </a:lstStyle>
            <a:p>
              <a:pPr algn="ctr" eaLnBrk="1" hangingPunct="1"/>
              <a:r>
                <a:rPr lang="en-US" sz="800" dirty="0">
                  <a:solidFill>
                    <a:schemeClr val="bg1"/>
                  </a:solidFill>
                  <a:latin typeface="Arial" charset="0"/>
                </a:rPr>
                <a:t>Economist Intelligence Unit (</a:t>
              </a:r>
              <a:r>
                <a:rPr lang="en-US" sz="800" dirty="0" err="1">
                  <a:solidFill>
                    <a:schemeClr val="bg1"/>
                  </a:solidFill>
                  <a:latin typeface="Arial" charset="0"/>
                </a:rPr>
                <a:t>EIU</a:t>
              </a:r>
              <a:r>
                <a:rPr lang="en-US" sz="800" dirty="0">
                  <a:solidFill>
                    <a:schemeClr val="bg1"/>
                  </a:solidFill>
                  <a:latin typeface="Arial" charset="0"/>
                </a:rPr>
                <a:t>) study commissioned by PMI in 2008</a:t>
              </a:r>
              <a:endParaRPr lang="en-GB" sz="8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3522" y="6263400"/>
            <a:ext cx="756504" cy="90000"/>
            <a:chOff x="583522" y="6263400"/>
            <a:chExt cx="756504" cy="90000"/>
          </a:xfrm>
          <a:solidFill>
            <a:schemeClr val="bg1">
              <a:lumMod val="50000"/>
            </a:schemeClr>
          </a:solidFill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835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169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850422" y="6263400"/>
              <a:ext cx="89253" cy="9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98387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117322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250773" y="6263400"/>
              <a:ext cx="89253" cy="9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31428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609</Words>
  <Application>Microsoft Office PowerPoint</Application>
  <PresentationFormat>On-screen Show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University of the 21st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University of the 21st Century</dc:title>
  <dc:creator>User</dc:creator>
  <cp:lastModifiedBy>Dr Ahmad Faisal</cp:lastModifiedBy>
  <cp:revision>75</cp:revision>
  <dcterms:created xsi:type="dcterms:W3CDTF">2012-11-08T16:59:24Z</dcterms:created>
  <dcterms:modified xsi:type="dcterms:W3CDTF">2012-12-02T08:15:28Z</dcterms:modified>
</cp:coreProperties>
</file>