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58" r:id="rId4"/>
    <p:sldId id="26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50" d="100"/>
          <a:sy n="50" d="100"/>
        </p:scale>
        <p:origin x="-1722"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D170E-CA20-4513-9A60-65E0BE4D4DE2}" type="datetimeFigureOut">
              <a:rPr lang="ru-RU" smtClean="0"/>
              <a:t>02.12.2012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4D961F-3BE4-483D-8134-D6BBDF619778}"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93E0E4D-57F3-4710-B36F-736509462770}" type="datetimeFigureOut">
              <a:rPr lang="ru-RU" smtClean="0"/>
              <a:pPr/>
              <a:t>02.12.2012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7E72AD2-2C74-42E7-AD65-1FA0B05134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93E0E4D-57F3-4710-B36F-736509462770}" type="datetimeFigureOut">
              <a:rPr lang="ru-RU" smtClean="0"/>
              <a:pPr/>
              <a:t>02.12.2012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7E72AD2-2C74-42E7-AD65-1FA0B05134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93E0E4D-57F3-4710-B36F-736509462770}" type="datetimeFigureOut">
              <a:rPr lang="ru-RU" smtClean="0"/>
              <a:pPr/>
              <a:t>02.12.2012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93E0E4D-57F3-4710-B36F-736509462770}" type="datetimeFigureOut">
              <a:rPr lang="ru-RU" smtClean="0"/>
              <a:pPr/>
              <a:t>02.12.2012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7E72AD2-2C74-42E7-AD65-1FA0B05134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93E0E4D-57F3-4710-B36F-736509462770}"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7E72AD2-2C74-42E7-AD65-1FA0B05134C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93E0E4D-57F3-4710-B36F-736509462770}" type="datetimeFigureOut">
              <a:rPr lang="ru-RU" smtClean="0"/>
              <a:pPr/>
              <a:t>02.12.2012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7E72AD2-2C74-42E7-AD65-1FA0B05134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457200" y="1928802"/>
            <a:ext cx="8229600" cy="4197361"/>
          </a:xfrm>
        </p:spPr>
        <p:txBody>
          <a:bodyPr>
            <a:normAutofit/>
          </a:bodyPr>
          <a:lstStyle/>
          <a:p>
            <a:pPr algn="ctr">
              <a:buNone/>
            </a:pPr>
            <a:endParaRPr lang="en-US" dirty="0" smtClean="0"/>
          </a:p>
          <a:p>
            <a:pPr algn="ctr">
              <a:buNone/>
            </a:pPr>
            <a:r>
              <a:rPr lang="en-US" dirty="0" smtClean="0"/>
              <a:t>Implementation </a:t>
            </a:r>
            <a:r>
              <a:rPr lang="en-US" dirty="0"/>
              <a:t>report </a:t>
            </a:r>
            <a:endParaRPr lang="en-US" dirty="0" smtClean="0"/>
          </a:p>
          <a:p>
            <a:pPr algn="ctr">
              <a:buNone/>
            </a:pPr>
            <a:r>
              <a:rPr lang="en-US" dirty="0" smtClean="0"/>
              <a:t>Round </a:t>
            </a:r>
            <a:r>
              <a:rPr lang="en-US" dirty="0"/>
              <a:t>table resolution </a:t>
            </a:r>
            <a:endParaRPr lang="en-US" dirty="0" smtClean="0"/>
          </a:p>
          <a:p>
            <a:pPr algn="ctr">
              <a:buNone/>
            </a:pPr>
            <a:r>
              <a:rPr lang="en-US" dirty="0" smtClean="0"/>
              <a:t>“</a:t>
            </a:r>
            <a:r>
              <a:rPr lang="en-US" dirty="0"/>
              <a:t>To success through partnership </a:t>
            </a:r>
            <a:endParaRPr lang="en-US" dirty="0" smtClean="0"/>
          </a:p>
          <a:p>
            <a:pPr algn="ctr">
              <a:buNone/>
            </a:pPr>
            <a:r>
              <a:rPr lang="en-US" dirty="0" smtClean="0"/>
              <a:t>and </a:t>
            </a:r>
            <a:r>
              <a:rPr lang="en-US" dirty="0"/>
              <a:t>innovation</a:t>
            </a:r>
            <a:r>
              <a:rPr lang="en-US" dirty="0" smtClean="0"/>
              <a:t>”</a:t>
            </a:r>
          </a:p>
          <a:p>
            <a:pPr algn="ctr">
              <a:buNone/>
            </a:pPr>
            <a:r>
              <a:rPr lang="en-US" dirty="0" smtClean="0"/>
              <a:t> </a:t>
            </a:r>
            <a:r>
              <a:rPr lang="en-US" dirty="0"/>
              <a:t>(December, </a:t>
            </a:r>
            <a:r>
              <a:rPr lang="en-US" dirty="0" smtClean="0"/>
              <a:t>2-4, </a:t>
            </a:r>
            <a:r>
              <a:rPr lang="en-US" dirty="0"/>
              <a:t>2011</a:t>
            </a:r>
            <a:r>
              <a:rPr lang="en-US" dirty="0" smtClean="0"/>
              <a:t>)</a:t>
            </a:r>
          </a:p>
          <a:p>
            <a:pPr algn="ctr">
              <a:buNone/>
            </a:pPr>
            <a:r>
              <a:rPr lang="en-US" dirty="0" err="1" smtClean="0"/>
              <a:t>Almaty</a:t>
            </a:r>
            <a:r>
              <a:rPr lang="en-US" dirty="0" smtClean="0"/>
              <a:t> 2013</a:t>
            </a:r>
          </a:p>
          <a:p>
            <a:pPr algn="ctr">
              <a:buNone/>
            </a:pPr>
            <a:endParaRPr lang="en-US" dirty="0" smtClean="0"/>
          </a:p>
          <a:p>
            <a:pPr algn="ctr">
              <a:buNone/>
            </a:pPr>
            <a:endParaRPr lang="ru-RU" dirty="0"/>
          </a:p>
        </p:txBody>
      </p:sp>
      <p:pic>
        <p:nvPicPr>
          <p:cNvPr id="1026" name="Picture 2"/>
          <p:cNvPicPr>
            <a:picLocks noChangeAspect="1" noChangeArrowheads="1"/>
          </p:cNvPicPr>
          <p:nvPr/>
        </p:nvPicPr>
        <p:blipFill>
          <a:blip r:embed="rId2"/>
          <a:srcRect/>
          <a:stretch>
            <a:fillRect/>
          </a:stretch>
        </p:blipFill>
        <p:spPr bwMode="auto">
          <a:xfrm>
            <a:off x="3714744" y="285728"/>
            <a:ext cx="2000264" cy="200026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lvl="0"/>
            <a:endParaRPr lang="en-US" dirty="0" smtClean="0"/>
          </a:p>
          <a:p>
            <a:pPr lvl="0"/>
            <a:r>
              <a:rPr lang="en-US" dirty="0" smtClean="0"/>
              <a:t>In </a:t>
            </a:r>
            <a:r>
              <a:rPr lang="en-US" dirty="0" smtClean="0"/>
              <a:t>the framework of “</a:t>
            </a:r>
            <a:r>
              <a:rPr lang="en-US" dirty="0" err="1" smtClean="0"/>
              <a:t>Bolashak</a:t>
            </a:r>
            <a:r>
              <a:rPr lang="en-US" dirty="0" smtClean="0"/>
              <a:t>” </a:t>
            </a:r>
            <a:r>
              <a:rPr lang="en-US" dirty="0" smtClean="0"/>
              <a:t>Program:</a:t>
            </a:r>
            <a:endParaRPr lang="en-US" dirty="0" smtClean="0"/>
          </a:p>
          <a:p>
            <a:pPr lvl="0">
              <a:buFont typeface="Wingdings" pitchFamily="2" charset="2"/>
              <a:buChar char="§"/>
            </a:pPr>
            <a:r>
              <a:rPr lang="en-US" dirty="0" smtClean="0"/>
              <a:t>Gdansk Medical University – 1 faculty staff (Poland)</a:t>
            </a:r>
            <a:endParaRPr lang="ru-RU" dirty="0" smtClean="0"/>
          </a:p>
          <a:p>
            <a:pPr lvl="0">
              <a:buFont typeface="Wingdings" pitchFamily="2" charset="2"/>
              <a:buChar char="§"/>
            </a:pPr>
            <a:r>
              <a:rPr lang="en-US" dirty="0" smtClean="0"/>
              <a:t>Lithuanian University of Health sciences 23 faculty staff  (Lithuania) </a:t>
            </a:r>
            <a:endParaRPr lang="ru-RU" dirty="0" smtClean="0"/>
          </a:p>
          <a:p>
            <a:pPr lvl="0">
              <a:buFont typeface="Wingdings" pitchFamily="2" charset="2"/>
              <a:buChar char="§"/>
            </a:pPr>
            <a:r>
              <a:rPr lang="en-US" dirty="0" smtClean="0"/>
              <a:t>International University of </a:t>
            </a:r>
            <a:r>
              <a:rPr lang="en-US" dirty="0" err="1" smtClean="0"/>
              <a:t>Catalunia</a:t>
            </a:r>
            <a:r>
              <a:rPr lang="en-US" dirty="0" smtClean="0"/>
              <a:t> – 1 faculty staff (Spain)</a:t>
            </a:r>
            <a:endParaRPr lang="ru-RU" dirty="0" smtClean="0"/>
          </a:p>
          <a:p>
            <a:pPr lvl="0">
              <a:buFont typeface="Wingdings" pitchFamily="2" charset="2"/>
              <a:buChar char="§"/>
            </a:pPr>
            <a:r>
              <a:rPr lang="en-US" dirty="0" smtClean="0"/>
              <a:t>Peoples' Friendship University of Russia -2 faculty staff (Russia)</a:t>
            </a:r>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643306" y="0"/>
            <a:ext cx="2000264" cy="20002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011680"/>
            <a:ext cx="7239000" cy="4632030"/>
          </a:xfrm>
        </p:spPr>
        <p:txBody>
          <a:bodyPr>
            <a:normAutofit/>
          </a:bodyPr>
          <a:lstStyle/>
          <a:p>
            <a:r>
              <a:rPr lang="en-US" i="1" dirty="0" smtClean="0"/>
              <a:t>Point 4.</a:t>
            </a:r>
            <a:r>
              <a:rPr lang="en-US" dirty="0" smtClean="0"/>
              <a:t> Considering the mutual interest and potential Partner Universities should unite into multicentre consortiums for joint and effective development of innovative ideas. </a:t>
            </a:r>
            <a:endParaRPr lang="en-US" dirty="0" smtClean="0"/>
          </a:p>
          <a:p>
            <a:pPr>
              <a:buFont typeface="Wingdings" pitchFamily="2" charset="2"/>
              <a:buChar char="§"/>
            </a:pPr>
            <a:r>
              <a:rPr lang="en-US" dirty="0" smtClean="0"/>
              <a:t>April </a:t>
            </a:r>
            <a:r>
              <a:rPr lang="en-US" dirty="0" smtClean="0"/>
              <a:t>17-19, 2012 the International Forum of Medical Students «DOC - Development. Opportunities. Cooperation.» was held. The main objective of the Forum was to develop international cooperation among students</a:t>
            </a:r>
            <a:r>
              <a:rPr lang="en-US" dirty="0" smtClean="0"/>
              <a:t>. International Association of Medical students "IAMS" </a:t>
            </a:r>
            <a:endParaRPr lang="ru-RU" dirty="0" smtClean="0"/>
          </a:p>
          <a:p>
            <a:pPr>
              <a:buFont typeface="Wingdings" pitchFamily="2" charset="2"/>
              <a:buChar char="§"/>
            </a:pPr>
            <a:endParaRPr lang="ru-RU" dirty="0" smtClean="0"/>
          </a:p>
          <a:p>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714744" y="0"/>
            <a:ext cx="2000264" cy="200026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011680"/>
            <a:ext cx="7239000" cy="4846320"/>
          </a:xfrm>
        </p:spPr>
        <p:txBody>
          <a:bodyPr>
            <a:normAutofit fontScale="92500" lnSpcReduction="10000"/>
          </a:bodyPr>
          <a:lstStyle/>
          <a:p>
            <a:r>
              <a:rPr lang="en-US" dirty="0" smtClean="0"/>
              <a:t>Points to be still implemented:</a:t>
            </a:r>
            <a:endParaRPr lang="en-US" dirty="0" smtClean="0"/>
          </a:p>
          <a:p>
            <a:r>
              <a:rPr lang="en-US" dirty="0" smtClean="0"/>
              <a:t>Point </a:t>
            </a:r>
            <a:r>
              <a:rPr lang="en-US" dirty="0" smtClean="0"/>
              <a:t>2. To make the “Round table “To success through partnership and innovations” work more effective the Coordination Council should be organized. </a:t>
            </a:r>
            <a:endParaRPr lang="ru-RU" dirty="0" smtClean="0"/>
          </a:p>
          <a:p>
            <a:r>
              <a:rPr lang="en-US" dirty="0" smtClean="0"/>
              <a:t>Point 3. 4. Creation and development of bilateral distance learning programs in the sphere of graduate and postgraduate education. </a:t>
            </a:r>
            <a:endParaRPr lang="ru-RU" dirty="0" smtClean="0"/>
          </a:p>
          <a:p>
            <a:r>
              <a:rPr lang="en-US" dirty="0" smtClean="0"/>
              <a:t>Point 6. Partner Universities could organize in the future the Fund to support innovative ideas. The funding of innovative projects could be done from the financial backing of the Fund through open voting of Partner participants.</a:t>
            </a:r>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643306" y="0"/>
            <a:ext cx="2000264"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kk-KZ" dirty="0" smtClean="0"/>
          </a:p>
          <a:p>
            <a:endParaRPr lang="kk-KZ" dirty="0" smtClean="0"/>
          </a:p>
          <a:p>
            <a:r>
              <a:rPr lang="en-US" dirty="0" smtClean="0"/>
              <a:t>Date - December 2, 2011</a:t>
            </a:r>
          </a:p>
          <a:p>
            <a:r>
              <a:rPr lang="en-US" dirty="0" smtClean="0"/>
              <a:t>Place - </a:t>
            </a:r>
            <a:r>
              <a:rPr lang="en-US" dirty="0" err="1" smtClean="0"/>
              <a:t>KazNMU</a:t>
            </a:r>
            <a:endParaRPr lang="en-US" dirty="0" smtClean="0"/>
          </a:p>
          <a:p>
            <a:r>
              <a:rPr lang="en-US" dirty="0" smtClean="0"/>
              <a:t>Participants - </a:t>
            </a:r>
            <a:r>
              <a:rPr lang="kk-KZ" dirty="0" smtClean="0"/>
              <a:t>2</a:t>
            </a:r>
            <a:r>
              <a:rPr lang="en-US" dirty="0"/>
              <a:t>1 University </a:t>
            </a:r>
            <a:r>
              <a:rPr lang="en-US" dirty="0" smtClean="0"/>
              <a:t>representatives</a:t>
            </a:r>
            <a:endParaRPr lang="ru-RU" dirty="0"/>
          </a:p>
          <a:p>
            <a:r>
              <a:rPr lang="en-US" dirty="0" smtClean="0"/>
              <a:t>Speeches - 1</a:t>
            </a:r>
            <a:r>
              <a:rPr lang="kk-KZ" dirty="0"/>
              <a:t>9</a:t>
            </a:r>
            <a:r>
              <a:rPr lang="en-US" dirty="0"/>
              <a:t> </a:t>
            </a:r>
            <a:r>
              <a:rPr lang="en-US" dirty="0" smtClean="0"/>
              <a:t>speeches</a:t>
            </a:r>
            <a:endParaRPr lang="ru-RU" dirty="0"/>
          </a:p>
          <a:p>
            <a:pPr>
              <a:buNone/>
            </a:pPr>
            <a:endParaRPr lang="ru-RU" dirty="0"/>
          </a:p>
        </p:txBody>
      </p:sp>
      <p:pic>
        <p:nvPicPr>
          <p:cNvPr id="4" name="Picture 2"/>
          <p:cNvPicPr>
            <a:picLocks noChangeAspect="1" noChangeArrowheads="1"/>
          </p:cNvPicPr>
          <p:nvPr/>
        </p:nvPicPr>
        <p:blipFill>
          <a:blip r:embed="rId2"/>
          <a:srcRect/>
          <a:stretch>
            <a:fillRect/>
          </a:stretch>
        </p:blipFill>
        <p:spPr bwMode="auto">
          <a:xfrm>
            <a:off x="3714744" y="285728"/>
            <a:ext cx="2000264" cy="200026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en-US" i="1" dirty="0" smtClean="0"/>
          </a:p>
          <a:p>
            <a:endParaRPr lang="en-US" i="1" dirty="0" smtClean="0"/>
          </a:p>
          <a:p>
            <a:endParaRPr lang="en-US" i="1" dirty="0" smtClean="0"/>
          </a:p>
          <a:p>
            <a:r>
              <a:rPr lang="en-US" i="1" dirty="0" smtClean="0"/>
              <a:t>Point 1. Consider “Round table “To success through partnership and innovations” as a functional unity working on a regular basis. We might discuss the chance of holding this kind of events in Partner Universities upon </a:t>
            </a:r>
            <a:r>
              <a:rPr lang="en-US" i="1" dirty="0" smtClean="0"/>
              <a:t>agreement</a:t>
            </a:r>
            <a:r>
              <a:rPr lang="ru-RU" i="1" dirty="0" smtClean="0"/>
              <a:t>.</a:t>
            </a:r>
            <a:endParaRPr lang="en-US" i="1" dirty="0" smtClean="0"/>
          </a:p>
          <a:p>
            <a:endParaRPr lang="ru-RU" dirty="0" smtClean="0"/>
          </a:p>
          <a:p>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714744" y="285728"/>
            <a:ext cx="2000264" cy="20002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en-US" i="1" dirty="0" smtClean="0"/>
          </a:p>
          <a:p>
            <a:endParaRPr lang="en-US" i="1" dirty="0" smtClean="0"/>
          </a:p>
          <a:p>
            <a:r>
              <a:rPr lang="en-US" i="1" dirty="0" smtClean="0"/>
              <a:t>Point 3.</a:t>
            </a:r>
            <a:r>
              <a:rPr lang="en-US" dirty="0" smtClean="0"/>
              <a:t> Distinguish as priority directions the following partnership:</a:t>
            </a:r>
            <a:endParaRPr lang="ru-RU" dirty="0" smtClean="0"/>
          </a:p>
          <a:p>
            <a:pPr>
              <a:buFont typeface="Wingdings" pitchFamily="2" charset="2"/>
              <a:buChar char="§"/>
            </a:pPr>
            <a:r>
              <a:rPr lang="en-US" i="1" dirty="0" smtClean="0"/>
              <a:t>Point 3.1 Creation of bilateral educational programs: </a:t>
            </a:r>
            <a:r>
              <a:rPr lang="en-US" dirty="0" smtClean="0"/>
              <a:t>Tashkent Pharmaceutical Institute (</a:t>
            </a:r>
            <a:r>
              <a:rPr lang="en-US" dirty="0" smtClean="0"/>
              <a:t>Uzbekistan)</a:t>
            </a:r>
            <a:r>
              <a:rPr lang="en-US" dirty="0" smtClean="0"/>
              <a:t>,</a:t>
            </a:r>
            <a:r>
              <a:rPr lang="en-US" dirty="0" smtClean="0"/>
              <a:t> </a:t>
            </a:r>
            <a:r>
              <a:rPr lang="en-US" dirty="0" err="1" smtClean="0"/>
              <a:t>NPhU</a:t>
            </a:r>
            <a:r>
              <a:rPr lang="en-US" dirty="0" smtClean="0"/>
              <a:t> </a:t>
            </a:r>
            <a:r>
              <a:rPr lang="en-US" dirty="0" smtClean="0"/>
              <a:t>(Ukraine), Barcelona Graduate school of Management (Spain).</a:t>
            </a:r>
          </a:p>
          <a:p>
            <a:pPr>
              <a:buFont typeface="Wingdings" pitchFamily="2" charset="2"/>
              <a:buChar char="§"/>
            </a:pPr>
            <a:endParaRPr lang="ru-RU" dirty="0" smtClean="0"/>
          </a:p>
          <a:p>
            <a:endParaRPr lang="ru-RU" dirty="0"/>
          </a:p>
        </p:txBody>
      </p:sp>
      <p:pic>
        <p:nvPicPr>
          <p:cNvPr id="5" name="Picture 2"/>
          <p:cNvPicPr>
            <a:picLocks noChangeAspect="1" noChangeArrowheads="1"/>
          </p:cNvPicPr>
          <p:nvPr/>
        </p:nvPicPr>
        <p:blipFill>
          <a:blip r:embed="rId2"/>
          <a:srcRect/>
          <a:stretch>
            <a:fillRect/>
          </a:stretch>
        </p:blipFill>
        <p:spPr bwMode="auto">
          <a:xfrm>
            <a:off x="3714744" y="285728"/>
            <a:ext cx="2000264" cy="200026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785926"/>
            <a:ext cx="7239000" cy="4846320"/>
          </a:xfrm>
        </p:spPr>
        <p:txBody>
          <a:bodyPr>
            <a:normAutofit/>
          </a:bodyPr>
          <a:lstStyle/>
          <a:p>
            <a:endParaRPr lang="en-US" i="1" u="sng" dirty="0" smtClean="0"/>
          </a:p>
          <a:p>
            <a:r>
              <a:rPr lang="en-US" i="1" dirty="0" smtClean="0"/>
              <a:t>Point 3.2.</a:t>
            </a:r>
            <a:r>
              <a:rPr lang="en-US" dirty="0" smtClean="0"/>
              <a:t> Extension of learners’ academic exchange between Partner universities. </a:t>
            </a:r>
            <a:endParaRPr lang="ru-RU" dirty="0" smtClean="0"/>
          </a:p>
          <a:p>
            <a:pPr lvl="0">
              <a:buFont typeface="Wingdings" pitchFamily="2" charset="2"/>
              <a:buChar char="§"/>
            </a:pPr>
            <a:r>
              <a:rPr lang="en-US" dirty="0" smtClean="0"/>
              <a:t>Kirov </a:t>
            </a:r>
            <a:r>
              <a:rPr lang="en-US" dirty="0" smtClean="0"/>
              <a:t>SMU (Russia)</a:t>
            </a:r>
            <a:endParaRPr lang="ru-RU" dirty="0" smtClean="0"/>
          </a:p>
          <a:p>
            <a:pPr>
              <a:buFont typeface="Wingdings" pitchFamily="2" charset="2"/>
              <a:buChar char="§"/>
            </a:pPr>
            <a:r>
              <a:rPr lang="en-US" dirty="0" smtClean="0"/>
              <a:t>Xinjiang Medical University (China) </a:t>
            </a:r>
          </a:p>
          <a:p>
            <a:pPr>
              <a:buFont typeface="Wingdings" pitchFamily="2" charset="2"/>
              <a:buChar char="§"/>
            </a:pPr>
            <a:r>
              <a:rPr lang="en-US" dirty="0" smtClean="0"/>
              <a:t>Barcelona Graduate </a:t>
            </a:r>
            <a:r>
              <a:rPr lang="en-US" dirty="0" smtClean="0"/>
              <a:t>school of </a:t>
            </a:r>
            <a:r>
              <a:rPr lang="en-US" dirty="0" smtClean="0"/>
              <a:t>M</a:t>
            </a:r>
            <a:r>
              <a:rPr lang="en-US" dirty="0" smtClean="0"/>
              <a:t>anagement (</a:t>
            </a:r>
            <a:r>
              <a:rPr lang="en-US" dirty="0" smtClean="0"/>
              <a:t>Spain)</a:t>
            </a:r>
          </a:p>
          <a:p>
            <a:pPr>
              <a:buFont typeface="Wingdings" pitchFamily="2" charset="2"/>
              <a:buChar char="§"/>
            </a:pPr>
            <a:r>
              <a:rPr lang="en-US" dirty="0" err="1" smtClean="0"/>
              <a:t>NPhU</a:t>
            </a:r>
            <a:r>
              <a:rPr lang="en-US" dirty="0" smtClean="0"/>
              <a:t> </a:t>
            </a:r>
            <a:r>
              <a:rPr lang="en-US" dirty="0" smtClean="0"/>
              <a:t>(Ukraine</a:t>
            </a:r>
            <a:r>
              <a:rPr lang="en-US" dirty="0" smtClean="0"/>
              <a:t>)</a:t>
            </a:r>
          </a:p>
          <a:p>
            <a:pPr>
              <a:buFont typeface="Wingdings" pitchFamily="2" charset="2"/>
              <a:buChar char="§"/>
            </a:pPr>
            <a:r>
              <a:rPr lang="en-US" dirty="0" smtClean="0"/>
              <a:t>Tashkent Pharmacy </a:t>
            </a:r>
            <a:r>
              <a:rPr lang="en-US" dirty="0" smtClean="0"/>
              <a:t>Institute (Uzbekistan)</a:t>
            </a:r>
            <a:endParaRPr lang="en-US" dirty="0" smtClean="0"/>
          </a:p>
          <a:p>
            <a:pPr>
              <a:buFont typeface="Wingdings" pitchFamily="2" charset="2"/>
              <a:buChar char="§"/>
            </a:pPr>
            <a:r>
              <a:rPr lang="en-US" dirty="0" smtClean="0"/>
              <a:t>Freiburg University (Germany)</a:t>
            </a:r>
            <a:endParaRPr lang="ru-RU" dirty="0"/>
          </a:p>
        </p:txBody>
      </p:sp>
      <p:pic>
        <p:nvPicPr>
          <p:cNvPr id="4" name="Picture 2"/>
          <p:cNvPicPr>
            <a:picLocks noChangeAspect="1" noChangeArrowheads="1"/>
          </p:cNvPicPr>
          <p:nvPr/>
        </p:nvPicPr>
        <p:blipFill>
          <a:blip r:embed="rId2"/>
          <a:srcRect/>
          <a:stretch>
            <a:fillRect/>
          </a:stretch>
        </p:blipFill>
        <p:spPr bwMode="auto">
          <a:xfrm>
            <a:off x="3643306" y="0"/>
            <a:ext cx="2000264" cy="20002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011680"/>
            <a:ext cx="7239000" cy="4846320"/>
          </a:xfrm>
        </p:spPr>
        <p:txBody>
          <a:bodyPr>
            <a:normAutofit/>
          </a:bodyPr>
          <a:lstStyle/>
          <a:p>
            <a:endParaRPr lang="en-US" i="1" dirty="0" smtClean="0"/>
          </a:p>
          <a:p>
            <a:r>
              <a:rPr lang="en-US" i="1" dirty="0" smtClean="0"/>
              <a:t>Point </a:t>
            </a:r>
            <a:r>
              <a:rPr lang="en-US" dirty="0" smtClean="0"/>
              <a:t>3.3 Extension of teachers exchange programs between Partner Universities. </a:t>
            </a:r>
            <a:endParaRPr lang="en-US" dirty="0" smtClean="0"/>
          </a:p>
          <a:p>
            <a:pPr>
              <a:buFont typeface="Wingdings" pitchFamily="2" charset="2"/>
              <a:buChar char="§"/>
            </a:pPr>
            <a:r>
              <a:rPr lang="en-US" dirty="0" smtClean="0"/>
              <a:t>IUK </a:t>
            </a:r>
            <a:r>
              <a:rPr lang="en-US" dirty="0" smtClean="0"/>
              <a:t>and </a:t>
            </a:r>
            <a:r>
              <a:rPr lang="en-US" dirty="0" smtClean="0"/>
              <a:t>I.K. </a:t>
            </a:r>
            <a:r>
              <a:rPr lang="en-US" dirty="0" err="1" smtClean="0"/>
              <a:t>Akhunbayev</a:t>
            </a:r>
            <a:r>
              <a:rPr lang="en-US" dirty="0" smtClean="0"/>
              <a:t> KSMU </a:t>
            </a:r>
            <a:r>
              <a:rPr lang="en-US" dirty="0" smtClean="0"/>
              <a:t>(Kyrgyzstan)</a:t>
            </a:r>
          </a:p>
          <a:p>
            <a:r>
              <a:rPr lang="en-US" i="1" dirty="0" smtClean="0"/>
              <a:t>Point 3.4</a:t>
            </a:r>
            <a:r>
              <a:rPr lang="en-US" dirty="0" smtClean="0"/>
              <a:t>  Extension of access to informational resources. </a:t>
            </a:r>
            <a:endParaRPr lang="en-US" dirty="0" smtClean="0"/>
          </a:p>
          <a:p>
            <a:pPr>
              <a:buFont typeface="Wingdings" pitchFamily="2" charset="2"/>
              <a:buChar char="§"/>
            </a:pPr>
            <a:r>
              <a:rPr lang="en-US" dirty="0" smtClean="0"/>
              <a:t>I.M</a:t>
            </a:r>
            <a:r>
              <a:rPr lang="en-US" dirty="0" smtClean="0"/>
              <a:t>. </a:t>
            </a:r>
            <a:r>
              <a:rPr lang="en-US" dirty="0" err="1" smtClean="0"/>
              <a:t>Sechenov</a:t>
            </a:r>
            <a:r>
              <a:rPr lang="en-US" dirty="0" smtClean="0"/>
              <a:t> First Moscow State Medical University</a:t>
            </a:r>
            <a:endParaRPr lang="ru-RU" dirty="0" smtClean="0"/>
          </a:p>
          <a:p>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643306" y="0"/>
            <a:ext cx="2000264" cy="200026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en-US" i="1" dirty="0" smtClean="0"/>
          </a:p>
          <a:p>
            <a:r>
              <a:rPr lang="en-US" i="1" dirty="0" smtClean="0"/>
              <a:t>Point </a:t>
            </a:r>
            <a:r>
              <a:rPr lang="en-US" dirty="0" smtClean="0"/>
              <a:t>3.</a:t>
            </a:r>
            <a:r>
              <a:rPr lang="en-US" i="1" dirty="0" smtClean="0"/>
              <a:t>5.</a:t>
            </a:r>
            <a:r>
              <a:rPr lang="en-US" dirty="0" smtClean="0"/>
              <a:t> In the sphere of research and science articles Partner Universities will look into the problems of development and creation of bilateral research and scientific innovative projects along with publishing in co authorship the research results in science journals, issued by Partner Universities and the publications with high indexes SCI, SSCI. </a:t>
            </a:r>
            <a:endParaRPr lang="en-US" dirty="0" smtClean="0"/>
          </a:p>
          <a:p>
            <a:pPr>
              <a:buFont typeface="Wingdings" pitchFamily="2" charset="2"/>
              <a:buChar char="§"/>
            </a:pPr>
            <a:r>
              <a:rPr lang="en-US" dirty="0" smtClean="0"/>
              <a:t>I.K</a:t>
            </a:r>
            <a:r>
              <a:rPr lang="en-US" dirty="0" smtClean="0"/>
              <a:t>. </a:t>
            </a:r>
            <a:r>
              <a:rPr lang="en-US" dirty="0" err="1" smtClean="0"/>
              <a:t>Akhunbayev</a:t>
            </a:r>
            <a:r>
              <a:rPr lang="en-US" dirty="0" smtClean="0"/>
              <a:t> </a:t>
            </a:r>
            <a:r>
              <a:rPr lang="en-US" dirty="0" smtClean="0"/>
              <a:t>KSMA </a:t>
            </a:r>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643306" y="0"/>
            <a:ext cx="2000264" cy="200026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en-US" i="1" dirty="0" smtClean="0"/>
          </a:p>
          <a:p>
            <a:r>
              <a:rPr lang="en-US" i="1" dirty="0" smtClean="0"/>
              <a:t>Point </a:t>
            </a:r>
            <a:r>
              <a:rPr lang="en-US" dirty="0" smtClean="0"/>
              <a:t>3.6. Partner Universities will strive to form “mirror” (identically equipped) science and medical laboratories in Partner Universities to get the most reliable and comparative results within big multiregional research projects. </a:t>
            </a:r>
          </a:p>
          <a:p>
            <a:pPr>
              <a:buFont typeface="Wingdings" pitchFamily="2" charset="2"/>
              <a:buChar char="§"/>
            </a:pPr>
            <a:r>
              <a:rPr lang="en-US" dirty="0" smtClean="0"/>
              <a:t>“TEMPUS” grant: Kyrgyzstan, Tajikistan, Kazakhstan, Estonia, Denmark and Sweden</a:t>
            </a:r>
            <a:endParaRPr lang="ru-RU" dirty="0" smtClean="0"/>
          </a:p>
          <a:p>
            <a:endParaRPr lang="ru-RU" dirty="0"/>
          </a:p>
        </p:txBody>
      </p:sp>
      <p:pic>
        <p:nvPicPr>
          <p:cNvPr id="5" name="Picture 2"/>
          <p:cNvPicPr>
            <a:picLocks noChangeAspect="1" noChangeArrowheads="1"/>
          </p:cNvPicPr>
          <p:nvPr/>
        </p:nvPicPr>
        <p:blipFill>
          <a:blip r:embed="rId2"/>
          <a:srcRect/>
          <a:stretch>
            <a:fillRect/>
          </a:stretch>
        </p:blipFill>
        <p:spPr bwMode="auto">
          <a:xfrm>
            <a:off x="3714744" y="0"/>
            <a:ext cx="2000264" cy="200026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en-US" i="1" dirty="0" smtClean="0"/>
          </a:p>
          <a:p>
            <a:r>
              <a:rPr lang="en-US" i="1" dirty="0" smtClean="0"/>
              <a:t>Point </a:t>
            </a:r>
            <a:r>
              <a:rPr lang="en-US" dirty="0" smtClean="0"/>
              <a:t>3.7. Competence increase of teachers’ and administrative staff in the sphere of innovative </a:t>
            </a:r>
            <a:r>
              <a:rPr lang="en-US" dirty="0" smtClean="0"/>
              <a:t>development</a:t>
            </a:r>
          </a:p>
          <a:p>
            <a:pPr>
              <a:buFont typeface="Wingdings" pitchFamily="2" charset="2"/>
              <a:buChar char="§"/>
            </a:pPr>
            <a:r>
              <a:rPr lang="en-US" dirty="0" smtClean="0"/>
              <a:t>I.K</a:t>
            </a:r>
            <a:r>
              <a:rPr lang="en-US" dirty="0" smtClean="0"/>
              <a:t>. </a:t>
            </a:r>
            <a:r>
              <a:rPr lang="en-US" dirty="0" err="1" smtClean="0"/>
              <a:t>Ahunbaev</a:t>
            </a:r>
            <a:r>
              <a:rPr lang="en-US" dirty="0" smtClean="0"/>
              <a:t> </a:t>
            </a:r>
            <a:r>
              <a:rPr lang="en-US" dirty="0" smtClean="0"/>
              <a:t>Kyrgyz State Medical </a:t>
            </a:r>
            <a:r>
              <a:rPr lang="en-US" dirty="0" smtClean="0"/>
              <a:t>Academy (Kyrgyzstan) </a:t>
            </a:r>
            <a:endParaRPr lang="en-US" dirty="0" smtClean="0"/>
          </a:p>
          <a:p>
            <a:pPr>
              <a:buFont typeface="Wingdings" pitchFamily="2" charset="2"/>
              <a:buChar char="§"/>
            </a:pPr>
            <a:r>
              <a:rPr lang="en-US" dirty="0" smtClean="0"/>
              <a:t>International University of K</a:t>
            </a:r>
            <a:r>
              <a:rPr lang="en-US" dirty="0" smtClean="0"/>
              <a:t>yrgyzstan</a:t>
            </a:r>
            <a:r>
              <a:rPr lang="en-US" dirty="0" smtClean="0"/>
              <a:t> (Kyrgyzstan</a:t>
            </a:r>
            <a:r>
              <a:rPr lang="en-US" dirty="0" smtClean="0"/>
              <a:t>) </a:t>
            </a:r>
            <a:endParaRPr lang="ru-RU" dirty="0" smtClean="0"/>
          </a:p>
          <a:p>
            <a:endParaRPr lang="ru-RU" dirty="0"/>
          </a:p>
        </p:txBody>
      </p:sp>
      <p:pic>
        <p:nvPicPr>
          <p:cNvPr id="4" name="Picture 2"/>
          <p:cNvPicPr>
            <a:picLocks noChangeAspect="1" noChangeArrowheads="1"/>
          </p:cNvPicPr>
          <p:nvPr/>
        </p:nvPicPr>
        <p:blipFill>
          <a:blip r:embed="rId2"/>
          <a:srcRect/>
          <a:stretch>
            <a:fillRect/>
          </a:stretch>
        </p:blipFill>
        <p:spPr bwMode="auto">
          <a:xfrm>
            <a:off x="3714744" y="0"/>
            <a:ext cx="2000264" cy="200026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189</TotalTime>
  <Words>570</Words>
  <Application>Microsoft Office PowerPoint</Application>
  <PresentationFormat>Экран (4:3)</PresentationFormat>
  <Paragraphs>58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VVBBNB</dc:creator>
  <cp:lastModifiedBy>VVBBNB</cp:lastModifiedBy>
  <cp:revision>21</cp:revision>
  <dcterms:created xsi:type="dcterms:W3CDTF">2012-12-01T07:18:50Z</dcterms:created>
  <dcterms:modified xsi:type="dcterms:W3CDTF">2012-12-02T10:59:18Z</dcterms:modified>
</cp:coreProperties>
</file>