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2" r:id="rId3"/>
    <p:sldId id="263" r:id="rId4"/>
    <p:sldId id="264" r:id="rId5"/>
    <p:sldId id="271" r:id="rId6"/>
    <p:sldId id="269" r:id="rId7"/>
    <p:sldId id="270" r:id="rId8"/>
    <p:sldId id="257" r:id="rId9"/>
    <p:sldId id="258" r:id="rId10"/>
    <p:sldId id="259" r:id="rId11"/>
    <p:sldId id="260" r:id="rId12"/>
    <p:sldId id="265" r:id="rId13"/>
    <p:sldId id="266" r:id="rId14"/>
    <p:sldId id="267" r:id="rId15"/>
    <p:sldId id="272" r:id="rId16"/>
  </p:sldIdLst>
  <p:sldSz cx="10287000" cy="6858000" type="35mm"/>
  <p:notesSz cx="6662738" cy="9832975"/>
  <p:defaultTextStyle>
    <a:defPPr>
      <a:defRPr lang="en-CA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8C"/>
    <a:srgbClr val="0066FF"/>
    <a:srgbClr val="99FF66"/>
    <a:srgbClr val="FFFF00"/>
    <a:srgbClr val="FFFFCC"/>
    <a:srgbClr val="00007A"/>
    <a:srgbClr val="000099"/>
    <a:srgbClr val="000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936" y="-72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820" y="-96"/>
      </p:cViewPr>
      <p:guideLst>
        <p:guide orient="horz" pos="3097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353550"/>
            <a:ext cx="290036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22" tIns="45408" rIns="90822" bIns="45408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CA" dirty="0"/>
              <a:t>Page </a:t>
            </a:r>
            <a:fld id="{43C2ACAB-A5D6-4375-BD6A-17D4E97CED90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70073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93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2775" y="760413"/>
            <a:ext cx="5473700" cy="3649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39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640263"/>
            <a:ext cx="4894263" cy="448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39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3550"/>
            <a:ext cx="286067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CA" dirty="0"/>
          </a:p>
        </p:txBody>
      </p:sp>
      <p:sp>
        <p:nvSpPr>
          <p:cNvPr id="339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353550"/>
            <a:ext cx="2935288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1" tIns="45412" rIns="90831" bIns="45412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5B81D7C2-F80F-47CC-9D83-68B064D97D5C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60502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1524000"/>
            <a:ext cx="85756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76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28850" y="3962400"/>
            <a:ext cx="73723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769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769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14725" y="6243638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769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3E90CF-1E13-4D39-BF42-AEE042F591F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76935" name="Freeform 7"/>
          <p:cNvSpPr>
            <a:spLocks noChangeArrowheads="1"/>
          </p:cNvSpPr>
          <p:nvPr/>
        </p:nvSpPr>
        <p:spPr bwMode="auto">
          <a:xfrm>
            <a:off x="685800" y="1219200"/>
            <a:ext cx="89154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6936" name="Line 8"/>
          <p:cNvSpPr>
            <a:spLocks noChangeShapeType="1"/>
          </p:cNvSpPr>
          <p:nvPr/>
        </p:nvSpPr>
        <p:spPr bwMode="auto">
          <a:xfrm>
            <a:off x="2228850" y="3962400"/>
            <a:ext cx="7326313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6937" name="Rectangle 9"/>
          <p:cNvSpPr>
            <a:spLocks noChangeArrowheads="1"/>
          </p:cNvSpPr>
          <p:nvPr/>
        </p:nvSpPr>
        <p:spPr bwMode="auto">
          <a:xfrm>
            <a:off x="1447800" y="6286500"/>
            <a:ext cx="5427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1200" i="1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  <a:r>
              <a:rPr kumimoji="1" lang="en-CA" sz="1200" b="0" i="1" dirty="0">
                <a:solidFill>
                  <a:schemeClr val="tx1"/>
                </a:solidFill>
                <a:effectLst/>
                <a:latin typeface="Tahoma" pitchFamily="34" charset="0"/>
              </a:rPr>
              <a:t>, Orvill Adams &amp; Associates B.V.</a:t>
            </a:r>
          </a:p>
        </p:txBody>
      </p:sp>
      <p:sp>
        <p:nvSpPr>
          <p:cNvPr id="1276938" name="Rectangle 10"/>
          <p:cNvSpPr>
            <a:spLocks noChangeArrowheads="1"/>
          </p:cNvSpPr>
          <p:nvPr/>
        </p:nvSpPr>
        <p:spPr bwMode="auto">
          <a:xfrm>
            <a:off x="2374900" y="4479925"/>
            <a:ext cx="54276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2400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</a:p>
          <a:p>
            <a:pPr eaLnBrk="1" hangingPunct="1"/>
            <a:endParaRPr kumimoji="1" lang="en-CA" sz="2400" b="0" dirty="0"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eaLnBrk="1" hangingPunct="1"/>
            <a:r>
              <a:rPr kumimoji="1" lang="en-CA" sz="2400" b="0" dirty="0">
                <a:solidFill>
                  <a:schemeClr val="tx1"/>
                </a:solidFill>
                <a:effectLst/>
                <a:latin typeface="Tahoma" pitchFamily="34" charset="0"/>
              </a:rPr>
              <a:t> Orvill Adams &amp; Associates B.V.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C218-A2FA-4506-BDCA-6BA6EDB2CA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1957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7813"/>
            <a:ext cx="231457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7813"/>
            <a:ext cx="679132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D7A19-980F-43BE-8CE6-A8C1AA1E22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3207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3143D-AD72-4F08-9B37-6396091E82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292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69A85-BD61-41D8-863E-687536974B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5545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C92B6-DF5E-437B-92CA-A021E2BDCB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7682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49B90-B12F-4B89-9D15-07C3A0C7D5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6719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76426-A736-498A-9690-26A188DF16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0249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7CDE-DB21-456C-838C-D3AA9A5395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523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9D51D-BA09-42CB-A819-155B098B16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5538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FC02E-793E-44B2-867B-CB7A57493B3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3699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7813"/>
            <a:ext cx="92583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75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3638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275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endParaRPr lang="en-US" altLang="en-US" dirty="0"/>
          </a:p>
        </p:txBody>
      </p:sp>
      <p:sp>
        <p:nvSpPr>
          <p:cNvPr id="1275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3638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fld id="{9F16FDA4-1C20-4221-9708-0C55D0AB46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75911" name="Freeform 7"/>
          <p:cNvSpPr>
            <a:spLocks noChangeArrowheads="1"/>
          </p:cNvSpPr>
          <p:nvPr/>
        </p:nvSpPr>
        <p:spPr bwMode="auto">
          <a:xfrm>
            <a:off x="428625" y="228600"/>
            <a:ext cx="92583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5912" name="Line 8"/>
          <p:cNvSpPr>
            <a:spLocks noChangeShapeType="1"/>
          </p:cNvSpPr>
          <p:nvPr/>
        </p:nvSpPr>
        <p:spPr bwMode="auto">
          <a:xfrm>
            <a:off x="514350" y="6172200"/>
            <a:ext cx="92583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1275913" name="Rectangle 9"/>
          <p:cNvSpPr>
            <a:spLocks noChangeArrowheads="1"/>
          </p:cNvSpPr>
          <p:nvPr/>
        </p:nvSpPr>
        <p:spPr bwMode="auto">
          <a:xfrm>
            <a:off x="1447800" y="6286500"/>
            <a:ext cx="54276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kumimoji="1" lang="en-CA" sz="1200" i="1" dirty="0">
                <a:solidFill>
                  <a:schemeClr val="tx1"/>
                </a:solidFill>
                <a:effectLst/>
                <a:latin typeface="Tahoma" pitchFamily="34" charset="0"/>
              </a:rPr>
              <a:t>Orvill Adams</a:t>
            </a:r>
            <a:r>
              <a:rPr kumimoji="1" lang="en-CA" sz="1200" b="0" i="1" dirty="0">
                <a:solidFill>
                  <a:schemeClr val="tx1"/>
                </a:solidFill>
                <a:effectLst/>
                <a:latin typeface="Tahoma" pitchFamily="34" charset="0"/>
              </a:rPr>
              <a:t>, Orvill Adams &amp; Associates B.V.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Future of Medical Education in Canada:</a:t>
            </a:r>
            <a:br>
              <a:rPr lang="en-US" sz="4000" dirty="0" smtClean="0"/>
            </a:br>
            <a:r>
              <a:rPr lang="en-US" sz="4000" dirty="0" smtClean="0"/>
              <a:t>Undergraduate and Postgraduate</a:t>
            </a:r>
            <a:endParaRPr lang="en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675700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physician of the future be?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Guided by current Physician Competency Framework</a:t>
            </a:r>
          </a:p>
          <a:p>
            <a:pPr marL="0" indent="0">
              <a:buNone/>
            </a:pPr>
            <a:r>
              <a:rPr lang="en-US" sz="2400" dirty="0" smtClean="0"/>
              <a:t>Can MEDS 2005 (Royal College of Physician and surgeons of Canada)</a:t>
            </a:r>
          </a:p>
          <a:p>
            <a:r>
              <a:rPr lang="en-US" sz="2400" dirty="0" smtClean="0"/>
              <a:t>Medical Expert</a:t>
            </a:r>
          </a:p>
          <a:p>
            <a:r>
              <a:rPr lang="en-US" sz="2400" dirty="0" smtClean="0"/>
              <a:t>Communicator</a:t>
            </a:r>
          </a:p>
          <a:p>
            <a:r>
              <a:rPr lang="en-US" sz="2400" dirty="0" smtClean="0"/>
              <a:t>Collaborator</a:t>
            </a:r>
          </a:p>
          <a:p>
            <a:r>
              <a:rPr lang="en-US" sz="2400" dirty="0" smtClean="0"/>
              <a:t>Manager</a:t>
            </a:r>
          </a:p>
          <a:p>
            <a:r>
              <a:rPr lang="en-US" sz="2400" dirty="0" smtClean="0"/>
              <a:t>Health Advocate</a:t>
            </a:r>
          </a:p>
          <a:p>
            <a:r>
              <a:rPr lang="en-US" sz="2400" dirty="0" smtClean="0"/>
              <a:t>Scholar</a:t>
            </a:r>
          </a:p>
          <a:p>
            <a:r>
              <a:rPr lang="en-US" sz="2400" dirty="0" smtClean="0"/>
              <a:t>Professional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2310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Physicians must be able to?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Work in new and innovative ways</a:t>
            </a:r>
          </a:p>
          <a:p>
            <a:r>
              <a:rPr lang="en-US" sz="2400" dirty="0" smtClean="0"/>
              <a:t>Use ever emerging technologies</a:t>
            </a:r>
          </a:p>
          <a:p>
            <a:r>
              <a:rPr lang="en-US" sz="2400" dirty="0" smtClean="0"/>
              <a:t>Work as part of a team</a:t>
            </a:r>
          </a:p>
          <a:p>
            <a:r>
              <a:rPr lang="en-US" sz="2400" dirty="0" smtClean="0"/>
              <a:t>Committed to life long learning</a:t>
            </a:r>
          </a:p>
          <a:p>
            <a:r>
              <a:rPr lang="en-US" sz="2400" dirty="0" smtClean="0"/>
              <a:t>Responsive to changing demographic demands</a:t>
            </a:r>
          </a:p>
          <a:p>
            <a:pPr lvl="1"/>
            <a:r>
              <a:rPr lang="en-US" sz="2400" dirty="0" smtClean="0"/>
              <a:t>Care of the elderly</a:t>
            </a:r>
          </a:p>
          <a:p>
            <a:pPr lvl="1"/>
            <a:r>
              <a:rPr lang="en-US" sz="2400" dirty="0" smtClean="0"/>
              <a:t>Mental health issues</a:t>
            </a:r>
          </a:p>
          <a:p>
            <a:r>
              <a:rPr lang="en-US" sz="2400" dirty="0" smtClean="0"/>
              <a:t>Responsive to changing cultural demands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95990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Future of Postgraduate Medical Education (PGME) in Canada</a:t>
            </a:r>
            <a:br>
              <a:rPr lang="en-US" sz="4000" dirty="0" smtClean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on:</a:t>
            </a:r>
          </a:p>
          <a:p>
            <a:endParaRPr lang="en-US" dirty="0"/>
          </a:p>
          <a:p>
            <a:pPr lvl="1"/>
            <a:r>
              <a:rPr lang="en-US" dirty="0" smtClean="0"/>
              <a:t>Social Accountability to inform physician training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Quality and patient safety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Patient – centred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2791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Recommendations 1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177448"/>
            <a:ext cx="9258300" cy="4953478"/>
          </a:xfrm>
        </p:spPr>
        <p:txBody>
          <a:bodyPr/>
          <a:lstStyle/>
          <a:p>
            <a:r>
              <a:rPr lang="en-US" sz="2800" dirty="0" smtClean="0"/>
              <a:t>Ensure the right mix, distribution, the number of physicians to meet societal needs</a:t>
            </a:r>
          </a:p>
          <a:p>
            <a:r>
              <a:rPr lang="en-US" sz="2800" dirty="0" smtClean="0"/>
              <a:t>Cultivate social accountability through experience in diverse learning and work environments</a:t>
            </a:r>
          </a:p>
          <a:p>
            <a:r>
              <a:rPr lang="en-US" sz="2800" dirty="0" smtClean="0"/>
              <a:t>Create positive and supportive learning and work environments</a:t>
            </a:r>
          </a:p>
          <a:p>
            <a:r>
              <a:rPr lang="en-US" sz="2800" dirty="0" smtClean="0"/>
              <a:t>Integrate competency – based curricula in postgraduate programmes</a:t>
            </a:r>
          </a:p>
          <a:p>
            <a:r>
              <a:rPr lang="en-US" sz="2800" dirty="0" smtClean="0"/>
              <a:t>Ensure effective integration and transitions along the educational continuum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40305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Recommendations </a:t>
            </a:r>
            <a:r>
              <a:rPr lang="en-US" sz="4400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Implement effective assessment systems</a:t>
            </a:r>
          </a:p>
          <a:p>
            <a:r>
              <a:rPr lang="en-US" sz="2800" dirty="0" smtClean="0"/>
              <a:t>Develop, support, and recognize clinical teachers (excellence in teaching)</a:t>
            </a:r>
          </a:p>
          <a:p>
            <a:r>
              <a:rPr lang="en-US" sz="2800" dirty="0" smtClean="0"/>
              <a:t>Foster leadership development – leadership skills in future development</a:t>
            </a:r>
          </a:p>
          <a:p>
            <a:r>
              <a:rPr lang="en-US" sz="2800" dirty="0" smtClean="0"/>
              <a:t>Establish effective collaborative governance in postgraduate medical education</a:t>
            </a:r>
          </a:p>
          <a:p>
            <a:r>
              <a:rPr lang="en-US" sz="2800" dirty="0" smtClean="0"/>
              <a:t> Align accreditation standards</a:t>
            </a:r>
          </a:p>
          <a:p>
            <a:pPr marL="0" indent="0">
              <a:buNone/>
            </a:pPr>
            <a:endParaRPr lang="en-US" dirty="0" smtClean="0"/>
          </a:p>
          <a:p>
            <a:pPr marL="344487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8888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Collier R. “Postgraduate medical education under microscope”. Canadian Medical Association Journal, April 20, 2010: 182(7)</a:t>
            </a:r>
          </a:p>
          <a:p>
            <a:r>
              <a:rPr lang="en-US" sz="2800" dirty="0" smtClean="0"/>
              <a:t>The Association of Faculties of Medicine of Canada (AFMC). Future of Medical Education in Canada: A collective vision for MD education, 2009 </a:t>
            </a:r>
          </a:p>
          <a:p>
            <a:r>
              <a:rPr lang="en-US" sz="2800" dirty="0" smtClean="0"/>
              <a:t>Association of Faculties of Medicine of Canada (AFMC). Future of Medical Education in Canada Postgraduate Project, 2012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5110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driving medical education 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New knowledge, science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Changing patterns of illness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Personalized therapeutics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Changing health care systems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Professionalism – ethics, communication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Team work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Life-long learning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Address population and public health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Critical thinkers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Variety of learning paths</a:t>
            </a:r>
          </a:p>
          <a:p>
            <a:pPr>
              <a:lnSpc>
                <a:spcPct val="85000"/>
              </a:lnSpc>
              <a:spcAft>
                <a:spcPct val="10000"/>
              </a:spcAft>
            </a:pPr>
            <a:r>
              <a:rPr lang="en-CA" sz="2400" dirty="0"/>
              <a:t>Utilization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386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0625"/>
            <a:ext cx="9258300" cy="1215023"/>
          </a:xfrm>
        </p:spPr>
        <p:txBody>
          <a:bodyPr/>
          <a:lstStyle/>
          <a:p>
            <a:r>
              <a:rPr lang="en-US" dirty="0" smtClean="0"/>
              <a:t>Initiatives for future change in other jurisdictions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800" dirty="0" smtClean="0"/>
          </a:p>
          <a:p>
            <a:r>
              <a:rPr lang="en-CA" sz="2800" dirty="0" smtClean="0"/>
              <a:t>UK- </a:t>
            </a:r>
            <a:r>
              <a:rPr lang="en-CA" sz="2800" dirty="0"/>
              <a:t>Consensus statement on the role of the doctor</a:t>
            </a:r>
          </a:p>
          <a:p>
            <a:r>
              <a:rPr lang="en-CA" sz="2800" dirty="0"/>
              <a:t>Fundación Educación Médica-Spain- The Physician of the Future</a:t>
            </a:r>
          </a:p>
          <a:p>
            <a:r>
              <a:rPr lang="en-US" sz="2800" dirty="0"/>
              <a:t>AAMC-US- Scientific Foundations for Future Physicians</a:t>
            </a:r>
          </a:p>
          <a:p>
            <a:r>
              <a:rPr lang="en-US" sz="2800" dirty="0"/>
              <a:t>Carnegie Foundation for the Advancement of Teaching-US- A Call for Reform of Medical School and Residency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7747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Call for Reform of Medical School and Residency (Carnegie</a:t>
            </a:r>
            <a:r>
              <a:rPr lang="en-CA" sz="3600" dirty="0"/>
              <a:t> Foundation</a:t>
            </a:r>
            <a:r>
              <a:rPr lang="en-US" sz="4400" dirty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endParaRPr lang="en-US" dirty="0" smtClean="0"/>
          </a:p>
          <a:p>
            <a:pPr marL="533400" indent="-533400">
              <a:buFontTx/>
              <a:buAutoNum type="arabicPeriod"/>
            </a:pPr>
            <a:r>
              <a:rPr lang="en-US" dirty="0" smtClean="0"/>
              <a:t>Standardize </a:t>
            </a:r>
            <a:r>
              <a:rPr lang="en-US" dirty="0"/>
              <a:t>learning outcomes and individualize learning processes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Integrate knowledge and clinical experiences, roles and responsibilities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Develop habits of inquiry and improvement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Address professional identity formation explicitly.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1362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Responsibility of Medical Schools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 smtClean="0"/>
              <a:t>[</a:t>
            </a:r>
            <a:r>
              <a:rPr lang="en-CA" sz="2400" dirty="0"/>
              <a:t>Medical Schools have] the obligation to direct their education, research and service activities </a:t>
            </a:r>
            <a:r>
              <a:rPr lang="en-CA" sz="2400" dirty="0" smtClean="0"/>
              <a:t>towards addressing </a:t>
            </a:r>
            <a:r>
              <a:rPr lang="en-CA" sz="2400" dirty="0"/>
              <a:t>the priority health concerns of the community, region, and/or nation they have a </a:t>
            </a:r>
            <a:r>
              <a:rPr lang="en-CA" sz="2400" dirty="0" smtClean="0"/>
              <a:t>mandate to </a:t>
            </a:r>
            <a:r>
              <a:rPr lang="en-CA" sz="2400" dirty="0"/>
              <a:t>serve. The priority health concerns are to be identified jointly by governments, healthcare</a:t>
            </a:r>
          </a:p>
          <a:p>
            <a:pPr marL="0" indent="0">
              <a:buNone/>
            </a:pPr>
            <a:r>
              <a:rPr lang="en-CA" sz="2400" dirty="0"/>
              <a:t>organizations, health professionals and the public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sz="2000" dirty="0" smtClean="0"/>
              <a:t>WHO 1995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3313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Future of Medical Education in Canada</a:t>
            </a:r>
            <a:br>
              <a:rPr lang="en-US" sz="4000" dirty="0" smtClean="0"/>
            </a:br>
            <a:r>
              <a:rPr lang="en-US" sz="4000" dirty="0" smtClean="0"/>
              <a:t>Process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Supported by Health Canada</a:t>
            </a:r>
          </a:p>
          <a:p>
            <a:r>
              <a:rPr lang="en-US" sz="2000" dirty="0" smtClean="0"/>
              <a:t>Process led by the Association of Faculties of Medicine (AFMC)</a:t>
            </a:r>
          </a:p>
          <a:p>
            <a:r>
              <a:rPr lang="en-US" sz="2000" dirty="0" smtClean="0"/>
              <a:t>Steering committee of key stake holders</a:t>
            </a:r>
          </a:p>
          <a:p>
            <a:r>
              <a:rPr lang="en-US" sz="2000" dirty="0" smtClean="0"/>
              <a:t>Blue Ribbon Panel – Chief Executive Officers of Hospitals, Former Members of Parliament, Economic and Legal Experts, Social Commentators</a:t>
            </a:r>
          </a:p>
          <a:p>
            <a:r>
              <a:rPr lang="en-US" sz="2000" dirty="0" smtClean="0"/>
              <a:t>Research Team</a:t>
            </a:r>
          </a:p>
          <a:p>
            <a:pPr lvl="1"/>
            <a:r>
              <a:rPr lang="en-US" sz="2000" dirty="0" smtClean="0"/>
              <a:t>Literature review</a:t>
            </a:r>
          </a:p>
          <a:p>
            <a:pPr lvl="1"/>
            <a:r>
              <a:rPr lang="en-US" sz="2000" dirty="0" smtClean="0"/>
              <a:t>30 key stake holder interviews</a:t>
            </a:r>
          </a:p>
          <a:p>
            <a:pPr lvl="1"/>
            <a:r>
              <a:rPr lang="en-US" sz="2000" dirty="0" smtClean="0"/>
              <a:t>International interviews</a:t>
            </a:r>
          </a:p>
          <a:p>
            <a:pPr lvl="1"/>
            <a:r>
              <a:rPr lang="en-US" sz="2000" dirty="0" smtClean="0"/>
              <a:t>National and International Consultations </a:t>
            </a:r>
          </a:p>
          <a:p>
            <a:pPr lvl="1"/>
            <a:r>
              <a:rPr lang="en-US" sz="2000" dirty="0" smtClean="0"/>
              <a:t>A data needs and access group</a:t>
            </a:r>
          </a:p>
          <a:p>
            <a:pPr lvl="1"/>
            <a:r>
              <a:rPr lang="en-US" sz="2000" dirty="0" smtClean="0"/>
              <a:t>Young leaders forum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1568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Educational System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educational system of the future should:</a:t>
            </a:r>
          </a:p>
          <a:p>
            <a:pPr lvl="1"/>
            <a:r>
              <a:rPr lang="en-US" dirty="0" smtClean="0"/>
              <a:t>Ensure that key competencies are attained by every physician;</a:t>
            </a:r>
          </a:p>
          <a:p>
            <a:pPr lvl="1"/>
            <a:r>
              <a:rPr lang="en-US" dirty="0" smtClean="0"/>
              <a:t>Provide a variety of learning paths and technologies;</a:t>
            </a:r>
          </a:p>
          <a:p>
            <a:pPr lvl="1"/>
            <a:r>
              <a:rPr lang="en-US" dirty="0" smtClean="0"/>
              <a:t>Adapt to individual academic professional, and personal contexts of learners;</a:t>
            </a:r>
          </a:p>
          <a:p>
            <a:pPr lvl="1"/>
            <a:r>
              <a:rPr lang="en-US" dirty="0" smtClean="0"/>
              <a:t>Keep pace with advances in information technology, and utilize such technologies, where beneficial, in both learning and practice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8077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7813"/>
            <a:ext cx="9258300" cy="1445479"/>
          </a:xfrm>
        </p:spPr>
        <p:txBody>
          <a:bodyPr/>
          <a:lstStyle/>
          <a:p>
            <a:r>
              <a:rPr lang="en-US" sz="3200" dirty="0" smtClean="0"/>
              <a:t>Recommendations for the future of medical education in Canada (The Association of Faculties of Medicine of Canada)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227385"/>
            <a:ext cx="9258300" cy="3903540"/>
          </a:xfrm>
        </p:spPr>
        <p:txBody>
          <a:bodyPr/>
          <a:lstStyle/>
          <a:p>
            <a:r>
              <a:rPr lang="en-CA" sz="2000" dirty="0" smtClean="0"/>
              <a:t>1.Address Individual and Community Needs</a:t>
            </a:r>
          </a:p>
          <a:p>
            <a:r>
              <a:rPr lang="en-CA" sz="2000" dirty="0" smtClean="0"/>
              <a:t>2. Enhance Admissions Processes</a:t>
            </a:r>
          </a:p>
          <a:p>
            <a:r>
              <a:rPr lang="en-CA" sz="2000" dirty="0" smtClean="0"/>
              <a:t>3. Build on the Scientific Basis of Medicine</a:t>
            </a:r>
          </a:p>
          <a:p>
            <a:r>
              <a:rPr lang="en-CA" sz="2000" dirty="0" smtClean="0"/>
              <a:t>4. Promote Prevention and Public Health</a:t>
            </a:r>
          </a:p>
          <a:p>
            <a:r>
              <a:rPr lang="en-CA" sz="2000" dirty="0" smtClean="0"/>
              <a:t>5. Address the Hidden Curriculum</a:t>
            </a:r>
          </a:p>
          <a:p>
            <a:r>
              <a:rPr lang="en-CA" sz="2000" dirty="0" smtClean="0"/>
              <a:t>6. Diversify Learning Contexts</a:t>
            </a:r>
          </a:p>
          <a:p>
            <a:r>
              <a:rPr lang="en-CA" sz="2000" dirty="0" smtClean="0"/>
              <a:t>7. Value Generalists</a:t>
            </a:r>
          </a:p>
          <a:p>
            <a:r>
              <a:rPr lang="en-CA" sz="2000" dirty="0" smtClean="0"/>
              <a:t>8. Advance Inter- and Intra-Professional Practice</a:t>
            </a:r>
          </a:p>
          <a:p>
            <a:r>
              <a:rPr lang="en-CA" sz="2000" dirty="0" smtClean="0"/>
              <a:t>9. Adopt a Competency-Based and Flexible Approach</a:t>
            </a:r>
          </a:p>
          <a:p>
            <a:r>
              <a:rPr lang="en-CA" sz="2000" dirty="0" smtClean="0"/>
              <a:t>10. Foster Medical Leadership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7885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recommendations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800" dirty="0" smtClean="0"/>
          </a:p>
          <a:p>
            <a:r>
              <a:rPr lang="en-CA" sz="2800" dirty="0" smtClean="0"/>
              <a:t>A. 	Realign Accreditation Standards</a:t>
            </a:r>
          </a:p>
          <a:p>
            <a:r>
              <a:rPr lang="en-CA" sz="2800" dirty="0" smtClean="0"/>
              <a:t>B. 	Build Capacity for Change</a:t>
            </a:r>
          </a:p>
          <a:p>
            <a:r>
              <a:rPr lang="en-CA" sz="2800" dirty="0" smtClean="0"/>
              <a:t>C. 	Increase National Collaboration</a:t>
            </a:r>
          </a:p>
          <a:p>
            <a:r>
              <a:rPr lang="en-CA" sz="2800" dirty="0" smtClean="0"/>
              <a:t>D. 	Improve the Use of Technology</a:t>
            </a:r>
          </a:p>
          <a:p>
            <a:r>
              <a:rPr lang="en-CA" sz="2800" dirty="0" smtClean="0"/>
              <a:t>E. 	Enhance Faculty Development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143D-AD72-4F08-9B37-6396091E8260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167306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lank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>
          <a:noFill/>
        </a:ln>
        <a:effectLst>
          <a:outerShdw dist="35921" dir="2700000" algn="ctr" rotWithShape="0">
            <a:schemeClr val="tx1"/>
          </a:outerShdw>
        </a:effectLst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99"/>
        </a:solidFill>
        <a:ln>
          <a:noFill/>
        </a:ln>
        <a:effectLst>
          <a:outerShdw dist="35921" dir="2700000" algn="ctr" rotWithShape="0">
            <a:schemeClr val="tx1"/>
          </a:outerShdw>
        </a:effectLst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366</TotalTime>
  <Words>704</Words>
  <Application>Microsoft Office PowerPoint</Application>
  <PresentationFormat>Слайд 35 мм</PresentationFormat>
  <Paragraphs>127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blank</vt:lpstr>
      <vt:lpstr>Future of Medical Education in Canada: Undergraduate and Postgraduate</vt:lpstr>
      <vt:lpstr>Forces driving medical education change</vt:lpstr>
      <vt:lpstr>Initiatives for future change in other jurisdictions</vt:lpstr>
      <vt:lpstr>A Call for Reform of Medical School and Residency (Carnegie Foundation)</vt:lpstr>
      <vt:lpstr>Responsibility of Medical Schools</vt:lpstr>
      <vt:lpstr>Future of Medical Education in Canada Process</vt:lpstr>
      <vt:lpstr>The Educational System</vt:lpstr>
      <vt:lpstr>Recommendations for the future of medical education in Canada (The Association of Faculties of Medicine of Canada)</vt:lpstr>
      <vt:lpstr>Enabling recommendations</vt:lpstr>
      <vt:lpstr>What will the physician of the future be?</vt:lpstr>
      <vt:lpstr>Future Physicians must be able to? </vt:lpstr>
      <vt:lpstr>Future of Postgraduate Medical Education (PGME) in Canada </vt:lpstr>
      <vt:lpstr>Recommendations 1</vt:lpstr>
      <vt:lpstr>Recommendations 2</vt:lpstr>
      <vt:lpstr>Key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Orville</dc:creator>
  <cp:lastModifiedBy>VVBBNB</cp:lastModifiedBy>
  <cp:revision>42</cp:revision>
  <cp:lastPrinted>2012-11-08T19:48:46Z</cp:lastPrinted>
  <dcterms:created xsi:type="dcterms:W3CDTF">2012-09-27T07:58:46Z</dcterms:created>
  <dcterms:modified xsi:type="dcterms:W3CDTF">2012-11-15T04:20:58Z</dcterms:modified>
</cp:coreProperties>
</file>