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02" r:id="rId2"/>
    <p:sldId id="463" r:id="rId3"/>
    <p:sldId id="465" r:id="rId4"/>
    <p:sldId id="464" r:id="rId5"/>
    <p:sldId id="471" r:id="rId6"/>
    <p:sldId id="466" r:id="rId7"/>
    <p:sldId id="470" r:id="rId8"/>
    <p:sldId id="42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91C0"/>
    <a:srgbClr val="6EA9FF"/>
    <a:srgbClr val="6EA8E8"/>
    <a:srgbClr val="73C2E2"/>
    <a:srgbClr val="519DFF"/>
    <a:srgbClr val="6E9EFF"/>
    <a:srgbClr val="3D7EAA"/>
    <a:srgbClr val="5D605E"/>
    <a:srgbClr val="7778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88455" autoAdjust="0"/>
  </p:normalViewPr>
  <p:slideViewPr>
    <p:cSldViewPr snapToGrid="0" snapToObjects="1">
      <p:cViewPr>
        <p:scale>
          <a:sx n="50" d="100"/>
          <a:sy n="50" d="100"/>
        </p:scale>
        <p:origin x="-1722" y="-426"/>
      </p:cViewPr>
      <p:guideLst>
        <p:guide orient="horz" pos="431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698D3-896B-4AA7-9A8C-6321ECE6F0A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45E26-0FF3-4FA3-8662-223DFAB5705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smtClean="0"/>
            <a:t>Capacity Building</a:t>
          </a:r>
          <a:endParaRPr lang="en-US" sz="1800" dirty="0"/>
        </a:p>
      </dgm:t>
    </dgm:pt>
    <dgm:pt modelId="{2FB97849-36DA-4A06-A94B-957FF2C74AC6}" type="parTrans" cxnId="{FD0B6993-3C7F-4224-B4A7-4A8CD2849E26}">
      <dgm:prSet/>
      <dgm:spPr/>
      <dgm:t>
        <a:bodyPr/>
        <a:lstStyle/>
        <a:p>
          <a:endParaRPr lang="en-US"/>
        </a:p>
      </dgm:t>
    </dgm:pt>
    <dgm:pt modelId="{476B6B44-73B3-4A9D-9204-EC047F484991}" type="sibTrans" cxnId="{FD0B6993-3C7F-4224-B4A7-4A8CD2849E26}">
      <dgm:prSet/>
      <dgm:spPr/>
      <dgm:t>
        <a:bodyPr/>
        <a:lstStyle/>
        <a:p>
          <a:endParaRPr lang="en-US"/>
        </a:p>
      </dgm:t>
    </dgm:pt>
    <dgm:pt modelId="{2B0B56E9-DADC-4B27-AE95-2E826DF7D015}">
      <dgm:prSet phldrT="[Text]"/>
      <dgm:spPr/>
      <dgm:t>
        <a:bodyPr/>
        <a:lstStyle/>
        <a:p>
          <a:r>
            <a:rPr lang="en-US" dirty="0" smtClean="0"/>
            <a:t>Coaching</a:t>
          </a:r>
          <a:endParaRPr lang="en-US" dirty="0"/>
        </a:p>
      </dgm:t>
    </dgm:pt>
    <dgm:pt modelId="{6083CA46-4BFA-4143-9808-901A120A7AF5}" type="sibTrans" cxnId="{68E1430C-8AFE-489F-89D3-C94BCED8D501}">
      <dgm:prSet/>
      <dgm:spPr/>
      <dgm:t>
        <a:bodyPr/>
        <a:lstStyle/>
        <a:p>
          <a:endParaRPr lang="en-US"/>
        </a:p>
      </dgm:t>
    </dgm:pt>
    <dgm:pt modelId="{3AC0E4F0-B5CF-4ABB-9866-BF49E81DEC3E}" type="parTrans" cxnId="{68E1430C-8AFE-489F-89D3-C94BCED8D501}">
      <dgm:prSet/>
      <dgm:spPr/>
      <dgm:t>
        <a:bodyPr/>
        <a:lstStyle/>
        <a:p>
          <a:endParaRPr lang="en-US"/>
        </a:p>
      </dgm:t>
    </dgm:pt>
    <dgm:pt modelId="{D402C7A2-911B-4892-AEF0-5BBC931552A3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4082D507-9616-4D2B-B7C8-3BE311C8B94C}" type="sibTrans" cxnId="{5C4C5EE8-E0C0-496F-B47A-174F57C0F398}">
      <dgm:prSet/>
      <dgm:spPr/>
      <dgm:t>
        <a:bodyPr/>
        <a:lstStyle/>
        <a:p>
          <a:endParaRPr lang="en-US"/>
        </a:p>
      </dgm:t>
    </dgm:pt>
    <dgm:pt modelId="{EEBE6BE2-529F-40A2-A1E9-8578524C4BEB}" type="parTrans" cxnId="{5C4C5EE8-E0C0-496F-B47A-174F57C0F398}">
      <dgm:prSet/>
      <dgm:spPr/>
      <dgm:t>
        <a:bodyPr/>
        <a:lstStyle/>
        <a:p>
          <a:endParaRPr lang="en-US"/>
        </a:p>
      </dgm:t>
    </dgm:pt>
    <dgm:pt modelId="{E0505E6B-5D11-4053-BE74-84714CEA5445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CC2DEB07-C0E2-4576-9C4C-178DF811710F}" type="sibTrans" cxnId="{9FBC7613-22E8-4A72-9198-37804B4B2343}">
      <dgm:prSet/>
      <dgm:spPr/>
      <dgm:t>
        <a:bodyPr/>
        <a:lstStyle/>
        <a:p>
          <a:endParaRPr lang="en-US"/>
        </a:p>
      </dgm:t>
    </dgm:pt>
    <dgm:pt modelId="{3368BB7F-48B5-463E-BAC6-9D4510C78FE1}" type="parTrans" cxnId="{9FBC7613-22E8-4A72-9198-37804B4B2343}">
      <dgm:prSet/>
      <dgm:spPr/>
      <dgm:t>
        <a:bodyPr/>
        <a:lstStyle/>
        <a:p>
          <a:endParaRPr lang="en-US"/>
        </a:p>
      </dgm:t>
    </dgm:pt>
    <dgm:pt modelId="{3F5CDCE3-B5CE-48C3-B2D7-E740109407AD}" type="pres">
      <dgm:prSet presAssocID="{86E698D3-896B-4AA7-9A8C-6321ECE6F0A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2B1FF-B89A-45C8-AAC4-FD4C8C51CCB4}" type="pres">
      <dgm:prSet presAssocID="{86E698D3-896B-4AA7-9A8C-6321ECE6F0AC}" presName="ellipse" presStyleLbl="trBgShp" presStyleIdx="0" presStyleCnt="1" custLinFactNeighborX="-1087" custLinFactNeighborY="22838"/>
      <dgm:spPr/>
    </dgm:pt>
    <dgm:pt modelId="{2CC56B37-8533-4B3B-8849-DE363946A70B}" type="pres">
      <dgm:prSet presAssocID="{86E698D3-896B-4AA7-9A8C-6321ECE6F0AC}" presName="arrow1" presStyleLbl="fgShp" presStyleIdx="0" presStyleCnt="1"/>
      <dgm:spPr/>
    </dgm:pt>
    <dgm:pt modelId="{660CDFC4-2EF2-48DA-B17C-B34AABBFF242}" type="pres">
      <dgm:prSet presAssocID="{86E698D3-896B-4AA7-9A8C-6321ECE6F0AC}" presName="rectangle" presStyleLbl="revTx" presStyleIdx="0" presStyleCnt="1" custScaleX="81780" custScaleY="61930" custLinFactNeighborX="405" custLinFactNeighborY="-6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C7ABF-3042-459C-81B4-B5C192A23AA5}" type="pres">
      <dgm:prSet presAssocID="{D402C7A2-911B-4892-AEF0-5BBC931552A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33446-C4B7-4401-AA2A-862875A4FC10}" type="pres">
      <dgm:prSet presAssocID="{2B0B56E9-DADC-4B27-AE95-2E826DF7D01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293C9-88B3-472D-99CF-388556EA2C69}" type="pres">
      <dgm:prSet presAssocID="{5AF45E26-0FF3-4FA3-8662-223DFAB5705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8E53B-B9C0-4D0C-920D-29C37EC4B246}" type="pres">
      <dgm:prSet presAssocID="{86E698D3-896B-4AA7-9A8C-6321ECE6F0AC}" presName="funnel" presStyleLbl="trAlignAcc1" presStyleIdx="0" presStyleCnt="1" custLinFactNeighborX="-203" custLinFactNeighborY="7614"/>
      <dgm:spPr/>
    </dgm:pt>
  </dgm:ptLst>
  <dgm:cxnLst>
    <dgm:cxn modelId="{5C4C5EE8-E0C0-496F-B47A-174F57C0F398}" srcId="{86E698D3-896B-4AA7-9A8C-6321ECE6F0AC}" destId="{D402C7A2-911B-4892-AEF0-5BBC931552A3}" srcOrd="1" destOrd="0" parTransId="{EEBE6BE2-529F-40A2-A1E9-8578524C4BEB}" sibTransId="{4082D507-9616-4D2B-B7C8-3BE311C8B94C}"/>
    <dgm:cxn modelId="{68E1430C-8AFE-489F-89D3-C94BCED8D501}" srcId="{86E698D3-896B-4AA7-9A8C-6321ECE6F0AC}" destId="{2B0B56E9-DADC-4B27-AE95-2E826DF7D015}" srcOrd="2" destOrd="0" parTransId="{3AC0E4F0-B5CF-4ABB-9866-BF49E81DEC3E}" sibTransId="{6083CA46-4BFA-4143-9808-901A120A7AF5}"/>
    <dgm:cxn modelId="{FD0B6993-3C7F-4224-B4A7-4A8CD2849E26}" srcId="{86E698D3-896B-4AA7-9A8C-6321ECE6F0AC}" destId="{5AF45E26-0FF3-4FA3-8662-223DFAB57056}" srcOrd="3" destOrd="0" parTransId="{2FB97849-36DA-4A06-A94B-957FF2C74AC6}" sibTransId="{476B6B44-73B3-4A9D-9204-EC047F484991}"/>
    <dgm:cxn modelId="{9FBC7613-22E8-4A72-9198-37804B4B2343}" srcId="{86E698D3-896B-4AA7-9A8C-6321ECE6F0AC}" destId="{E0505E6B-5D11-4053-BE74-84714CEA5445}" srcOrd="0" destOrd="0" parTransId="{3368BB7F-48B5-463E-BAC6-9D4510C78FE1}" sibTransId="{CC2DEB07-C0E2-4576-9C4C-178DF811710F}"/>
    <dgm:cxn modelId="{A18B233C-4E81-4EDC-85B4-065F90B479FD}" type="presOf" srcId="{D402C7A2-911B-4892-AEF0-5BBC931552A3}" destId="{D0C33446-C4B7-4401-AA2A-862875A4FC10}" srcOrd="0" destOrd="0" presId="urn:microsoft.com/office/officeart/2005/8/layout/funnel1"/>
    <dgm:cxn modelId="{97294E75-049E-4E7F-9F64-4E4FE02A4073}" type="presOf" srcId="{E0505E6B-5D11-4053-BE74-84714CEA5445}" destId="{2FE293C9-88B3-472D-99CF-388556EA2C69}" srcOrd="0" destOrd="0" presId="urn:microsoft.com/office/officeart/2005/8/layout/funnel1"/>
    <dgm:cxn modelId="{495F78FE-F1C9-4695-8557-6BA387599080}" type="presOf" srcId="{2B0B56E9-DADC-4B27-AE95-2E826DF7D015}" destId="{B14C7ABF-3042-459C-81B4-B5C192A23AA5}" srcOrd="0" destOrd="0" presId="urn:microsoft.com/office/officeart/2005/8/layout/funnel1"/>
    <dgm:cxn modelId="{2BBDEA26-17F8-43B0-BD3C-3246E280987B}" type="presOf" srcId="{5AF45E26-0FF3-4FA3-8662-223DFAB57056}" destId="{660CDFC4-2EF2-48DA-B17C-B34AABBFF242}" srcOrd="0" destOrd="0" presId="urn:microsoft.com/office/officeart/2005/8/layout/funnel1"/>
    <dgm:cxn modelId="{07A23D77-45FB-40E3-96E0-F0D1745C2DC2}" type="presOf" srcId="{86E698D3-896B-4AA7-9A8C-6321ECE6F0AC}" destId="{3F5CDCE3-B5CE-48C3-B2D7-E740109407AD}" srcOrd="0" destOrd="0" presId="urn:microsoft.com/office/officeart/2005/8/layout/funnel1"/>
    <dgm:cxn modelId="{DBED9006-E110-4172-9A9B-A8B8BB7D1CFD}" type="presParOf" srcId="{3F5CDCE3-B5CE-48C3-B2D7-E740109407AD}" destId="{4B12B1FF-B89A-45C8-AAC4-FD4C8C51CCB4}" srcOrd="0" destOrd="0" presId="urn:microsoft.com/office/officeart/2005/8/layout/funnel1"/>
    <dgm:cxn modelId="{7BB6ED77-0CF9-4745-B1E8-6F6460131AF1}" type="presParOf" srcId="{3F5CDCE3-B5CE-48C3-B2D7-E740109407AD}" destId="{2CC56B37-8533-4B3B-8849-DE363946A70B}" srcOrd="1" destOrd="0" presId="urn:microsoft.com/office/officeart/2005/8/layout/funnel1"/>
    <dgm:cxn modelId="{1AFC05F0-A93D-40B9-9252-B16D093F5BB3}" type="presParOf" srcId="{3F5CDCE3-B5CE-48C3-B2D7-E740109407AD}" destId="{660CDFC4-2EF2-48DA-B17C-B34AABBFF242}" srcOrd="2" destOrd="0" presId="urn:microsoft.com/office/officeart/2005/8/layout/funnel1"/>
    <dgm:cxn modelId="{4C3FFA51-403F-4A8B-9B9A-A2B28A3513A5}" type="presParOf" srcId="{3F5CDCE3-B5CE-48C3-B2D7-E740109407AD}" destId="{B14C7ABF-3042-459C-81B4-B5C192A23AA5}" srcOrd="3" destOrd="0" presId="urn:microsoft.com/office/officeart/2005/8/layout/funnel1"/>
    <dgm:cxn modelId="{E1305BD3-2BD0-44E1-9F4F-02258F2C03A0}" type="presParOf" srcId="{3F5CDCE3-B5CE-48C3-B2D7-E740109407AD}" destId="{D0C33446-C4B7-4401-AA2A-862875A4FC10}" srcOrd="4" destOrd="0" presId="urn:microsoft.com/office/officeart/2005/8/layout/funnel1"/>
    <dgm:cxn modelId="{AB7A9847-8F74-47EF-9CB6-72EAD9BE0D20}" type="presParOf" srcId="{3F5CDCE3-B5CE-48C3-B2D7-E740109407AD}" destId="{2FE293C9-88B3-472D-99CF-388556EA2C69}" srcOrd="5" destOrd="0" presId="urn:microsoft.com/office/officeart/2005/8/layout/funnel1"/>
    <dgm:cxn modelId="{8A4A4401-1D70-4132-B333-E7E5951B3420}" type="presParOf" srcId="{3F5CDCE3-B5CE-48C3-B2D7-E740109407AD}" destId="{0518E53B-B9C0-4D0C-920D-29C37EC4B24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2B1FF-B89A-45C8-AAC4-FD4C8C51CCB4}">
      <dsp:nvSpPr>
        <dsp:cNvPr id="0" name=""/>
        <dsp:cNvSpPr/>
      </dsp:nvSpPr>
      <dsp:spPr>
        <a:xfrm>
          <a:off x="1192069" y="372597"/>
          <a:ext cx="2453968" cy="85223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56B37-8533-4B3B-8849-DE363946A70B}">
      <dsp:nvSpPr>
        <dsp:cNvPr id="0" name=""/>
        <dsp:cNvSpPr/>
      </dsp:nvSpPr>
      <dsp:spPr>
        <a:xfrm>
          <a:off x="2211745" y="2264789"/>
          <a:ext cx="475575" cy="30436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CDFC4-2EF2-48DA-B17C-B34AABBFF242}">
      <dsp:nvSpPr>
        <dsp:cNvPr id="0" name=""/>
        <dsp:cNvSpPr/>
      </dsp:nvSpPr>
      <dsp:spPr>
        <a:xfrm>
          <a:off x="1525357" y="2577052"/>
          <a:ext cx="1866842" cy="35342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Capacity Building</a:t>
          </a:r>
          <a:endParaRPr lang="en-US" sz="1800" kern="1200" dirty="0"/>
        </a:p>
      </dsp:txBody>
      <dsp:txXfrm>
        <a:off x="1525357" y="2577052"/>
        <a:ext cx="1866842" cy="353428"/>
      </dsp:txXfrm>
    </dsp:sp>
    <dsp:sp modelId="{B14C7ABF-3042-459C-81B4-B5C192A23AA5}">
      <dsp:nvSpPr>
        <dsp:cNvPr id="0" name=""/>
        <dsp:cNvSpPr/>
      </dsp:nvSpPr>
      <dsp:spPr>
        <a:xfrm>
          <a:off x="2110923" y="1096015"/>
          <a:ext cx="856035" cy="8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Coaching</a:t>
          </a:r>
          <a:endParaRPr lang="en-US" sz="1100" kern="1200" dirty="0"/>
        </a:p>
      </dsp:txBody>
      <dsp:txXfrm>
        <a:off x="2236286" y="1221378"/>
        <a:ext cx="605309" cy="605309"/>
      </dsp:txXfrm>
    </dsp:sp>
    <dsp:sp modelId="{D0C33446-C4B7-4401-AA2A-862875A4FC10}">
      <dsp:nvSpPr>
        <dsp:cNvPr id="0" name=""/>
        <dsp:cNvSpPr/>
      </dsp:nvSpPr>
      <dsp:spPr>
        <a:xfrm>
          <a:off x="1498382" y="453798"/>
          <a:ext cx="856035" cy="8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Education</a:t>
          </a:r>
          <a:endParaRPr lang="en-US" sz="1100" kern="1200" dirty="0"/>
        </a:p>
      </dsp:txBody>
      <dsp:txXfrm>
        <a:off x="1623745" y="579161"/>
        <a:ext cx="605309" cy="605309"/>
      </dsp:txXfrm>
    </dsp:sp>
    <dsp:sp modelId="{2FE293C9-88B3-472D-99CF-388556EA2C69}">
      <dsp:nvSpPr>
        <dsp:cNvPr id="0" name=""/>
        <dsp:cNvSpPr/>
      </dsp:nvSpPr>
      <dsp:spPr>
        <a:xfrm>
          <a:off x="2373441" y="246828"/>
          <a:ext cx="856035" cy="856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Training</a:t>
          </a:r>
          <a:endParaRPr lang="en-US" sz="1100" kern="1200" dirty="0"/>
        </a:p>
      </dsp:txBody>
      <dsp:txXfrm>
        <a:off x="2498804" y="372191"/>
        <a:ext cx="605309" cy="605309"/>
      </dsp:txXfrm>
    </dsp:sp>
    <dsp:sp modelId="{0518E53B-B9C0-4D0C-920D-29C37EC4B246}">
      <dsp:nvSpPr>
        <dsp:cNvPr id="0" name=""/>
        <dsp:cNvSpPr/>
      </dsp:nvSpPr>
      <dsp:spPr>
        <a:xfrm>
          <a:off x="1112516" y="235560"/>
          <a:ext cx="2663221" cy="21305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A8C5C-0B49-4EF0-860F-AABDAD98F5C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BFE48-667C-4A1D-97F2-8FA39E68D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5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62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408C-D729-8445-B277-92DA4719B491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B209E-5864-6240-814C-7DB012D3E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90938"/>
            <a:ext cx="9144000" cy="2504835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0930" y="6353537"/>
            <a:ext cx="614951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aseline="6000" dirty="0" smtClean="0">
                <a:solidFill>
                  <a:srgbClr val="777877"/>
                </a:solidFill>
                <a:latin typeface="+mj-lt"/>
              </a:rPr>
              <a:t>03|12| 2012 ·Almaty</a:t>
            </a:r>
          </a:p>
        </p:txBody>
      </p:sp>
      <p:pic>
        <p:nvPicPr>
          <p:cNvPr id="13" name="Picture 12" descr="HSR-Logo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5" y="520263"/>
            <a:ext cx="3988495" cy="1470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98" y="3724295"/>
            <a:ext cx="8640802" cy="707886"/>
          </a:xfr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a typeface="小塚ゴシック Pr6N EL"/>
                <a:cs typeface="ACS  Yaqout Bold" pitchFamily="2" charset="-78"/>
              </a:rPr>
              <a:t>Creative University of the 21st </a:t>
            </a:r>
            <a:r>
              <a:rPr lang="en-US" sz="4000" dirty="0" smtClean="0">
                <a:solidFill>
                  <a:schemeClr val="bg1"/>
                </a:solidFill>
                <a:ea typeface="小塚ゴシック Pr6N EL"/>
                <a:cs typeface="ACS  Yaqout Bold" pitchFamily="2" charset="-78"/>
              </a:rPr>
              <a:t>Century</a:t>
            </a:r>
            <a:endParaRPr lang="en-US" sz="4000" dirty="0">
              <a:solidFill>
                <a:schemeClr val="bg1"/>
              </a:solidFill>
              <a:ea typeface="小塚ゴシック Pr6N EL"/>
              <a:cs typeface="ACS  Yaqout Bold" pitchFamily="2" charset="-78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31125" y="4432181"/>
            <a:ext cx="8169324" cy="1422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Mic 32 New Light"/>
              </a:rPr>
              <a:t>Building Technocratic Leaders in Healthcare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Mic 32 New Light"/>
              </a:rPr>
              <a:t>	</a:t>
            </a:r>
            <a:endParaRPr lang="en-US" sz="2800" dirty="0" smtClean="0">
              <a:solidFill>
                <a:schemeClr val="bg1"/>
              </a:solidFill>
              <a:latin typeface="+mj-lt"/>
              <a:cs typeface="Mic 32 New Light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Mic 32 New Light"/>
              </a:rPr>
              <a:t>   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Mic 32 New Light"/>
              </a:rPr>
              <a:t>Joseph </a:t>
            </a:r>
            <a:r>
              <a:rPr kumimoji="0" lang="en-US" sz="240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Mic 32 New Light"/>
              </a:rPr>
              <a:t>Antoun</a:t>
            </a:r>
            <a:r>
              <a:rPr kumimoji="0" lang="en-US" sz="240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Mic 32 New Light"/>
              </a:rPr>
              <a:t>, MD, MS, MPP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125" y="2122105"/>
            <a:ext cx="354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6000" dirty="0" smtClean="0">
                <a:solidFill>
                  <a:srgbClr val="5991C0"/>
                </a:solidFill>
                <a:latin typeface="Mic 32 New Lt" pitchFamily="34" charset="0"/>
              </a:rPr>
              <a:t>World class expertise for local solutions</a:t>
            </a:r>
            <a:endParaRPr lang="en-US" sz="2400" baseline="6000" dirty="0">
              <a:solidFill>
                <a:srgbClr val="5991C0"/>
              </a:solidFill>
              <a:latin typeface="Mic 32 New Lt" pitchFamily="34" charset="0"/>
            </a:endParaRPr>
          </a:p>
        </p:txBody>
      </p:sp>
      <p:pic>
        <p:nvPicPr>
          <p:cNvPr id="22" name="Picture 21" descr="HSR-Funky-l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2097"/>
            <a:ext cx="9144000" cy="125016"/>
          </a:xfrm>
          <a:prstGeom prst="rect">
            <a:avLst/>
          </a:prstGeom>
        </p:spPr>
      </p:pic>
      <p:pic>
        <p:nvPicPr>
          <p:cNvPr id="11" name="Picture 2" descr="http://upload.wikimedia.org/wikipedia/en/thumb/9/93/University_of_Chicago_logo.svg/480px-University_of_Chicago_log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689" y="2031275"/>
            <a:ext cx="3074760" cy="4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logovectors.net/photo/university_of_chicago_logo-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743" y="355344"/>
            <a:ext cx="2313278" cy="16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4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4693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98" y="131381"/>
            <a:ext cx="7772400" cy="707886"/>
          </a:xfrm>
        </p:spPr>
        <p:txBody>
          <a:bodyPr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ea typeface="小塚ゴシック Pr6N EL"/>
                <a:cs typeface="Mic 32 New Medium"/>
              </a:rPr>
              <a:t>Who am I?</a:t>
            </a:r>
            <a:endParaRPr lang="en-US" sz="4000" dirty="0">
              <a:solidFill>
                <a:schemeClr val="bg1"/>
              </a:solidFill>
              <a:ea typeface="小塚ゴシック Pr6N EL"/>
              <a:cs typeface="Mic 32 New Medium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84384" y="1327200"/>
            <a:ext cx="5204355" cy="58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5991C0"/>
                </a:solidFill>
                <a:cs typeface="Mic 32 New Bold"/>
              </a:rPr>
              <a:t>Joseph </a:t>
            </a:r>
            <a:r>
              <a:rPr lang="en-US" sz="2400" dirty="0" err="1" smtClean="0">
                <a:solidFill>
                  <a:srgbClr val="5991C0"/>
                </a:solidFill>
                <a:cs typeface="Mic 32 New Bold"/>
              </a:rPr>
              <a:t>Antoun</a:t>
            </a:r>
            <a:r>
              <a:rPr lang="en-US" sz="2400" dirty="0">
                <a:solidFill>
                  <a:srgbClr val="5991C0"/>
                </a:solidFill>
                <a:cs typeface="Mic 32 New Bold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5991C0"/>
              </a:solidFill>
              <a:effectLst/>
              <a:uLnTx/>
              <a:uFillTx/>
              <a:cs typeface="Mic 32 New Bold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772024" y="2172427"/>
            <a:ext cx="6836648" cy="889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Mic 32 New Bold"/>
              </a:rPr>
              <a:t>Co-Director, Center for Health Policy at U of Chicago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Mic 32 New Bold"/>
              </a:rPr>
              <a:t>Health Systems, Leadership and Negotiation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Mic 32 New Bold"/>
              </a:rPr>
              <a:t>Professor of Health Policy at Buck Institute in California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Mic 32 New Bold"/>
              </a:rPr>
              <a:t>CEO of Health Systems Reform (HSR)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Mic 32 New Bold"/>
              </a:rPr>
              <a:t>Research Fellow at London School of Economics</a:t>
            </a:r>
          </a:p>
          <a:p>
            <a:pPr lvl="0">
              <a:spcBef>
                <a:spcPct val="20000"/>
              </a:spcBef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Mic 32 New Bold"/>
              </a:rPr>
              <a:t>MD, MS, MPP: Harvard, Hopkins, St Joseph  </a:t>
            </a:r>
          </a:p>
        </p:txBody>
      </p:sp>
      <p:pic>
        <p:nvPicPr>
          <p:cNvPr id="1026" name="Picture 2" descr="C:\Users\User\Desktop\Russia\Work\ADM 200, 10-30-08\2010\R&amp;D in Russia\Adam Smith\profi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60" y="1326121"/>
            <a:ext cx="1830327" cy="14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84384" y="1911976"/>
            <a:ext cx="6323138" cy="4570711"/>
          </a:xfrm>
          <a:prstGeom prst="roundRect">
            <a:avLst>
              <a:gd name="adj" fmla="val 4782"/>
            </a:avLst>
          </a:prstGeom>
          <a:noFill/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 32 New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6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4693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03197" y="1065311"/>
            <a:ext cx="8640803" cy="889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M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y angle of interest is:  </a:t>
            </a:r>
          </a:p>
          <a:p>
            <a:pPr lvl="0">
              <a:spcBef>
                <a:spcPct val="20000"/>
              </a:spcBef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‘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What type of healthcare professionals do we need to develop for the 21</a:t>
            </a:r>
            <a:r>
              <a:rPr lang="en-US" sz="21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st</a:t>
            </a:r>
            <a:r>
              <a:rPr lang="en-US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 century?’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Shall we develop technocrats when we need technocratic -leaders in healthcare?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Shall we develop local experts or global ones?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Shall we develop specialists or general practitioners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Are we matching supply of healthcare workforce with demand based socio-epidemiological determinants?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98" y="162158"/>
            <a:ext cx="8640802" cy="646331"/>
          </a:xfr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ea typeface="小塚ゴシック Pr6N EL"/>
                <a:cs typeface="ACS  Yaqout Bold" pitchFamily="2" charset="-78"/>
              </a:rPr>
              <a:t>Creative University of the 21st </a:t>
            </a:r>
            <a:r>
              <a:rPr lang="en-US" sz="3600" dirty="0" smtClean="0">
                <a:solidFill>
                  <a:schemeClr val="bg1"/>
                </a:solidFill>
                <a:ea typeface="小塚ゴシック Pr6N EL"/>
                <a:cs typeface="ACS  Yaqout Bold" pitchFamily="2" charset="-78"/>
              </a:rPr>
              <a:t>Century</a:t>
            </a:r>
            <a:endParaRPr lang="en-US" sz="3600" dirty="0">
              <a:solidFill>
                <a:schemeClr val="bg1"/>
              </a:solidFill>
              <a:latin typeface="Mic 32 New Medium"/>
              <a:ea typeface="小塚ゴシック Pr6N EL"/>
              <a:cs typeface="Mic 32 New Medium"/>
            </a:endParaRPr>
          </a:p>
        </p:txBody>
      </p:sp>
      <p:pic>
        <p:nvPicPr>
          <p:cNvPr id="5" name="Picture 4" descr="HSR-Logo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2" y="6228342"/>
            <a:ext cx="1411318" cy="427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105" y="6360494"/>
            <a:ext cx="473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w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orld </a:t>
            </a:r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class expertise for local 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solutions </a:t>
            </a:r>
            <a:r>
              <a:rPr lang="en-US" sz="1600" baseline="6000" dirty="0" smtClean="0">
                <a:solidFill>
                  <a:srgbClr val="6EA9FF"/>
                </a:solidFill>
                <a:latin typeface="Mic 32 New Rg" pitchFamily="34" charset="0"/>
              </a:rPr>
              <a:t>. www.healthsystemsreform.com</a:t>
            </a:r>
            <a:endParaRPr lang="en-US" sz="1100" dirty="0">
              <a:solidFill>
                <a:srgbClr val="6EA9FF"/>
              </a:solidFill>
              <a:latin typeface="Mic 32 New Rg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213" y="4122767"/>
            <a:ext cx="2010759" cy="19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99630" y="511658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“The best way to predict the future is to create it.”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       		      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Drucker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4693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03197" y="1191608"/>
            <a:ext cx="8317847" cy="889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Leadership in Healthcare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Negotiation in Healthcare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Communications (+English or Medical English)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Global Health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Technology in healthcare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Health Economics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Health Financing &amp; Insurance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Health System Management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Cost-Effectiveness Analysis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Health Policy and Advocacy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Health Systems &amp; Systems Reform</a:t>
            </a:r>
          </a:p>
          <a:p>
            <a:pPr lvl="0">
              <a:spcBef>
                <a:spcPct val="20000"/>
              </a:spcBef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1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98" y="192936"/>
            <a:ext cx="8640802" cy="584775"/>
          </a:xfr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  <a:latin typeface="Mic 32 New Medium"/>
                <a:ea typeface="小塚ゴシック Pr6N EL"/>
                <a:cs typeface="Mic 32 New Medium"/>
              </a:rPr>
              <a:t>Building Technocratic–Leaders in Healthcare</a:t>
            </a:r>
            <a:endParaRPr lang="en-US" sz="3200" dirty="0">
              <a:solidFill>
                <a:schemeClr val="bg1"/>
              </a:solidFill>
              <a:latin typeface="Mic 32 New Medium"/>
              <a:ea typeface="小塚ゴシック Pr6N EL"/>
              <a:cs typeface="Mic 32 New Medium"/>
            </a:endParaRPr>
          </a:p>
        </p:txBody>
      </p:sp>
      <p:pic>
        <p:nvPicPr>
          <p:cNvPr id="5" name="Picture 4" descr="HSR-Logo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2" y="6228342"/>
            <a:ext cx="1411318" cy="427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105" y="6360494"/>
            <a:ext cx="473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w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orld </a:t>
            </a:r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class expertise for local 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solutions </a:t>
            </a:r>
            <a:r>
              <a:rPr lang="en-US" sz="1600" baseline="6000" dirty="0" smtClean="0">
                <a:solidFill>
                  <a:srgbClr val="6EA9FF"/>
                </a:solidFill>
                <a:latin typeface="Mic 32 New Rg" pitchFamily="34" charset="0"/>
              </a:rPr>
              <a:t>. www.healthsystemsreform.com</a:t>
            </a:r>
            <a:endParaRPr lang="en-US" sz="1100" dirty="0">
              <a:solidFill>
                <a:srgbClr val="6EA9FF"/>
              </a:solidFill>
              <a:latin typeface="Mic 32 New Rg" pitchFamily="34" charset="0"/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159244" y="2322722"/>
            <a:ext cx="1356548" cy="2085449"/>
            <a:chOff x="3283329" y="3263887"/>
            <a:chExt cx="1063747" cy="1241749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rot="21316474">
              <a:off x="3283329" y="3337240"/>
              <a:ext cx="1063747" cy="1168396"/>
            </a:xfrm>
            <a:custGeom>
              <a:avLst/>
              <a:gdLst>
                <a:gd name="T0" fmla="*/ 985 w 1153"/>
                <a:gd name="T1" fmla="*/ 114 h 985"/>
                <a:gd name="T2" fmla="*/ 985 w 1153"/>
                <a:gd name="T3" fmla="*/ 114 h 985"/>
                <a:gd name="T4" fmla="*/ 1017 w 1153"/>
                <a:gd name="T5" fmla="*/ 242 h 985"/>
                <a:gd name="T6" fmla="*/ 1073 w 1153"/>
                <a:gd name="T7" fmla="*/ 462 h 985"/>
                <a:gd name="T8" fmla="*/ 1153 w 1153"/>
                <a:gd name="T9" fmla="*/ 763 h 985"/>
                <a:gd name="T10" fmla="*/ 180 w 1153"/>
                <a:gd name="T11" fmla="*/ 985 h 985"/>
                <a:gd name="T12" fmla="*/ 180 w 1153"/>
                <a:gd name="T13" fmla="*/ 985 h 985"/>
                <a:gd name="T14" fmla="*/ 104 w 1153"/>
                <a:gd name="T15" fmla="*/ 693 h 985"/>
                <a:gd name="T16" fmla="*/ 48 w 1153"/>
                <a:gd name="T17" fmla="*/ 478 h 985"/>
                <a:gd name="T18" fmla="*/ 16 w 1153"/>
                <a:gd name="T19" fmla="*/ 348 h 985"/>
                <a:gd name="T20" fmla="*/ 16 w 1153"/>
                <a:gd name="T21" fmla="*/ 348 h 985"/>
                <a:gd name="T22" fmla="*/ 6 w 1153"/>
                <a:gd name="T23" fmla="*/ 296 h 985"/>
                <a:gd name="T24" fmla="*/ 2 w 1153"/>
                <a:gd name="T25" fmla="*/ 252 h 985"/>
                <a:gd name="T26" fmla="*/ 0 w 1153"/>
                <a:gd name="T27" fmla="*/ 210 h 985"/>
                <a:gd name="T28" fmla="*/ 965 w 1153"/>
                <a:gd name="T29" fmla="*/ 0 h 985"/>
                <a:gd name="T30" fmla="*/ 965 w 1153"/>
                <a:gd name="T31" fmla="*/ 0 h 985"/>
                <a:gd name="T32" fmla="*/ 971 w 1153"/>
                <a:gd name="T33" fmla="*/ 36 h 985"/>
                <a:gd name="T34" fmla="*/ 977 w 1153"/>
                <a:gd name="T35" fmla="*/ 72 h 985"/>
                <a:gd name="T36" fmla="*/ 985 w 1153"/>
                <a:gd name="T37" fmla="*/ 114 h 985"/>
                <a:gd name="T38" fmla="*/ 985 w 1153"/>
                <a:gd name="T39" fmla="*/ 114 h 9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53"/>
                <a:gd name="T61" fmla="*/ 0 h 985"/>
                <a:gd name="T62" fmla="*/ 1153 w 1153"/>
                <a:gd name="T63" fmla="*/ 985 h 98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53" h="985">
                  <a:moveTo>
                    <a:pt x="985" y="114"/>
                  </a:moveTo>
                  <a:lnTo>
                    <a:pt x="985" y="114"/>
                  </a:lnTo>
                  <a:lnTo>
                    <a:pt x="1017" y="242"/>
                  </a:lnTo>
                  <a:lnTo>
                    <a:pt x="1073" y="462"/>
                  </a:lnTo>
                  <a:lnTo>
                    <a:pt x="1153" y="763"/>
                  </a:lnTo>
                  <a:lnTo>
                    <a:pt x="180" y="985"/>
                  </a:lnTo>
                  <a:lnTo>
                    <a:pt x="104" y="693"/>
                  </a:lnTo>
                  <a:lnTo>
                    <a:pt x="48" y="478"/>
                  </a:lnTo>
                  <a:lnTo>
                    <a:pt x="16" y="348"/>
                  </a:lnTo>
                  <a:lnTo>
                    <a:pt x="6" y="296"/>
                  </a:lnTo>
                  <a:lnTo>
                    <a:pt x="2" y="252"/>
                  </a:lnTo>
                  <a:lnTo>
                    <a:pt x="0" y="210"/>
                  </a:lnTo>
                  <a:lnTo>
                    <a:pt x="965" y="0"/>
                  </a:lnTo>
                  <a:lnTo>
                    <a:pt x="971" y="36"/>
                  </a:lnTo>
                  <a:lnTo>
                    <a:pt x="977" y="72"/>
                  </a:lnTo>
                  <a:lnTo>
                    <a:pt x="985" y="114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45000">
                  <a:schemeClr val="bg1"/>
                </a:gs>
              </a:gsLst>
              <a:lin ang="14400000" scaled="0"/>
              <a:tileRect/>
            </a:gradFill>
            <a:ln w="9525">
              <a:noFill/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kern="0" dirty="0" smtClean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2000" kern="0" dirty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000" kern="0" dirty="0" smtClean="0">
                  <a:solidFill>
                    <a:sysClr val="windowText" lastClr="000000"/>
                  </a:solidFill>
                  <a:ea typeface="ＭＳ Ｐゴシック" pitchFamily="-97" charset="-128"/>
                </a:rPr>
                <a:t>AMA and      Obama Reform</a:t>
              </a:r>
              <a:endParaRPr lang="da-DK" sz="2000" kern="0" dirty="0">
                <a:solidFill>
                  <a:sysClr val="windowText" lastClr="000000"/>
                </a:solidFill>
                <a:ea typeface="ＭＳ Ｐゴシック" pitchFamily="-97" charset="-128"/>
              </a:endParaRPr>
            </a:p>
          </p:txBody>
        </p:sp>
        <p:grpSp>
          <p:nvGrpSpPr>
            <p:cNvPr id="9" name="Gruppe 11"/>
            <p:cNvGrpSpPr>
              <a:grpSpLocks/>
            </p:cNvGrpSpPr>
            <p:nvPr/>
          </p:nvGrpSpPr>
          <p:grpSpPr bwMode="auto">
            <a:xfrm>
              <a:off x="3761009" y="3263887"/>
              <a:ext cx="241246" cy="400055"/>
              <a:chOff x="2260821" y="4553095"/>
              <a:chExt cx="449501" cy="744406"/>
            </a:xfrm>
          </p:grpSpPr>
          <p:sp>
            <p:nvSpPr>
              <p:cNvPr id="10" name="Freeform 14"/>
              <p:cNvSpPr>
                <a:spLocks/>
              </p:cNvSpPr>
              <p:nvPr/>
            </p:nvSpPr>
            <p:spPr bwMode="auto">
              <a:xfrm rot="2340000">
                <a:off x="2289976" y="4848502"/>
                <a:ext cx="136063" cy="448999"/>
              </a:xfrm>
              <a:custGeom>
                <a:avLst/>
                <a:gdLst>
                  <a:gd name="T0" fmla="*/ 136 w 136"/>
                  <a:gd name="T1" fmla="*/ 456 h 456"/>
                  <a:gd name="T2" fmla="*/ 136 w 136"/>
                  <a:gd name="T3" fmla="*/ 456 h 456"/>
                  <a:gd name="T4" fmla="*/ 124 w 136"/>
                  <a:gd name="T5" fmla="*/ 386 h 456"/>
                  <a:gd name="T6" fmla="*/ 98 w 136"/>
                  <a:gd name="T7" fmla="*/ 236 h 456"/>
                  <a:gd name="T8" fmla="*/ 82 w 136"/>
                  <a:gd name="T9" fmla="*/ 154 h 456"/>
                  <a:gd name="T10" fmla="*/ 66 w 136"/>
                  <a:gd name="T11" fmla="*/ 80 h 456"/>
                  <a:gd name="T12" fmla="*/ 52 w 136"/>
                  <a:gd name="T13" fmla="*/ 26 h 456"/>
                  <a:gd name="T14" fmla="*/ 46 w 136"/>
                  <a:gd name="T15" fmla="*/ 10 h 456"/>
                  <a:gd name="T16" fmla="*/ 42 w 136"/>
                  <a:gd name="T17" fmla="*/ 2 h 456"/>
                  <a:gd name="T18" fmla="*/ 42 w 136"/>
                  <a:gd name="T19" fmla="*/ 2 h 456"/>
                  <a:gd name="T20" fmla="*/ 38 w 136"/>
                  <a:gd name="T21" fmla="*/ 0 h 456"/>
                  <a:gd name="T22" fmla="*/ 32 w 136"/>
                  <a:gd name="T23" fmla="*/ 0 h 456"/>
                  <a:gd name="T24" fmla="*/ 18 w 136"/>
                  <a:gd name="T25" fmla="*/ 2 h 456"/>
                  <a:gd name="T26" fmla="*/ 10 w 136"/>
                  <a:gd name="T27" fmla="*/ 4 h 456"/>
                  <a:gd name="T28" fmla="*/ 4 w 136"/>
                  <a:gd name="T29" fmla="*/ 8 h 456"/>
                  <a:gd name="T30" fmla="*/ 0 w 136"/>
                  <a:gd name="T31" fmla="*/ 12 h 456"/>
                  <a:gd name="T32" fmla="*/ 0 w 136"/>
                  <a:gd name="T33" fmla="*/ 16 h 456"/>
                  <a:gd name="T34" fmla="*/ 0 w 136"/>
                  <a:gd name="T35" fmla="*/ 16 h 456"/>
                  <a:gd name="T36" fmla="*/ 20 w 136"/>
                  <a:gd name="T37" fmla="*/ 88 h 456"/>
                  <a:gd name="T38" fmla="*/ 68 w 136"/>
                  <a:gd name="T39" fmla="*/ 238 h 456"/>
                  <a:gd name="T40" fmla="*/ 136 w 136"/>
                  <a:gd name="T41" fmla="*/ 456 h 456"/>
                  <a:gd name="T42" fmla="*/ 136 w 136"/>
                  <a:gd name="T43" fmla="*/ 456 h 4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6"/>
                  <a:gd name="T67" fmla="*/ 0 h 456"/>
                  <a:gd name="T68" fmla="*/ 136 w 136"/>
                  <a:gd name="T69" fmla="*/ 456 h 4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6" h="456">
                    <a:moveTo>
                      <a:pt x="136" y="456"/>
                    </a:moveTo>
                    <a:lnTo>
                      <a:pt x="136" y="456"/>
                    </a:lnTo>
                    <a:lnTo>
                      <a:pt x="124" y="386"/>
                    </a:lnTo>
                    <a:lnTo>
                      <a:pt x="98" y="236"/>
                    </a:lnTo>
                    <a:lnTo>
                      <a:pt x="82" y="154"/>
                    </a:lnTo>
                    <a:lnTo>
                      <a:pt x="66" y="80"/>
                    </a:lnTo>
                    <a:lnTo>
                      <a:pt x="52" y="26"/>
                    </a:lnTo>
                    <a:lnTo>
                      <a:pt x="46" y="10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0" y="88"/>
                    </a:lnTo>
                    <a:lnTo>
                      <a:pt x="68" y="238"/>
                    </a:lnTo>
                    <a:lnTo>
                      <a:pt x="136" y="4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"/>
                    </a:schemeClr>
                  </a:gs>
                  <a:gs pos="100000">
                    <a:schemeClr val="tx2">
                      <a:lumMod val="9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1" name="Gruppe 86"/>
              <p:cNvGrpSpPr>
                <a:grpSpLocks/>
              </p:cNvGrpSpPr>
              <p:nvPr/>
            </p:nvGrpSpPr>
            <p:grpSpPr bwMode="auto">
              <a:xfrm>
                <a:off x="2260821" y="4553095"/>
                <a:ext cx="449501" cy="447522"/>
                <a:chOff x="3725857" y="1574800"/>
                <a:chExt cx="1696246" cy="1689079"/>
              </a:xfrm>
            </p:grpSpPr>
            <p:sp>
              <p:nvSpPr>
                <p:cNvPr id="12" name="Ellipse 5"/>
                <p:cNvSpPr>
                  <a:spLocks noChangeArrowheads="1"/>
                </p:cNvSpPr>
                <p:nvPr/>
              </p:nvSpPr>
              <p:spPr bwMode="auto">
                <a:xfrm>
                  <a:off x="3731985" y="1574800"/>
                  <a:ext cx="1690118" cy="16890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F3F0"/>
                    </a:gs>
                    <a:gs pos="100000">
                      <a:srgbClr val="00959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95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uppe 91"/>
                <p:cNvGrpSpPr>
                  <a:grpSpLocks/>
                </p:cNvGrpSpPr>
                <p:nvPr/>
              </p:nvGrpSpPr>
              <p:grpSpPr bwMode="auto">
                <a:xfrm>
                  <a:off x="3725857" y="1630594"/>
                  <a:ext cx="1611741" cy="1631308"/>
                  <a:chOff x="1088055" y="2942423"/>
                  <a:chExt cx="1372317" cy="1389620"/>
                </a:xfrm>
              </p:grpSpPr>
              <p:sp>
                <p:nvSpPr>
                  <p:cNvPr id="15" name="Ellipse 45"/>
                  <p:cNvSpPr/>
                  <p:nvPr/>
                </p:nvSpPr>
                <p:spPr bwMode="auto">
                  <a:xfrm>
                    <a:off x="1295818" y="2942423"/>
                    <a:ext cx="1026422" cy="78826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FFFF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rgbClr val="FFFCF9">
                          <a:alpha val="77000"/>
                        </a:srgb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 dirty="0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  <p:sp>
                <p:nvSpPr>
                  <p:cNvPr id="16" name="Måne 110"/>
                  <p:cNvSpPr/>
                  <p:nvPr/>
                </p:nvSpPr>
                <p:spPr bwMode="auto">
                  <a:xfrm rot="16552097">
                    <a:off x="1463017" y="3334688"/>
                    <a:ext cx="622393" cy="1372317"/>
                  </a:xfrm>
                  <a:prstGeom prst="moon">
                    <a:avLst>
                      <a:gd name="adj" fmla="val 8311"/>
                    </a:avLst>
                  </a:prstGeom>
                  <a:gradFill flip="none" rotWithShape="1">
                    <a:gsLst>
                      <a:gs pos="24000">
                        <a:sysClr val="windowText" lastClr="000000">
                          <a:alpha val="24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a-DK" kern="0" dirty="0" err="1">
                      <a:solidFill>
                        <a:sysClr val="window" lastClr="FFFFFF"/>
                      </a:solidFill>
                      <a:latin typeface="Calibri"/>
                      <a:ea typeface="ＭＳ Ｐゴシック" pitchFamily="-97" charset="-128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xmlns="" val="24773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36604"/>
            <a:ext cx="4995081" cy="443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://zero-drop.com/wp-content/uploads/2011/02/The-Shape-of-Things-to-co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1751"/>
            <a:ext cx="4572000" cy="389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The Econom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96788"/>
            <a:ext cx="1801504" cy="5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10485" y="1881407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December 13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, 2003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995080" y="5849007"/>
            <a:ext cx="36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shape of things that are here!!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10105" y="6360494"/>
            <a:ext cx="453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w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orld </a:t>
            </a:r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class expertise for local 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solutions </a:t>
            </a:r>
            <a:r>
              <a:rPr lang="en-US" sz="1600" baseline="6000" dirty="0" smtClean="0">
                <a:solidFill>
                  <a:srgbClr val="6EA9FF"/>
                </a:solidFill>
                <a:latin typeface="Mic 32 New Rg" pitchFamily="34" charset="0"/>
              </a:rPr>
              <a:t>. www.healthsystemsreform.com</a:t>
            </a:r>
            <a:endParaRPr lang="en-US" sz="1100" dirty="0">
              <a:solidFill>
                <a:srgbClr val="6EA9FF"/>
              </a:solidFill>
              <a:latin typeface="Mic 32 New Rg" pitchFamily="34" charset="0"/>
            </a:endParaRPr>
          </a:p>
        </p:txBody>
      </p:sp>
      <p:pic>
        <p:nvPicPr>
          <p:cNvPr id="16" name="Picture 15" descr="HSR-Logo-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12" y="6228342"/>
            <a:ext cx="1411318" cy="4273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1044693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96787" y="45293"/>
            <a:ext cx="8826635" cy="95410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ic 32 New Medium"/>
                <a:ea typeface="小塚ゴシック Pr6N EL"/>
                <a:cs typeface="Mic 32 New Medium"/>
              </a:rPr>
              <a:t>Example: Double Burden of Diseases in Transitioning Countries</a:t>
            </a:r>
            <a:endParaRPr lang="en-US" sz="2800" dirty="0">
              <a:solidFill>
                <a:schemeClr val="bg1"/>
              </a:solidFill>
              <a:latin typeface="Mic 32 New Medium"/>
              <a:ea typeface="小塚ゴシック Pr6N EL"/>
              <a:cs typeface="Mic 32 New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4693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198" y="131381"/>
            <a:ext cx="77724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Mic 32 New Medium"/>
                <a:ea typeface="小塚ゴシック Pr6N EL"/>
                <a:cs typeface="Mic 32 New Medium"/>
              </a:rPr>
              <a:t>Health Policy Studies in the US</a:t>
            </a:r>
            <a:endParaRPr lang="en-US" sz="4000" dirty="0">
              <a:solidFill>
                <a:schemeClr val="bg1"/>
              </a:solidFill>
              <a:latin typeface="Mic 32 New Medium"/>
              <a:ea typeface="小塚ゴシック Pr6N EL"/>
              <a:cs typeface="Mic 32 New Medium"/>
            </a:endParaRPr>
          </a:p>
        </p:txBody>
      </p:sp>
      <p:pic>
        <p:nvPicPr>
          <p:cNvPr id="6" name="Picture 5" descr="HSR-Logo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2" y="6228342"/>
            <a:ext cx="1411318" cy="427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0105" y="6360494"/>
            <a:ext cx="473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w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orld </a:t>
            </a:r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class expertise for local 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solutions </a:t>
            </a:r>
            <a:r>
              <a:rPr lang="en-US" sz="1600" baseline="6000" dirty="0" smtClean="0">
                <a:solidFill>
                  <a:srgbClr val="6EA9FF"/>
                </a:solidFill>
                <a:latin typeface="Mic 32 New Rg" pitchFamily="34" charset="0"/>
              </a:rPr>
              <a:t>. www.healthsystemsreform.com</a:t>
            </a:r>
            <a:endParaRPr lang="en-US" sz="1100" dirty="0">
              <a:solidFill>
                <a:srgbClr val="6EA9FF"/>
              </a:solidFill>
              <a:latin typeface="Mic 32 New Rg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4281" r="5488" b="39009"/>
          <a:stretch/>
        </p:blipFill>
        <p:spPr bwMode="auto">
          <a:xfrm>
            <a:off x="0" y="1218139"/>
            <a:ext cx="7520152" cy="258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1242" y="1033122"/>
            <a:ext cx="4603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 </a:t>
            </a:r>
            <a:r>
              <a:rPr lang="en-US" sz="1600" dirty="0" err="1"/>
              <a:t>engl</a:t>
            </a:r>
            <a:r>
              <a:rPr lang="en-US" sz="1600" dirty="0"/>
              <a:t> j med 364;8 nejm.org F</a:t>
            </a:r>
            <a:r>
              <a:rPr lang="en-US" sz="1600" dirty="0" smtClean="0"/>
              <a:t>ebruary </a:t>
            </a:r>
            <a:r>
              <a:rPr lang="en-US" sz="1600" dirty="0"/>
              <a:t>24, 2011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86" t="17672" r="5125" b="27155"/>
          <a:stretch/>
        </p:blipFill>
        <p:spPr bwMode="auto">
          <a:xfrm>
            <a:off x="2333297" y="4146330"/>
            <a:ext cx="6432331" cy="250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1046" y="4015525"/>
            <a:ext cx="70629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D. </a:t>
            </a:r>
            <a:r>
              <a:rPr lang="en-US" sz="1100" dirty="0" err="1"/>
              <a:t>Mou</a:t>
            </a:r>
            <a:r>
              <a:rPr lang="en-US" sz="1100" dirty="0" smtClean="0"/>
              <a:t>, </a:t>
            </a:r>
            <a:r>
              <a:rPr lang="en-US" sz="1100" dirty="0"/>
              <a:t>et al., "The State of Health Policy Education in U.S. Medical Schools," </a:t>
            </a:r>
            <a:r>
              <a:rPr lang="en-US" sz="1100" i="1" dirty="0" smtClean="0"/>
              <a:t>n </a:t>
            </a:r>
            <a:r>
              <a:rPr lang="en-US" sz="1100" i="1" dirty="0" err="1" smtClean="0"/>
              <a:t>engl</a:t>
            </a:r>
            <a:r>
              <a:rPr lang="en-US" sz="1100" i="1" dirty="0" smtClean="0"/>
              <a:t> j med, </a:t>
            </a:r>
            <a:r>
              <a:rPr lang="en-US" sz="1100" dirty="0" smtClean="0"/>
              <a:t>March </a:t>
            </a:r>
            <a:r>
              <a:rPr lang="en-US" sz="1100" dirty="0"/>
              <a:t>10, 2011 364:e19</a:t>
            </a:r>
          </a:p>
        </p:txBody>
      </p:sp>
    </p:spTree>
    <p:extLst>
      <p:ext uri="{BB962C8B-B14F-4D97-AF65-F5344CB8AC3E}">
        <p14:creationId xmlns:p14="http://schemas.microsoft.com/office/powerpoint/2010/main" xmlns="" val="26928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 rot="5400000">
            <a:off x="7631816" y="3998528"/>
            <a:ext cx="270641" cy="269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5800" y="4502297"/>
            <a:ext cx="180975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6907" y="1991204"/>
            <a:ext cx="1279635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Knowledge Translation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5230" y="3131633"/>
            <a:ext cx="1592318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Knowledge Generation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599" y="1838804"/>
            <a:ext cx="155553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Transferability &amp; Knowledge Adaptation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7053" y="3040345"/>
            <a:ext cx="184850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Evidence Based Decision Making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72626" y="5888102"/>
            <a:ext cx="185901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Review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27727" y="5959581"/>
            <a:ext cx="116139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Reform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6907" y="5688319"/>
            <a:ext cx="161859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Local Research &amp; Knowledge Generation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5852" y="4905312"/>
            <a:ext cx="1358465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Research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459421" y="1686404"/>
            <a:ext cx="15765" cy="4782552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5400000">
            <a:off x="7623937" y="5298017"/>
            <a:ext cx="270641" cy="2699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flipH="1" flipV="1">
            <a:off x="6365590" y="5965450"/>
            <a:ext cx="413060" cy="2919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flipH="1" flipV="1">
            <a:off x="4598261" y="6003992"/>
            <a:ext cx="413060" cy="2919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0800000" flipH="1" flipV="1">
            <a:off x="4515500" y="2205494"/>
            <a:ext cx="413060" cy="2919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rved Left Arrow 31"/>
          <p:cNvSpPr/>
          <p:nvPr/>
        </p:nvSpPr>
        <p:spPr>
          <a:xfrm rot="18699278">
            <a:off x="7079818" y="2017713"/>
            <a:ext cx="415408" cy="741824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Left Arrow 32"/>
          <p:cNvSpPr/>
          <p:nvPr/>
        </p:nvSpPr>
        <p:spPr>
          <a:xfrm rot="7896787">
            <a:off x="1987335" y="5371625"/>
            <a:ext cx="470472" cy="106617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5400000" flipH="1" flipV="1">
            <a:off x="1116499" y="4145834"/>
            <a:ext cx="526408" cy="390100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rved Left Arrow 34"/>
          <p:cNvSpPr/>
          <p:nvPr/>
        </p:nvSpPr>
        <p:spPr>
          <a:xfrm rot="13487464">
            <a:off x="2044627" y="1964391"/>
            <a:ext cx="470472" cy="106617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9765" y="1133536"/>
            <a:ext cx="1962806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International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172327" y="1133536"/>
            <a:ext cx="2399793" cy="461665"/>
          </a:xfrm>
          <a:prstGeom prst="rect">
            <a:avLst/>
          </a:prstGeom>
          <a:solidFill>
            <a:srgbClr val="519DFF"/>
          </a:solidFill>
        </p:spPr>
        <p:style>
          <a:lnRef idx="0">
            <a:schemeClr val="dk1"/>
          </a:lnRef>
          <a:fillRef idx="1002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Local</a:t>
            </a:r>
            <a:endParaRPr lang="en-US" sz="2400" dirty="0"/>
          </a:p>
        </p:txBody>
      </p:sp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xmlns="" val="3687248463"/>
              </p:ext>
            </p:extLst>
          </p:nvPr>
        </p:nvGraphicFramePr>
        <p:xfrm>
          <a:off x="2561787" y="2611685"/>
          <a:ext cx="4899067" cy="304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1" name="Straight Connector 40"/>
          <p:cNvCxnSpPr/>
          <p:nvPr/>
        </p:nvCxnSpPr>
        <p:spPr>
          <a:xfrm flipH="1">
            <a:off x="141890" y="1686404"/>
            <a:ext cx="8450314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10105" y="6360494"/>
            <a:ext cx="4533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w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orld </a:t>
            </a:r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class expertise for local 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solutions </a:t>
            </a:r>
            <a:r>
              <a:rPr lang="en-US" sz="1600" baseline="6000" dirty="0" smtClean="0">
                <a:solidFill>
                  <a:srgbClr val="6EA9FF"/>
                </a:solidFill>
                <a:latin typeface="Mic 32 New Rg" pitchFamily="34" charset="0"/>
              </a:rPr>
              <a:t>. www.healthsystemsreform.com</a:t>
            </a:r>
            <a:endParaRPr lang="en-US" sz="1100" dirty="0">
              <a:solidFill>
                <a:srgbClr val="6EA9FF"/>
              </a:solidFill>
              <a:latin typeface="Mic 32 New Rg" pitchFamily="34" charset="0"/>
            </a:endParaRPr>
          </a:p>
        </p:txBody>
      </p:sp>
      <p:pic>
        <p:nvPicPr>
          <p:cNvPr id="44" name="Picture 43" descr="HSR-Logo-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12" y="6228342"/>
            <a:ext cx="1411318" cy="42737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0" y="0"/>
            <a:ext cx="9144000" cy="1044693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01629" y="-16263"/>
            <a:ext cx="8640802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ea typeface="小塚ゴシック Pr6N EL"/>
                <a:cs typeface="Mic 32 New Medium"/>
              </a:rPr>
              <a:t>The Knowledge Cycle &amp; Research Capabilities within a 21</a:t>
            </a:r>
            <a:r>
              <a:rPr lang="en-US" sz="3200" baseline="30000" dirty="0" smtClean="0">
                <a:solidFill>
                  <a:schemeClr val="bg1"/>
                </a:solidFill>
                <a:ea typeface="小塚ゴシック Pr6N EL"/>
                <a:cs typeface="Mic 32 New Medium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ea typeface="小塚ゴシック Pr6N EL"/>
                <a:cs typeface="Mic 32 New Medium"/>
              </a:rPr>
              <a:t> Century University</a:t>
            </a:r>
            <a:endParaRPr lang="en-US" sz="3200" dirty="0">
              <a:solidFill>
                <a:schemeClr val="bg1"/>
              </a:solidFill>
              <a:ea typeface="小塚ゴシック Pr6N EL"/>
              <a:cs typeface="Mic 32 New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44693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88312" y="1081304"/>
            <a:ext cx="8317847" cy="889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Healthcare currently requires new skills beyond the biomedical approach to care.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Physicians are at the center of the healthcare transaction and main drivers of health system costs and health outcomes: should be trained as leaders in healthcare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ic 32 New Bold"/>
              </a:rPr>
              <a:t>Arabs call a physician ‘the Wise’…. it is time to train them as such!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Mic 32 New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198" y="131381"/>
            <a:ext cx="7772400" cy="707886"/>
          </a:xfrm>
        </p:spPr>
        <p:txBody>
          <a:bodyPr>
            <a:sp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Mic 32 New Medium"/>
                <a:ea typeface="小塚ゴシック Pr6N EL"/>
                <a:cs typeface="Mic 32 New Medium"/>
              </a:rPr>
              <a:t>In Conclusion</a:t>
            </a:r>
            <a:endParaRPr lang="en-US" sz="4000" dirty="0">
              <a:solidFill>
                <a:schemeClr val="bg1"/>
              </a:solidFill>
              <a:latin typeface="Mic 32 New Medium"/>
              <a:ea typeface="小塚ゴシック Pr6N EL"/>
              <a:cs typeface="Mic 32 New Medium"/>
            </a:endParaRPr>
          </a:p>
        </p:txBody>
      </p:sp>
      <p:pic>
        <p:nvPicPr>
          <p:cNvPr id="5" name="Picture 4" descr="HSR-Logo-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2" y="6228342"/>
            <a:ext cx="1411318" cy="427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0105" y="6360494"/>
            <a:ext cx="4738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w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orld </a:t>
            </a:r>
            <a:r>
              <a:rPr lang="en-US" sz="1600" baseline="6000" dirty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class expertise for local </a:t>
            </a:r>
            <a:r>
              <a:rPr lang="en-US" sz="1600" baseline="6000" dirty="0" smtClean="0">
                <a:solidFill>
                  <a:schemeClr val="bg1">
                    <a:lumMod val="50000"/>
                  </a:schemeClr>
                </a:solidFill>
                <a:latin typeface="Mic 32 New Rg" pitchFamily="34" charset="0"/>
              </a:rPr>
              <a:t>solutions </a:t>
            </a:r>
            <a:r>
              <a:rPr lang="en-US" sz="1600" baseline="6000" dirty="0" smtClean="0">
                <a:solidFill>
                  <a:srgbClr val="6EA9FF"/>
                </a:solidFill>
                <a:latin typeface="Mic 32 New Rg" pitchFamily="34" charset="0"/>
              </a:rPr>
              <a:t>. www.healthsystemsreform.com</a:t>
            </a:r>
            <a:endParaRPr lang="en-US" sz="1100" dirty="0">
              <a:solidFill>
                <a:srgbClr val="6EA9FF"/>
              </a:solidFill>
              <a:latin typeface="Mic 32 New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7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690938"/>
            <a:ext cx="9144000" cy="2504835"/>
          </a:xfrm>
          <a:prstGeom prst="rect">
            <a:avLst/>
          </a:prstGeom>
          <a:solidFill>
            <a:srgbClr val="519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50930" y="6353537"/>
            <a:ext cx="6149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aseline="6000" dirty="0" smtClean="0">
                <a:solidFill>
                  <a:srgbClr val="777877"/>
                </a:solidFill>
                <a:latin typeface="Times New Roman" pitchFamily="18" charset="0"/>
                <a:cs typeface="Times New Roman" pitchFamily="18" charset="0"/>
              </a:rPr>
              <a:t>02|12| 2012 ·</a:t>
            </a:r>
            <a:r>
              <a:rPr lang="en-US" sz="1600" dirty="0" smtClean="0">
                <a:solidFill>
                  <a:srgbClr val="777877"/>
                </a:solidFill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000" baseline="6000" dirty="0" smtClean="0">
                <a:solidFill>
                  <a:srgbClr val="77787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aseline="6000" dirty="0">
              <a:solidFill>
                <a:srgbClr val="5991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HSR-Funky-l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7399"/>
            <a:ext cx="9144000" cy="12501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03198" y="4302121"/>
            <a:ext cx="7772400" cy="969496"/>
          </a:xfrm>
        </p:spPr>
        <p:txBody>
          <a:bodyPr>
            <a:spAutoFit/>
          </a:bodyPr>
          <a:lstStyle/>
          <a:p>
            <a:pPr algn="l"/>
            <a:r>
              <a:rPr lang="en-US" sz="5700" dirty="0" smtClean="0">
                <a:solidFill>
                  <a:schemeClr val="bg1"/>
                </a:solidFill>
                <a:ea typeface="小塚ゴシック Pr6N EL"/>
                <a:cs typeface="Mic 32 New Regular"/>
              </a:rPr>
              <a:t>Thank you!</a:t>
            </a:r>
            <a:endParaRPr lang="en-US" sz="5700" dirty="0">
              <a:solidFill>
                <a:schemeClr val="bg1"/>
              </a:solidFill>
              <a:ea typeface="小塚ゴシック Pr6N EL"/>
              <a:cs typeface="Mic 32 New Regular"/>
            </a:endParaRPr>
          </a:p>
        </p:txBody>
      </p:sp>
      <p:pic>
        <p:nvPicPr>
          <p:cNvPr id="11" name="Picture 10" descr="HSR-Logo-sma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95" y="782889"/>
            <a:ext cx="3988495" cy="1207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0978" y="2073635"/>
            <a:ext cx="3546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6000" dirty="0" smtClean="0">
                <a:solidFill>
                  <a:srgbClr val="5991C0"/>
                </a:solidFill>
                <a:latin typeface="Mic 32 New Lt" pitchFamily="34" charset="0"/>
              </a:rPr>
              <a:t>World class expertise for local solutions</a:t>
            </a:r>
            <a:endParaRPr lang="en-US" sz="2400" baseline="6000" dirty="0">
              <a:solidFill>
                <a:srgbClr val="5991C0"/>
              </a:solidFill>
              <a:latin typeface="Mic 32 New Lt" pitchFamily="34" charset="0"/>
            </a:endParaRPr>
          </a:p>
        </p:txBody>
      </p:sp>
      <p:pic>
        <p:nvPicPr>
          <p:cNvPr id="13" name="Picture 2" descr="http://upload.wikimedia.org/wikipedia/en/thumb/9/93/University_of_Chicago_logo.svg/480px-University_of_Chicago_logo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5689" y="2122105"/>
            <a:ext cx="3074760" cy="4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freelogovectors.net/photo/university_of_chicago_logo-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743" y="355344"/>
            <a:ext cx="2313278" cy="16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R-Presentation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HSR-Presentation02</Template>
  <TotalTime>6139</TotalTime>
  <Words>427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HSR-Presentation02</vt:lpstr>
      <vt:lpstr>Creative University of the 21st Century</vt:lpstr>
      <vt:lpstr>Who am I?</vt:lpstr>
      <vt:lpstr>Creative University of the 21st Century</vt:lpstr>
      <vt:lpstr>Building Technocratic–Leaders in Healthcare</vt:lpstr>
      <vt:lpstr>Слайд 5</vt:lpstr>
      <vt:lpstr>Слайд 6</vt:lpstr>
      <vt:lpstr>Слайд 7</vt:lpstr>
      <vt:lpstr>In Conclusion</vt:lpstr>
      <vt:lpstr>Thank you!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User</dc:creator>
  <cp:lastModifiedBy>VVBBNB</cp:lastModifiedBy>
  <cp:revision>197</cp:revision>
  <dcterms:created xsi:type="dcterms:W3CDTF">2011-12-23T10:11:56Z</dcterms:created>
  <dcterms:modified xsi:type="dcterms:W3CDTF">2012-11-30T03:51:58Z</dcterms:modified>
</cp:coreProperties>
</file>