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5766"/>
    <a:srgbClr val="30B0C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64EF74-9169-4809-9158-A247F4F76B02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B0E587-1176-455A-B3B5-4477CB896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829761"/>
          </a:xfrm>
        </p:spPr>
        <p:txBody>
          <a:bodyPr>
            <a:normAutofit/>
          </a:bodyPr>
          <a:lstStyle/>
          <a:p>
            <a:r>
              <a:rPr lang="kk-KZ" sz="2800" b="1" dirty="0"/>
              <a:t>«</a:t>
            </a:r>
            <a:r>
              <a:rPr lang="ru-RU" sz="2800" b="1" dirty="0"/>
              <a:t>Контроль выполнения параметров Болонского процесса </a:t>
            </a:r>
            <a:r>
              <a:rPr lang="en-US" sz="2800" b="1" dirty="0" smtClean="0"/>
              <a:t> </a:t>
            </a:r>
            <a:r>
              <a:rPr lang="kk-KZ" sz="2800" b="1" dirty="0" smtClean="0"/>
              <a:t>в </a:t>
            </a:r>
            <a:r>
              <a:rPr lang="ru-RU" sz="2800" b="1" dirty="0" err="1" smtClean="0"/>
              <a:t>бакалавриате</a:t>
            </a:r>
            <a:r>
              <a:rPr lang="ru-RU" sz="2800" b="1" dirty="0" smtClean="0"/>
              <a:t> </a:t>
            </a:r>
            <a:r>
              <a:rPr lang="ru-RU" sz="2800" b="1" dirty="0"/>
              <a:t>КазНМУ»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7448872" cy="864096"/>
          </a:xfrm>
        </p:spPr>
        <p:txBody>
          <a:bodyPr>
            <a:normAutofit/>
          </a:bodyPr>
          <a:lstStyle/>
          <a:p>
            <a:pPr algn="r"/>
            <a:endParaRPr lang="en-US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i="1" dirty="0" smtClean="0">
                <a:solidFill>
                  <a:schemeClr val="tx1"/>
                </a:solidFill>
              </a:rPr>
              <a:t>Докладчик</a:t>
            </a:r>
            <a:r>
              <a:rPr lang="ru-RU" sz="1600" i="1" dirty="0">
                <a:solidFill>
                  <a:schemeClr val="tx1"/>
                </a:solidFill>
              </a:rPr>
              <a:t>, директор Центра МАКО и НСРМО  </a:t>
            </a:r>
            <a:r>
              <a:rPr lang="ru-RU" sz="1600" i="1" dirty="0" err="1">
                <a:solidFill>
                  <a:schemeClr val="tx1"/>
                </a:solidFill>
              </a:rPr>
              <a:t>Сарсенбаева</a:t>
            </a:r>
            <a:r>
              <a:rPr lang="ru-RU" sz="1600" i="1" dirty="0">
                <a:solidFill>
                  <a:schemeClr val="tx1"/>
                </a:solidFill>
              </a:rPr>
              <a:t> С.С.</a:t>
            </a:r>
          </a:p>
          <a:p>
            <a:endParaRPr lang="ru-RU" dirty="0"/>
          </a:p>
        </p:txBody>
      </p:sp>
      <p:pic>
        <p:nvPicPr>
          <p:cNvPr id="4" name="Рисунок 3" descr="Без имени-2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688" y="188640"/>
            <a:ext cx="2351315" cy="748146"/>
          </a:xfrm>
          <a:prstGeom prst="rect">
            <a:avLst/>
          </a:prstGeom>
        </p:spPr>
      </p:pic>
      <p:pic>
        <p:nvPicPr>
          <p:cNvPr id="5" name="Рисунок 4" descr="rshu_podpisant_magnacharta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-243408"/>
            <a:ext cx="2030680" cy="1151907"/>
          </a:xfrm>
          <a:prstGeom prst="rect">
            <a:avLst/>
          </a:prstGeom>
        </p:spPr>
      </p:pic>
      <p:pic>
        <p:nvPicPr>
          <p:cNvPr id="6" name="Рисунок 5" descr="1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27984" y="188640"/>
            <a:ext cx="1635240" cy="629392"/>
          </a:xfrm>
          <a:prstGeom prst="rect">
            <a:avLst/>
          </a:prstGeom>
        </p:spPr>
      </p:pic>
      <p:pic>
        <p:nvPicPr>
          <p:cNvPr id="7" name="Picture 5" descr="C:\Documents and Settings\user.PC\Рабочий стол\Изображения картинки\log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60648"/>
            <a:ext cx="1170534" cy="681038"/>
          </a:xfrm>
          <a:prstGeom prst="rect">
            <a:avLst/>
          </a:prstGeom>
          <a:noFill/>
        </p:spPr>
      </p:pic>
      <p:pic>
        <p:nvPicPr>
          <p:cNvPr id="8" name="Рисунок 7" descr="C:\Documents and Settings\user.PC\Рабочий стол\Изображения картинки\adee_logo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188640"/>
            <a:ext cx="1840675" cy="700644"/>
          </a:xfrm>
          <a:prstGeom prst="rect">
            <a:avLst/>
          </a:prstGeom>
          <a:noFill/>
        </p:spPr>
      </p:pic>
      <p:pic>
        <p:nvPicPr>
          <p:cNvPr id="9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188640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000" dirty="0" smtClean="0"/>
              <a:t>5) Осуществлен выезд 35 преподавателей КазНМУ на обучение и стажи</a:t>
            </a:r>
            <a:r>
              <a:rPr lang="en-US" sz="2000" dirty="0" smtClean="0"/>
              <a:t>p</a:t>
            </a:r>
            <a:r>
              <a:rPr lang="ru-RU" sz="2000" dirty="0" err="1" smtClean="0"/>
              <a:t>овки</a:t>
            </a:r>
            <a:r>
              <a:rPr lang="ru-RU" sz="2000" dirty="0" smtClean="0"/>
              <a:t>:</a:t>
            </a:r>
          </a:p>
          <a:p>
            <a:pPr marL="990600" lvl="0" indent="-276225"/>
            <a:r>
              <a:rPr lang="ru-RU" sz="2000" dirty="0" smtClean="0"/>
              <a:t>УД фа</a:t>
            </a:r>
            <a:r>
              <a:rPr lang="en-US" sz="2000" dirty="0" smtClean="0"/>
              <a:t>p</a:t>
            </a:r>
            <a:r>
              <a:rPr lang="ru-RU" sz="2000" dirty="0" err="1" smtClean="0"/>
              <a:t>мации</a:t>
            </a:r>
            <a:r>
              <a:rPr lang="ru-RU" sz="2000" dirty="0" smtClean="0"/>
              <a:t> -  9 чел.</a:t>
            </a:r>
          </a:p>
          <a:p>
            <a:pPr marL="990600" lvl="0" indent="-276225"/>
            <a:r>
              <a:rPr lang="ru-RU" sz="2000" dirty="0" smtClean="0"/>
              <a:t>УД </a:t>
            </a:r>
            <a:r>
              <a:rPr lang="ru-RU" sz="2000" dirty="0" err="1" smtClean="0"/>
              <a:t>хи</a:t>
            </a:r>
            <a:r>
              <a:rPr lang="en-US" sz="2000" dirty="0" smtClean="0"/>
              <a:t>p</a:t>
            </a:r>
            <a:r>
              <a:rPr lang="ru-RU" sz="2000" dirty="0" smtClean="0"/>
              <a:t>у</a:t>
            </a:r>
            <a:r>
              <a:rPr lang="en-US" sz="2000" dirty="0" smtClean="0"/>
              <a:t>p</a:t>
            </a:r>
            <a:r>
              <a:rPr lang="ru-RU" sz="2000" dirty="0" err="1" smtClean="0"/>
              <a:t>гии</a:t>
            </a:r>
            <a:r>
              <a:rPr lang="ru-RU" sz="2000" dirty="0" smtClean="0"/>
              <a:t> –  8 чел.</a:t>
            </a:r>
          </a:p>
          <a:p>
            <a:pPr marL="990600" lvl="0" indent="-276225"/>
            <a:r>
              <a:rPr lang="ru-RU" sz="2000" dirty="0" smtClean="0"/>
              <a:t>УД общественного </a:t>
            </a:r>
            <a:r>
              <a:rPr lang="ru-RU" sz="2000" dirty="0" err="1" smtClean="0"/>
              <a:t>зд</a:t>
            </a:r>
            <a:r>
              <a:rPr lang="en-US" sz="2000" dirty="0" smtClean="0"/>
              <a:t>p</a:t>
            </a:r>
            <a:r>
              <a:rPr lang="ru-RU" sz="2000" dirty="0" err="1" smtClean="0"/>
              <a:t>авоох</a:t>
            </a:r>
            <a:r>
              <a:rPr lang="en-US" sz="2000" dirty="0" smtClean="0"/>
              <a:t>p</a:t>
            </a:r>
            <a:r>
              <a:rPr lang="ru-RU" sz="2000" dirty="0" err="1" smtClean="0"/>
              <a:t>анения</a:t>
            </a:r>
            <a:r>
              <a:rPr lang="ru-RU" sz="2000" dirty="0" smtClean="0"/>
              <a:t> – 8 чел.</a:t>
            </a:r>
          </a:p>
          <a:p>
            <a:pPr marL="990600" lvl="0" indent="-276225"/>
            <a:r>
              <a:rPr lang="ru-RU" sz="2000" dirty="0" smtClean="0"/>
              <a:t>УД стоматологии –  3 чел.</a:t>
            </a:r>
          </a:p>
          <a:p>
            <a:pPr marL="990600" lvl="0" indent="-276225"/>
            <a:r>
              <a:rPr lang="ru-RU" sz="2000" dirty="0" smtClean="0"/>
              <a:t>УД морфологии – 4 чел.</a:t>
            </a:r>
          </a:p>
          <a:p>
            <a:pPr marL="990600" lvl="0" indent="-276225"/>
            <a:r>
              <a:rPr lang="ru-RU" sz="2000" dirty="0" smtClean="0"/>
              <a:t>УД </a:t>
            </a:r>
            <a:r>
              <a:rPr lang="ru-RU" sz="2000" dirty="0" err="1" smtClean="0"/>
              <a:t>педиат</a:t>
            </a:r>
            <a:r>
              <a:rPr lang="en-US" sz="2000" dirty="0" smtClean="0"/>
              <a:t>p</a:t>
            </a:r>
            <a:r>
              <a:rPr lang="ru-RU" sz="2000" dirty="0" err="1" smtClean="0"/>
              <a:t>ии</a:t>
            </a:r>
            <a:r>
              <a:rPr lang="ru-RU" sz="2000" dirty="0" smtClean="0"/>
              <a:t> –</a:t>
            </a:r>
            <a:r>
              <a:rPr lang="en-US" sz="2000" dirty="0" smtClean="0"/>
              <a:t>  </a:t>
            </a:r>
            <a:r>
              <a:rPr lang="ru-RU" sz="2000" dirty="0" smtClean="0"/>
              <a:t> 3 чел.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</a:t>
            </a:r>
            <a:r>
              <a:rPr lang="kk-KZ" sz="2800" dirty="0" smtClean="0">
                <a:solidFill>
                  <a:srgbClr val="C00000"/>
                </a:solidFill>
              </a:rPr>
              <a:t>І</a:t>
            </a:r>
            <a:r>
              <a:rPr lang="en-US" sz="2800" dirty="0" smtClean="0">
                <a:solidFill>
                  <a:srgbClr val="C00000"/>
                </a:solidFill>
              </a:rPr>
              <a:t>. </a:t>
            </a:r>
            <a:r>
              <a:rPr lang="ru-RU" sz="2800" u="sng" dirty="0" smtClean="0">
                <a:solidFill>
                  <a:srgbClr val="C00000"/>
                </a:solidFill>
              </a:rPr>
              <a:t>Эффективность управления: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000" dirty="0" smtClean="0"/>
              <a:t>6) </a:t>
            </a:r>
            <a:r>
              <a:rPr lang="kk-KZ" sz="2000" dirty="0" smtClean="0"/>
              <a:t>В течение 2011-2012 г.г.  14 преподавателей и сотрудников университета  обучаются зарубежом по программе «Болашак»   от 3-х месяцев до 1 года. </a:t>
            </a:r>
          </a:p>
          <a:p>
            <a:pPr lvl="0">
              <a:buNone/>
            </a:pPr>
            <a:endParaRPr lang="ru-RU" sz="2000" dirty="0" smtClean="0"/>
          </a:p>
          <a:p>
            <a:pPr lvl="0">
              <a:buNone/>
            </a:pPr>
            <a:r>
              <a:rPr lang="kk-KZ" sz="2000" dirty="0" smtClean="0"/>
              <a:t>7) Внедрена программа полиязычия. </a:t>
            </a:r>
          </a:p>
          <a:p>
            <a:pPr marL="990600" indent="-276225">
              <a:buFont typeface="Wingdings" pitchFamily="2" charset="2"/>
              <a:buChar char="Ø"/>
            </a:pPr>
            <a:r>
              <a:rPr lang="kk-KZ" sz="2000" dirty="0" smtClean="0"/>
              <a:t>разработана стратегия подготовки англоязычных преподавателей для реализации программы обучения на английском языке.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</a:t>
            </a:r>
            <a:r>
              <a:rPr lang="kk-KZ" sz="2800" dirty="0" smtClean="0">
                <a:solidFill>
                  <a:srgbClr val="C00000"/>
                </a:solidFill>
              </a:rPr>
              <a:t>І</a:t>
            </a:r>
            <a:r>
              <a:rPr lang="en-US" sz="2800" dirty="0" smtClean="0">
                <a:solidFill>
                  <a:srgbClr val="C00000"/>
                </a:solidFill>
              </a:rPr>
              <a:t>. </a:t>
            </a:r>
            <a:r>
              <a:rPr lang="ru-RU" sz="2800" u="sng" dirty="0" smtClean="0">
                <a:solidFill>
                  <a:srgbClr val="C00000"/>
                </a:solidFill>
              </a:rPr>
              <a:t>Эффективность управления: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2000" dirty="0" smtClean="0"/>
              <a:t>    </a:t>
            </a:r>
          </a:p>
          <a:p>
            <a:pPr>
              <a:buNone/>
            </a:pPr>
            <a:r>
              <a:rPr lang="kk-KZ" sz="2000" dirty="0" smtClean="0"/>
              <a:t>   </a:t>
            </a:r>
            <a:r>
              <a:rPr lang="kk-KZ" sz="1800" dirty="0" smtClean="0"/>
              <a:t>К началу 2012-2013 учебного года было составлено 35 элективов на английском языке   для студентов всех факультетов и курсов  обучения,  из них  3   интегрированных (проводятся несколькими кафедрами):   </a:t>
            </a:r>
          </a:p>
          <a:p>
            <a:pPr>
              <a:buNone/>
            </a:pPr>
            <a:endParaRPr lang="ru-RU" sz="1800" dirty="0" smtClean="0"/>
          </a:p>
          <a:p>
            <a:pPr lvl="2">
              <a:buFont typeface="Wingdings" pitchFamily="2" charset="2"/>
              <a:buChar char="v"/>
            </a:pPr>
            <a:r>
              <a:rPr lang="ru-RU" sz="1800" dirty="0" smtClean="0"/>
              <a:t>для специальности «общая медицина»  - 18 </a:t>
            </a:r>
            <a:r>
              <a:rPr lang="ru-RU" sz="1800" dirty="0" err="1" smtClean="0"/>
              <a:t>элективов</a:t>
            </a:r>
            <a:r>
              <a:rPr lang="ru-RU" sz="1800" dirty="0" smtClean="0"/>
              <a:t> </a:t>
            </a:r>
          </a:p>
          <a:p>
            <a:pPr lvl="2">
              <a:buFont typeface="Wingdings" pitchFamily="2" charset="2"/>
              <a:buChar char="v"/>
            </a:pPr>
            <a:r>
              <a:rPr lang="ru-RU" sz="1800" dirty="0" smtClean="0"/>
              <a:t>для специальности «организация здравоохранения» – 4</a:t>
            </a:r>
          </a:p>
          <a:p>
            <a:pPr lvl="2">
              <a:buFont typeface="Wingdings" pitchFamily="2" charset="2"/>
              <a:buChar char="v"/>
            </a:pPr>
            <a:r>
              <a:rPr lang="ru-RU" sz="1800" dirty="0" smtClean="0"/>
              <a:t>для специальности «сестринское дело» – 3 </a:t>
            </a:r>
          </a:p>
          <a:p>
            <a:pPr lvl="2">
              <a:buFont typeface="Wingdings" pitchFamily="2" charset="2"/>
              <a:buChar char="v"/>
            </a:pPr>
            <a:r>
              <a:rPr lang="ru-RU" sz="1800" dirty="0" smtClean="0"/>
              <a:t>для специальностей стоматология, фармация, технология фармацевтического производства, медико-профилактическое дело, менеджмент в здравоохранении и фармации  по  2 </a:t>
            </a:r>
            <a:r>
              <a:rPr lang="ru-RU" sz="1800" dirty="0" err="1" smtClean="0"/>
              <a:t>электива</a:t>
            </a:r>
            <a:r>
              <a:rPr lang="ru-RU" sz="1800" dirty="0" smtClean="0"/>
              <a:t> на английском языке. </a:t>
            </a:r>
          </a:p>
          <a:p>
            <a:pPr lvl="2">
              <a:buFont typeface="Wingdings" pitchFamily="2" charset="2"/>
              <a:buChar char="v"/>
            </a:pPr>
            <a:endParaRPr 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</a:t>
            </a:r>
            <a:r>
              <a:rPr lang="kk-KZ" sz="2800" dirty="0" smtClean="0">
                <a:solidFill>
                  <a:srgbClr val="C00000"/>
                </a:solidFill>
              </a:rPr>
              <a:t>І</a:t>
            </a:r>
            <a:r>
              <a:rPr lang="en-US" sz="2800" dirty="0" smtClean="0">
                <a:solidFill>
                  <a:srgbClr val="C00000"/>
                </a:solidFill>
              </a:rPr>
              <a:t>. </a:t>
            </a:r>
            <a:r>
              <a:rPr lang="ru-RU" sz="2800" u="sng" dirty="0" smtClean="0">
                <a:solidFill>
                  <a:srgbClr val="C00000"/>
                </a:solidFill>
              </a:rPr>
              <a:t>Эффективность управления: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2925" lvl="0" indent="-433388">
              <a:buNone/>
            </a:pPr>
            <a:r>
              <a:rPr lang="ru-RU" sz="2000" dirty="0" smtClean="0"/>
              <a:t>1)   В январе 2012 г. на УС КазНМУ утверждена Концепция повышения  качества образования  в Казахском национальном медицинском университете имени С.Д. </a:t>
            </a:r>
            <a:r>
              <a:rPr lang="ru-RU" sz="2000" dirty="0" err="1" smtClean="0"/>
              <a:t>Асфендиярова</a:t>
            </a:r>
            <a:endParaRPr lang="ru-RU" sz="2000" dirty="0" smtClean="0"/>
          </a:p>
          <a:p>
            <a:pPr marL="566928" lvl="0" indent="-457200">
              <a:buAutoNum type="arabicParenR"/>
            </a:pPr>
            <a:endParaRPr lang="ru-RU" sz="2000" dirty="0" smtClean="0"/>
          </a:p>
          <a:p>
            <a:pPr marL="542925" lvl="0" indent="-433388">
              <a:buNone/>
            </a:pPr>
            <a:r>
              <a:rPr lang="ru-RU" sz="2000" dirty="0" smtClean="0"/>
              <a:t>2)   Контроль качества образования в КазНМУ осуществляется </a:t>
            </a:r>
            <a:r>
              <a:rPr lang="ru-RU" sz="2000" dirty="0" err="1" smtClean="0"/>
              <a:t>проректоратом</a:t>
            </a:r>
            <a:r>
              <a:rPr lang="ru-RU" sz="2000" dirty="0" smtClean="0"/>
              <a:t> по учебно-воспитательной работе, ДУМР, Учебными департаментами, Центром МАКО и НСРМО,  группой  независимых экспертов  качества организации учебных занятий.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600" dirty="0" smtClean="0">
                <a:solidFill>
                  <a:srgbClr val="002060"/>
                </a:solidFill>
              </a:rPr>
              <a:t>Результаты мониторинга: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200" dirty="0" smtClean="0">
                <a:solidFill>
                  <a:srgbClr val="C00000"/>
                </a:solidFill>
              </a:rPr>
              <a:t>ІІІ. </a:t>
            </a:r>
            <a:r>
              <a:rPr lang="ru-RU" sz="2200" u="sng" dirty="0" smtClean="0">
                <a:solidFill>
                  <a:srgbClr val="C00000"/>
                </a:solidFill>
              </a:rPr>
              <a:t>Повышение качества  образовательного процесса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260648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000" dirty="0" smtClean="0"/>
              <a:t>3) Вопросы по качеству образования рассматриваются ежемесячно на заседаниях КОП, на каждом совещании Методического Совета, не менее 4-х раз в год на Ученых советах университета. </a:t>
            </a:r>
          </a:p>
          <a:p>
            <a:pPr lvl="0">
              <a:buNone/>
            </a:pPr>
            <a:r>
              <a:rPr lang="ru-RU" sz="2000" dirty="0" smtClean="0"/>
              <a:t> </a:t>
            </a:r>
          </a:p>
          <a:p>
            <a:pPr lvl="0">
              <a:buNone/>
            </a:pPr>
            <a:r>
              <a:rPr lang="ru-RU" sz="2000" dirty="0" smtClean="0"/>
              <a:t>4) Реализуется информационный проект «Модель медицинского образования КазНМУ имени </a:t>
            </a:r>
            <a:r>
              <a:rPr lang="ru-RU" sz="2000" dirty="0" err="1" smtClean="0"/>
              <a:t>С.Д.Асфендиярова</a:t>
            </a:r>
            <a:r>
              <a:rPr lang="ru-RU" sz="2000" dirty="0" smtClean="0"/>
              <a:t>». За 3 года опубликовано 13  книг, в том числе образовательные программы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 </a:t>
            </a:r>
            <a:r>
              <a:rPr lang="ru-RU" sz="2000" dirty="0" err="1" smtClean="0"/>
              <a:t>компетентностно</a:t>
            </a:r>
            <a:r>
              <a:rPr lang="ru-RU" sz="2000" dirty="0" smtClean="0"/>
              <a:t> – ориентированные образовательные программы в интернатуре, разработанные в соответствии с параметрами Болонского процесса.</a:t>
            </a:r>
            <a:r>
              <a:rPr lang="ru-RU" sz="1800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kk-KZ" sz="2800" u="sng" dirty="0" smtClean="0">
                <a:solidFill>
                  <a:srgbClr val="C00000"/>
                </a:solidFill>
              </a:rPr>
              <a:t>ІІІ. </a:t>
            </a:r>
            <a:r>
              <a:rPr lang="ru-RU" sz="2800" u="sng" dirty="0" smtClean="0">
                <a:solidFill>
                  <a:srgbClr val="C00000"/>
                </a:solidFill>
              </a:rPr>
              <a:t>Повышение качества  образовательного процесса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260648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5) Управлением по развитию человеческих ресурсов, Школой педагогического мастерства </a:t>
            </a:r>
            <a:r>
              <a:rPr lang="ru-RU" sz="2000" dirty="0" err="1" smtClean="0"/>
              <a:t>им.Х.С.Насыбулиной</a:t>
            </a:r>
            <a:r>
              <a:rPr lang="ru-RU" sz="2000" dirty="0" smtClean="0"/>
              <a:t>, ДУМР, Центром МАКО и НСРМО в течение 3-х учебных лет проведена серия образовательных семинаров, включавших  темы, посвященные Болонскому процессу и интенсификации методик преподавания. Обучением охвачено 85%  преподавателей университета.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u="sng" dirty="0" smtClean="0">
                <a:solidFill>
                  <a:srgbClr val="C00000"/>
                </a:solidFill>
              </a:rPr>
              <a:t>ІІІ. </a:t>
            </a:r>
            <a:r>
              <a:rPr lang="ru-RU" sz="2400" u="sng" dirty="0" smtClean="0">
                <a:solidFill>
                  <a:srgbClr val="C00000"/>
                </a:solidFill>
              </a:rPr>
              <a:t>Повышение качества  образовательного процесса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260648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1800" dirty="0" smtClean="0"/>
              <a:t>6) Разработаны интегрированные  образовательные программы в </a:t>
            </a:r>
            <a:r>
              <a:rPr lang="en-US" sz="1800" dirty="0" smtClean="0"/>
              <a:t>p</a:t>
            </a:r>
            <a:r>
              <a:rPr lang="ru-RU" sz="1800" dirty="0" err="1" smtClean="0"/>
              <a:t>амках</a:t>
            </a:r>
            <a:r>
              <a:rPr lang="ru-RU" sz="1800" dirty="0" smtClean="0"/>
              <a:t> </a:t>
            </a:r>
            <a:r>
              <a:rPr lang="ru-RU" sz="1800" dirty="0" err="1" smtClean="0"/>
              <a:t>двудипломного</a:t>
            </a:r>
            <a:r>
              <a:rPr lang="ru-RU" sz="1800" dirty="0" smtClean="0"/>
              <a:t> обучения и совместных образовательных </a:t>
            </a:r>
            <a:r>
              <a:rPr lang="ru-RU" sz="1800" dirty="0" err="1" smtClean="0"/>
              <a:t>прогамм</a:t>
            </a:r>
            <a:r>
              <a:rPr lang="ru-RU" sz="1800" dirty="0" smtClean="0"/>
              <a:t>:</a:t>
            </a:r>
          </a:p>
          <a:p>
            <a:pPr marL="990600" indent="-276225">
              <a:buFont typeface="Wingdings" pitchFamily="2" charset="2"/>
              <a:buChar char="ü"/>
            </a:pPr>
            <a:r>
              <a:rPr lang="ru-RU" sz="1800" dirty="0" smtClean="0"/>
              <a:t>программа менеджмента для магистрантов (Высшая школа менеджмента Барселоны)</a:t>
            </a:r>
          </a:p>
          <a:p>
            <a:pPr marL="990600" indent="-276225">
              <a:buFont typeface="Wingdings" pitchFamily="2" charset="2"/>
              <a:buChar char="ü"/>
            </a:pPr>
            <a:r>
              <a:rPr lang="ru-RU" sz="1800" dirty="0" smtClean="0"/>
              <a:t>Исследовательская практика магистрантов по направлению «фармацевт-технолог» (Ташкентский Фармацевтический институт) </a:t>
            </a:r>
          </a:p>
          <a:p>
            <a:pPr marL="990600" indent="-276225">
              <a:buFont typeface="Wingdings" pitchFamily="2" charset="2"/>
              <a:buChar char="ü"/>
            </a:pPr>
            <a:r>
              <a:rPr lang="ru-RU" sz="1800" dirty="0" smtClean="0"/>
              <a:t>Исследовательская практика магистрантов по направлению «фармацевт-менеджер (Национальный фармацевтический  университет г.Харьков) </a:t>
            </a:r>
          </a:p>
          <a:p>
            <a:pPr marL="990600" indent="-276225">
              <a:buFont typeface="Wingdings" pitchFamily="2" charset="2"/>
              <a:buChar char="ü"/>
            </a:pPr>
            <a:r>
              <a:rPr lang="ru-RU" sz="1800" dirty="0" smtClean="0"/>
              <a:t>по дисциплине «биотехнология» для студентов 5 курса факультета фармации (</a:t>
            </a:r>
            <a:r>
              <a:rPr lang="ru-RU" sz="1800" dirty="0" err="1" smtClean="0"/>
              <a:t>Санкт-Петербурская</a:t>
            </a:r>
            <a:r>
              <a:rPr lang="ru-RU" sz="1800" dirty="0" smtClean="0"/>
              <a:t> Государственная химико-фармацевтическая академия)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u="sng" dirty="0" smtClean="0">
                <a:solidFill>
                  <a:srgbClr val="C00000"/>
                </a:solidFill>
              </a:rPr>
              <a:t>ІІІ. </a:t>
            </a:r>
            <a:r>
              <a:rPr lang="ru-RU" sz="2400" u="sng" dirty="0" smtClean="0">
                <a:solidFill>
                  <a:srgbClr val="C00000"/>
                </a:solidFill>
              </a:rPr>
              <a:t>Повышение качества  образовательного процесса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332656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7) Разработаны  в соответствии с </a:t>
            </a:r>
            <a:r>
              <a:rPr lang="ru-RU" sz="2000" dirty="0" err="1" smtClean="0"/>
              <a:t>компетентностно-ориентированной</a:t>
            </a:r>
            <a:r>
              <a:rPr lang="ru-RU" sz="2000" dirty="0" smtClean="0"/>
              <a:t> моделью медицинского образования  квалификационные характеристики выпускника.</a:t>
            </a:r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8) Центром МАКО и НСРМО за 2010-2012 г.г. проведено 24 мониторинга по всем направлениям образовательного процесса, 6 из которых рассмотрены  на Ученом Совете, 7 размещены на сайте КазНМУ.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u="sng" dirty="0" smtClean="0">
                <a:solidFill>
                  <a:srgbClr val="C00000"/>
                </a:solidFill>
              </a:rPr>
              <a:t>ІІІ. </a:t>
            </a:r>
            <a:r>
              <a:rPr lang="ru-RU" sz="2400" u="sng" dirty="0" smtClean="0">
                <a:solidFill>
                  <a:srgbClr val="C00000"/>
                </a:solidFill>
              </a:rPr>
              <a:t>Повышение качества  образовательного процесса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332656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75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87496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Реализация в КазНМУ</a:t>
                      </a:r>
                    </a:p>
                  </a:txBody>
                  <a:tcPr marL="68580" marR="68580" marT="0" marB="0"/>
                </a:tc>
              </a:tr>
              <a:tr h="1219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Активная вовлеченность студентов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Развитие студенческого </a:t>
                      </a: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самоуправления. Увеличилось 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число студентов привлеченных к науке. </a:t>
                      </a: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Общее 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число студентов  в науке составило 3,1 тыс. чел, или 32% всех студентов университета. </a:t>
                      </a: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Ежедневно 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 3,5 тыс. студентов и ППС пользуются </a:t>
                      </a: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интернетом. В 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2011 году  1000 </a:t>
                      </a:r>
                      <a:r>
                        <a:rPr lang="ru-RU" sz="12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нетбуков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получили  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лучшие студенты</a:t>
                      </a:r>
                    </a:p>
                  </a:txBody>
                  <a:tcPr marL="68580" marR="68580" marT="0" marB="0"/>
                </a:tc>
              </a:tr>
              <a:tr h="460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Социальная поддержка малообеспеченных </a:t>
                      </a: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студентов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Программа 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социальной поддержки </a:t>
                      </a: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студентов.</a:t>
                      </a:r>
                      <a:r>
                        <a:rPr lang="ru-RU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Строительство 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нового общежития на 512 мест в  </a:t>
                      </a: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2012-203г.г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268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Образование в течение всей жизни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Положение об организации СРС и СРСП</a:t>
                      </a:r>
                    </a:p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Институт последипломного образования </a:t>
                      </a:r>
                    </a:p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Школа педагогического мастерства</a:t>
                      </a:r>
                    </a:p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Свободная зона </a:t>
                      </a:r>
                      <a:r>
                        <a:rPr lang="en-US" sz="12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</a:t>
                      </a:r>
                      <a:r>
                        <a:rPr lang="kk-KZ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 территории КазНМУ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Электронная библиотека и книжный фонд более  1,5  млн. едниниц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Библиотека подключена к крупнейшим мировым электронным ресурсам</a:t>
                      </a:r>
                    </a:p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Интернет-классы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Компьютерные классы на каждой </a:t>
                      </a:r>
                      <a:r>
                        <a:rPr lang="kk-KZ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кафедре,</a:t>
                      </a:r>
                      <a:r>
                        <a:rPr lang="kk-KZ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kk-KZ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клинической </a:t>
                      </a:r>
                      <a:r>
                        <a:rPr lang="kk-KZ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базе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ru-RU" sz="2400" u="sng" dirty="0" smtClean="0">
                <a:solidFill>
                  <a:srgbClr val="C00000"/>
                </a:solidFill>
              </a:rPr>
              <a:t>Рекомендательные и факультативные  параметры Болонского процесса</a:t>
            </a:r>
            <a:r>
              <a:rPr lang="ru-RU" sz="2400" dirty="0" smtClean="0">
                <a:solidFill>
                  <a:srgbClr val="C00000"/>
                </a:solidFill>
              </a:rPr>
              <a:t> так же развиваются в КазНМУ.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643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049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Параметры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Реализация в КазНМУ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24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Нелинейные траектории обучения студентов, курсы по выбору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Созданы 182  факультативных (элективных) курсов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  элективов на английском языке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Сформированы портфолио по всем специальностям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Работает  служба эдвайзеров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2012 г. – система тьюторства</a:t>
                      </a:r>
                    </a:p>
                  </a:txBody>
                  <a:tcPr marL="68580" marR="68580" marT="0" marB="0"/>
                </a:tc>
              </a:tr>
              <a:tr h="100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Модульная </a:t>
                      </a: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система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университете функционирует 67 кафедр и  28 модулей</a:t>
                      </a:r>
                    </a:p>
                  </a:txBody>
                  <a:tcPr marL="68580" marR="68580" marT="0" marB="0"/>
                </a:tc>
              </a:tr>
              <a:tr h="1509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Академические рейтинги студентов и преподавателей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Система мотивации деятельности  сотрудников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Внедрена выборность преподавателей на младших курсах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Внедрен рейтинг ППС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rgbClr val="C00000"/>
                </a:solidFill>
              </a:rPr>
              <a:t>Рекомендательные и факультативные  параметры Болонского процесса</a:t>
            </a:r>
            <a:r>
              <a:rPr lang="ru-RU" sz="2400" dirty="0" smtClean="0">
                <a:solidFill>
                  <a:srgbClr val="C00000"/>
                </a:solidFill>
              </a:rPr>
              <a:t> так же развиваются в КазНМУ.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75864"/>
            <a:ext cx="1197545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подписания 14 мая 2010 года Великой Хартии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университетов КазНМУ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разработал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стратегию  развития,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предусматривающую  развитие  образовательного  процесса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выполнением  параметров  Болонского  процесса,  которые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ключают: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8038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трехуровневая  система  высшего образования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8038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 на  кредитную технологию обучения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8038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академическая  мобильность  студентов,  преподавателей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808038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 административного персонала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8038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качества высшего образования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rshu_podpisant_magnacharta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2030680" cy="1151907"/>
          </a:xfrm>
          <a:prstGeom prst="rect">
            <a:avLst/>
          </a:prstGeom>
        </p:spPr>
      </p:pic>
      <p:pic>
        <p:nvPicPr>
          <p:cNvPr id="5" name="Рисунок 4" descr="Без имени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3688" y="188640"/>
            <a:ext cx="2351315" cy="748146"/>
          </a:xfrm>
          <a:prstGeom prst="rect">
            <a:avLst/>
          </a:prstGeom>
        </p:spPr>
      </p:pic>
      <p:pic>
        <p:nvPicPr>
          <p:cNvPr id="6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88640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.gif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27984" y="188640"/>
            <a:ext cx="1635240" cy="629392"/>
          </a:xfrm>
          <a:prstGeom prst="rect">
            <a:avLst/>
          </a:prstGeom>
        </p:spPr>
      </p:pic>
      <p:pic>
        <p:nvPicPr>
          <p:cNvPr id="8" name="Picture 5" descr="C:\Documents and Settings\user.PC\Рабочий стол\Изображения картинки\log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260648"/>
            <a:ext cx="1170534" cy="681038"/>
          </a:xfrm>
          <a:prstGeom prst="rect">
            <a:avLst/>
          </a:prstGeom>
          <a:noFill/>
        </p:spPr>
      </p:pic>
      <p:pic>
        <p:nvPicPr>
          <p:cNvPr id="9" name="Рисунок 8" descr="C:\Documents and Settings\user.PC\Рабочий стол\Изображения картинки\adee_logo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188640"/>
            <a:ext cx="1840675" cy="700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Для внедрения инноваций в образовательный процесс (трехуровневая система образования, кредитно-модульные технологии, интегрированное обучение и т.д.) следует решить ряд задач: </a:t>
            </a:r>
          </a:p>
          <a:p>
            <a:pPr marL="990600" lvl="0" indent="-276225">
              <a:buFont typeface="Wingdings" pitchFamily="2" charset="2"/>
              <a:buChar char="Ø"/>
            </a:pPr>
            <a:r>
              <a:rPr lang="ru-RU" sz="2000" dirty="0" smtClean="0"/>
              <a:t>Усиление кадров университета.  </a:t>
            </a:r>
          </a:p>
          <a:p>
            <a:pPr marL="990600" lvl="0" indent="-276225">
              <a:buFont typeface="Wingdings" pitchFamily="2" charset="2"/>
              <a:buChar char="Ø"/>
            </a:pPr>
            <a:r>
              <a:rPr lang="ru-RU" sz="2000" dirty="0" smtClean="0"/>
              <a:t>Развитие инновационной методики преподавания. </a:t>
            </a:r>
          </a:p>
          <a:p>
            <a:pPr marL="990600" lvl="0" indent="-276225">
              <a:buFont typeface="Wingdings" pitchFamily="2" charset="2"/>
              <a:buChar char="Ø"/>
            </a:pPr>
            <a:r>
              <a:rPr lang="ru-RU" sz="2000" dirty="0" smtClean="0"/>
              <a:t>Усиление материально-технической базы. </a:t>
            </a:r>
          </a:p>
          <a:p>
            <a:pPr marL="990600" lvl="0" indent="-276225">
              <a:buFont typeface="Wingdings" pitchFamily="2" charset="2"/>
              <a:buChar char="Ø"/>
            </a:pPr>
            <a:r>
              <a:rPr lang="ru-RU" sz="2000" dirty="0" smtClean="0"/>
              <a:t>Регулирование количества студентов для внедрения  масштабных педагогических образовательных технологий. </a:t>
            </a:r>
          </a:p>
          <a:p>
            <a:pPr marL="990600" indent="-276225">
              <a:buFont typeface="Wingdings" pitchFamily="2" charset="2"/>
              <a:buChar char="Ø"/>
            </a:pPr>
            <a:r>
              <a:rPr lang="ru-RU" sz="2000" dirty="0" smtClean="0"/>
              <a:t>Формирование у ППС четкого представления о </a:t>
            </a:r>
            <a:r>
              <a:rPr lang="ru-RU" sz="2000" dirty="0" err="1" smtClean="0"/>
              <a:t>компетентностной</a:t>
            </a:r>
            <a:r>
              <a:rPr lang="ru-RU" sz="2000" dirty="0" smtClean="0"/>
              <a:t> модели выпускника.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C00000"/>
                </a:solidFill>
              </a:rPr>
              <a:t>Анализ ситуации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Font typeface="+mj-lt"/>
              <a:buAutoNum type="arabicParenR"/>
            </a:pPr>
            <a:endParaRPr lang="ru-RU" sz="2000" dirty="0" smtClean="0"/>
          </a:p>
          <a:p>
            <a:pPr marL="624078" lvl="0" indent="-514350">
              <a:buNone/>
            </a:pPr>
            <a:r>
              <a:rPr lang="ru-RU" sz="2000" dirty="0" smtClean="0"/>
              <a:t>1)   Приверженность руководства вуза изменениям структуры преподавания с приоритетом на конечный результат.</a:t>
            </a:r>
          </a:p>
          <a:p>
            <a:pPr marL="624078" lvl="0" indent="-514350">
              <a:buFont typeface="+mj-lt"/>
              <a:buAutoNum type="arabicParenR"/>
            </a:pPr>
            <a:endParaRPr lang="ru-RU" sz="2000" dirty="0" smtClean="0"/>
          </a:p>
          <a:p>
            <a:pPr marL="624078" lvl="0" indent="-514350">
              <a:buNone/>
            </a:pPr>
            <a:r>
              <a:rPr lang="ru-RU" sz="2000" dirty="0" smtClean="0"/>
              <a:t>2)   Наличие </a:t>
            </a:r>
            <a:r>
              <a:rPr lang="ru-RU" sz="2000" dirty="0" err="1" smtClean="0"/>
              <a:t>топ-группы</a:t>
            </a:r>
            <a:r>
              <a:rPr lang="ru-RU" sz="2000" dirty="0" smtClean="0"/>
              <a:t> преподавателей, которые могут и хотят изменить образовательный процесс в вузе.</a:t>
            </a:r>
          </a:p>
          <a:p>
            <a:pPr marL="624078" lvl="0" indent="-514350">
              <a:buNone/>
            </a:pPr>
            <a:endParaRPr lang="ru-RU" sz="2000" dirty="0" smtClean="0"/>
          </a:p>
          <a:p>
            <a:pPr marL="624078" lvl="0" indent="-514350">
              <a:buNone/>
            </a:pPr>
            <a:r>
              <a:rPr lang="ru-RU" sz="2000" dirty="0" smtClean="0"/>
              <a:t>3)   Поддержка со стороны Министерства здравоохранения РК новых методов в подготовке медицинских кадров.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Сильные стороны вуза:</a:t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76672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2925" lvl="0" indent="-457200">
              <a:buNone/>
            </a:pPr>
            <a:r>
              <a:rPr lang="ru-RU" sz="2000" dirty="0" smtClean="0"/>
              <a:t>4)   Наличие определенной материальной базы для реализации кредитной системы обучения (интерактивные </a:t>
            </a:r>
            <a:r>
              <a:rPr lang="ru-RU" sz="2000" dirty="0" err="1" smtClean="0"/>
              <a:t>классы,методическое</a:t>
            </a:r>
            <a:r>
              <a:rPr lang="ru-RU" sz="2000" dirty="0" smtClean="0"/>
              <a:t> обеспечение, симуляционный  центр, виварий и др.).</a:t>
            </a:r>
          </a:p>
          <a:p>
            <a:pPr marL="624078" lvl="0" indent="-514350">
              <a:buNone/>
            </a:pPr>
            <a:endParaRPr lang="ru-RU" sz="2000" dirty="0" smtClean="0"/>
          </a:p>
          <a:p>
            <a:pPr marL="624078" lvl="0" indent="-514350">
              <a:buNone/>
            </a:pPr>
            <a:r>
              <a:rPr lang="ru-RU" sz="2000" dirty="0" smtClean="0"/>
              <a:t>5)  Наличие центра тестирования и центра </a:t>
            </a:r>
            <a:r>
              <a:rPr lang="en-US" sz="2000" dirty="0" smtClean="0"/>
              <a:t>IT</a:t>
            </a:r>
            <a:r>
              <a:rPr lang="ru-RU" sz="2000" dirty="0" smtClean="0"/>
              <a:t>-технологий.</a:t>
            </a:r>
          </a:p>
          <a:p>
            <a:pPr marL="624078" lvl="0" indent="-514350">
              <a:buAutoNum type="arabicParenR" startAt="5"/>
            </a:pPr>
            <a:endParaRPr lang="ru-RU" sz="2000" dirty="0" smtClean="0"/>
          </a:p>
          <a:p>
            <a:pPr marL="624078" indent="-514350">
              <a:buNone/>
            </a:pPr>
            <a:r>
              <a:rPr lang="ru-RU" sz="2000" dirty="0" smtClean="0"/>
              <a:t>6)  Освоение инновационной методики ОСКЭ для оценивания профессиональных компетенций студентов.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Сильные стороны вуза: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76672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000" dirty="0" smtClean="0"/>
              <a:t>1) Большинство преподавателей не хотят изменений, так как это, по их мнению,  прибавит работы для них. Это относится в основном к старшей группе преподавателей, чей возраст – свыше 55 лет. </a:t>
            </a:r>
          </a:p>
          <a:p>
            <a:pPr lvl="0"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2) Большое количество студентов затрудняет внедрение кредитной системы обучения и педагогических инноваций в масштабе вуза.</a:t>
            </a:r>
          </a:p>
          <a:p>
            <a:pPr lvl="0"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3) Материально-техническая база, нуждающаяся в  постоянном совершенствовании.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Слабые стороны вуза: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000" dirty="0" smtClean="0"/>
              <a:t>4) Образовательный процесс зажат рамками ГОСО, где образовательные программы по дисциплинам не ориентированы на конечный результат.</a:t>
            </a:r>
          </a:p>
          <a:p>
            <a:pPr lvl="0"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5) Не достаточно  развитая система мониторинга за учебно-воспитательной и научной деятельностью каждого преподавателя (только индивидуальные планы).</a:t>
            </a:r>
          </a:p>
          <a:p>
            <a:pPr lvl="0"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6) Отсутствие системы мониторинга послевузовской профессиональной деятельности выпускников с целью приведения в соответствие образовательного процесса вуза требованиям рынка труда.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Слабые стороны вуза:</a:t>
            </a:r>
            <a:endParaRPr lang="ru-RU" sz="3200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476672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6928" lvl="0" indent="-457200">
              <a:buAutoNum type="arabicParenR"/>
            </a:pPr>
            <a:r>
              <a:rPr lang="ru-RU" sz="2000" dirty="0" smtClean="0"/>
              <a:t>Учитывая качественный состав ППС и материальную базу, КазНМУ может стать лидером в высшем медицинском образовании Казахстана. </a:t>
            </a:r>
          </a:p>
          <a:p>
            <a:pPr marL="566928" lvl="0" indent="-457200">
              <a:buAutoNum type="arabicParenR"/>
            </a:pPr>
            <a:endParaRPr lang="ru-RU" sz="2000" dirty="0" smtClean="0"/>
          </a:p>
          <a:p>
            <a:pPr marL="566928" lvl="0" indent="-457200">
              <a:buAutoNum type="arabicParenR"/>
            </a:pPr>
            <a:r>
              <a:rPr lang="ru-RU" sz="2000" dirty="0" smtClean="0"/>
              <a:t>Повышение качества подготовки студентов благодаря широким возможностям университета для отработки практических навыков студентов, обучению основам доказательной медицины и навыкам критического мышления и т.д. </a:t>
            </a:r>
          </a:p>
          <a:p>
            <a:pPr marL="566928" lvl="0" indent="-457200">
              <a:buAutoNum type="arabicParenR"/>
            </a:pPr>
            <a:endParaRPr lang="ru-RU" sz="2000" dirty="0" smtClean="0"/>
          </a:p>
          <a:p>
            <a:pPr marL="566928" lvl="0" indent="-457200">
              <a:buAutoNum type="arabicParenR"/>
            </a:pPr>
            <a:r>
              <a:rPr lang="ru-RU" sz="2000" dirty="0" smtClean="0"/>
              <a:t>Значительное повышение академической мобильности студентов и ППС вуза благодаря приведению образовательных программ университета в соответствие с программами ведущих европейских медицинских школ.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C00000"/>
                </a:solidFill>
              </a:rPr>
              <a:t>Возможности: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dirty="0" smtClean="0"/>
              <a:t>  Непринятие большинством ППС стратегии развития университета.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C00000"/>
                </a:solidFill>
              </a:rPr>
              <a:t>Риски: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lvl="0" indent="-457200">
              <a:buFont typeface="+mj-lt"/>
              <a:buAutoNum type="arabicParenR"/>
            </a:pPr>
            <a:r>
              <a:rPr lang="ru-RU" sz="2000" dirty="0" smtClean="0"/>
              <a:t>Вуз займет лидирующее положение в образовательном процессе среди других медицинских вузов Казахстана.</a:t>
            </a:r>
          </a:p>
          <a:p>
            <a:pPr marL="566928" lvl="0" indent="-457200">
              <a:buFont typeface="+mj-lt"/>
              <a:buAutoNum type="arabicParenR"/>
            </a:pPr>
            <a:endParaRPr lang="ru-RU" sz="2000" dirty="0" smtClean="0"/>
          </a:p>
          <a:p>
            <a:pPr marL="566928" lvl="0" indent="-457200">
              <a:buFont typeface="+mj-lt"/>
              <a:buAutoNum type="arabicParenR"/>
            </a:pPr>
            <a:r>
              <a:rPr lang="ru-RU" sz="2000" dirty="0" smtClean="0"/>
              <a:t>ППС вуза будет ориентирована на целостную </a:t>
            </a:r>
            <a:r>
              <a:rPr lang="ru-RU" sz="2000" dirty="0" err="1" smtClean="0"/>
              <a:t>компетентностную</a:t>
            </a:r>
            <a:r>
              <a:rPr lang="ru-RU" sz="2000" dirty="0" smtClean="0"/>
              <a:t> модель обучения студента, произойдет перестройка образовательного процесса в соответствии с кредитной технологией обучения, будут внедрены инновационные методы обучения и методы оценки профессиональных компетенций студентов. </a:t>
            </a:r>
          </a:p>
          <a:p>
            <a:pPr marL="566928" lvl="0" indent="-457200">
              <a:buFont typeface="+mj-lt"/>
              <a:buAutoNum type="arabicParenR"/>
            </a:pPr>
            <a:endParaRPr lang="ru-RU" sz="2000" dirty="0" smtClean="0"/>
          </a:p>
          <a:p>
            <a:pPr marL="566928" lvl="0" indent="-457200">
              <a:buFont typeface="+mj-lt"/>
              <a:buAutoNum type="arabicParenR"/>
            </a:pPr>
            <a:r>
              <a:rPr lang="ru-RU" sz="2000" dirty="0" smtClean="0"/>
              <a:t>Конечный продукт – выпускаемый специалист – будет конкурентоспособным на рынке труда.</a:t>
            </a:r>
          </a:p>
          <a:p>
            <a:pPr marL="566928" indent="-457200">
              <a:buFont typeface="+mj-lt"/>
              <a:buAutoNum type="arabicParenR"/>
            </a:pPr>
            <a:endParaRPr lang="ru-RU" sz="22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Ожидаемые результаты: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sz="1800" b="1" dirty="0" smtClean="0"/>
              <a:t>Составлены  рекомендации по улучшению на 2013 г.:</a:t>
            </a:r>
            <a:endParaRPr lang="ru-RU" sz="1800" dirty="0" smtClean="0"/>
          </a:p>
          <a:p>
            <a:pPr marL="566928" lvl="0" indent="-457200">
              <a:buNone/>
            </a:pPr>
            <a:r>
              <a:rPr lang="ru-RU" sz="1800" dirty="0" smtClean="0"/>
              <a:t>1)   развивать академическую мобильность студентов, преподавателей и административного персонала вузов  (ответственные УД, ДУМР, ВИБП);</a:t>
            </a:r>
          </a:p>
          <a:p>
            <a:pPr marL="566928" lvl="0" indent="-457200">
              <a:buAutoNum type="arabicParenR"/>
            </a:pPr>
            <a:endParaRPr lang="ru-RU" sz="1800" dirty="0" smtClean="0"/>
          </a:p>
          <a:p>
            <a:pPr marL="566928" lvl="0" indent="-457200">
              <a:buNone/>
            </a:pPr>
            <a:r>
              <a:rPr lang="ru-RU" sz="1800" dirty="0" smtClean="0"/>
              <a:t>2)   внедрить Европейское приложение к диплому </a:t>
            </a:r>
          </a:p>
          <a:p>
            <a:pPr marL="566928" lvl="0" indent="-457200">
              <a:buNone/>
            </a:pPr>
            <a:r>
              <a:rPr lang="ru-RU" sz="1800" dirty="0" smtClean="0"/>
              <a:t>      (ответственные ДУМР, деканаты);</a:t>
            </a:r>
          </a:p>
          <a:p>
            <a:pPr marL="566928" lvl="0" indent="-457200">
              <a:buNone/>
            </a:pPr>
            <a:endParaRPr lang="ru-RU" sz="1800" dirty="0" smtClean="0"/>
          </a:p>
          <a:p>
            <a:pPr marL="628650" lvl="0" indent="-519113">
              <a:buNone/>
            </a:pPr>
            <a:r>
              <a:rPr lang="ru-RU" sz="1800" dirty="0" smtClean="0"/>
              <a:t>3)    развивать социальное партнерство, привлечение работодателей для  организации профессиональной практики, формирования образовательных программ, трудоустройства, гармонизация отечественных образовательных программ с международными программами,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Заключение: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7675" lvl="0" indent="-338138">
              <a:buNone/>
            </a:pPr>
            <a:r>
              <a:rPr lang="ru-RU" sz="2200" dirty="0" smtClean="0"/>
              <a:t>4)  разработать новые квалификационные требования  к  ППС (ответственные УД, ВМШ); </a:t>
            </a:r>
          </a:p>
          <a:p>
            <a:pPr lvl="0">
              <a:buNone/>
            </a:pPr>
            <a:endParaRPr lang="ru-RU" sz="2200" dirty="0" smtClean="0"/>
          </a:p>
          <a:p>
            <a:pPr marL="447675" lvl="0" indent="-338138">
              <a:buNone/>
            </a:pPr>
            <a:r>
              <a:rPr lang="ru-RU" sz="2200" dirty="0" smtClean="0"/>
              <a:t>5)  продолжить проведение обучающих семинаров по методике преподавания в условиях кредитной технологии (ответственные ДУМР, Школа </a:t>
            </a:r>
            <a:r>
              <a:rPr lang="ru-RU" sz="2200" dirty="0" err="1" smtClean="0"/>
              <a:t>пед.мастерства</a:t>
            </a:r>
            <a:r>
              <a:rPr lang="ru-RU" sz="2200" dirty="0" smtClean="0"/>
              <a:t>); </a:t>
            </a:r>
          </a:p>
          <a:p>
            <a:pPr lvl="0">
              <a:buNone/>
            </a:pPr>
            <a:endParaRPr lang="ru-RU" sz="2200" dirty="0" smtClean="0"/>
          </a:p>
          <a:p>
            <a:pPr marL="447675" lvl="0" indent="-338138">
              <a:buNone/>
            </a:pPr>
            <a:r>
              <a:rPr lang="ru-RU" sz="2200" dirty="0" smtClean="0"/>
              <a:t>6)  совершенствовать  нормативно-правовую базу  кредитной системы обучения, разработать  документацию по </a:t>
            </a:r>
            <a:r>
              <a:rPr lang="ru-RU" sz="2200" dirty="0" err="1" smtClean="0"/>
              <a:t>перезачету</a:t>
            </a:r>
            <a:r>
              <a:rPr lang="ru-RU" sz="2200" dirty="0" smtClean="0"/>
              <a:t> кредитов  (ответственный ДУМР, ВИБП); </a:t>
            </a:r>
          </a:p>
          <a:p>
            <a:pPr lvl="0">
              <a:buNone/>
            </a:pPr>
            <a:endParaRPr lang="ru-RU" sz="2200" dirty="0" smtClean="0"/>
          </a:p>
          <a:p>
            <a:pPr marL="447675" lvl="0" indent="-338138">
              <a:buNone/>
            </a:pPr>
            <a:r>
              <a:rPr lang="ru-RU" sz="2200" dirty="0" smtClean="0"/>
              <a:t>7)  увеличить количество интегрированных образовательных программ по специальностям, направлениям подготовки </a:t>
            </a:r>
            <a:r>
              <a:rPr lang="ru-RU" sz="2200" b="1" dirty="0" smtClean="0"/>
              <a:t> </a:t>
            </a:r>
            <a:r>
              <a:rPr lang="ru-RU" sz="2200" dirty="0" smtClean="0"/>
              <a:t>и дисциплинам (ответственные УД);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>Заключение: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ru-RU" sz="2000" dirty="0" smtClean="0"/>
              <a:t>изучение качества образовательных программ по  направлениям подготовки  в соответствии с  многоуровневой системой подготовки специалистов; </a:t>
            </a:r>
            <a:endParaRPr lang="en-US" sz="2000" dirty="0" smtClean="0"/>
          </a:p>
          <a:p>
            <a:pPr marL="624078" indent="-514350">
              <a:buFont typeface="+mj-lt"/>
              <a:buAutoNum type="arabicParenR"/>
            </a:pPr>
            <a:endParaRPr lang="en-US" sz="2000" dirty="0" smtClean="0"/>
          </a:p>
          <a:p>
            <a:pPr marL="624078" indent="-514350">
              <a:buFont typeface="+mj-lt"/>
              <a:buAutoNum type="arabicParenR"/>
            </a:pPr>
            <a:r>
              <a:rPr lang="ru-RU" sz="2000" dirty="0" smtClean="0"/>
              <a:t>оценка  внедрения кредитной технологии обучения в университете; </a:t>
            </a:r>
            <a:endParaRPr lang="en-US" sz="2000" dirty="0" smtClean="0"/>
          </a:p>
          <a:p>
            <a:pPr marL="624078" indent="-514350">
              <a:buFont typeface="+mj-lt"/>
              <a:buAutoNum type="arabicParenR"/>
            </a:pPr>
            <a:endParaRPr lang="en-US" sz="2000" dirty="0" smtClean="0"/>
          </a:p>
          <a:p>
            <a:pPr marL="624078" indent="-514350">
              <a:buFont typeface="+mj-lt"/>
              <a:buAutoNum type="arabicParenR"/>
            </a:pPr>
            <a:r>
              <a:rPr lang="ru-RU" sz="2000" dirty="0" smtClean="0"/>
              <a:t>эффективность программы академической мобильности;  </a:t>
            </a:r>
            <a:endParaRPr lang="en-US" sz="2000" dirty="0" smtClean="0"/>
          </a:p>
          <a:p>
            <a:pPr marL="624078" indent="-514350">
              <a:buFont typeface="+mj-lt"/>
              <a:buAutoNum type="arabicParenR"/>
            </a:pPr>
            <a:endParaRPr lang="en-US" sz="2000" dirty="0" smtClean="0"/>
          </a:p>
          <a:p>
            <a:pPr marL="624078" indent="-514350">
              <a:buFont typeface="+mj-lt"/>
              <a:buAutoNum type="arabicParenR"/>
            </a:pPr>
            <a:r>
              <a:rPr lang="ru-RU" sz="2000" dirty="0" smtClean="0"/>
              <a:t>методы осуществления контроля качества образования.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Мониторинг включал: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lvl="0" indent="-338138">
              <a:buNone/>
            </a:pPr>
            <a:r>
              <a:rPr lang="ru-RU" sz="2000" dirty="0" smtClean="0"/>
              <a:t>8) проведение стажировок в зарубежные вузы  для обмена опыта ППС в организации и методике преподавания в условиях кредитной технологии обучения (ответственные  </a:t>
            </a:r>
            <a:r>
              <a:rPr lang="ru-RU" sz="2000" dirty="0" err="1" smtClean="0"/>
              <a:t>междун.отдел</a:t>
            </a:r>
            <a:r>
              <a:rPr lang="ru-RU" sz="2000" dirty="0" smtClean="0"/>
              <a:t>,  ДУМР, УД); </a:t>
            </a:r>
          </a:p>
          <a:p>
            <a:pPr lvl="0">
              <a:buNone/>
            </a:pPr>
            <a:endParaRPr lang="ru-RU" sz="2000" dirty="0" smtClean="0"/>
          </a:p>
          <a:p>
            <a:pPr marL="447675" lvl="0" indent="-338138">
              <a:buNone/>
            </a:pPr>
            <a:r>
              <a:rPr lang="ru-RU" sz="2000" dirty="0" smtClean="0"/>
              <a:t>9) развивать  дистанционные технологии обучения (ответственный Институт последипломного образования); </a:t>
            </a:r>
          </a:p>
          <a:p>
            <a:pPr lvl="0"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10) принять участие в международном рейтинге вузов. </a:t>
            </a:r>
          </a:p>
          <a:p>
            <a:pPr lvl="0">
              <a:buNone/>
            </a:pPr>
            <a:endParaRPr lang="ru-RU" sz="2000" dirty="0" smtClean="0"/>
          </a:p>
          <a:p>
            <a:pPr marL="628650" lvl="0" indent="-519113">
              <a:buNone/>
            </a:pPr>
            <a:r>
              <a:rPr lang="ru-RU" sz="2000" dirty="0" smtClean="0"/>
              <a:t>11) приступить к   подготовке к аккредитации образовательных программ.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Заключение:</a:t>
            </a:r>
            <a:endParaRPr lang="ru-RU" sz="3200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lvl="0" indent="-457200">
              <a:buFont typeface="+mj-lt"/>
              <a:buAutoNum type="arabicParenR"/>
            </a:pPr>
            <a:endParaRPr lang="ru-RU" sz="2400" dirty="0" smtClean="0"/>
          </a:p>
          <a:p>
            <a:pPr marL="566928" lvl="0" indent="-457200">
              <a:buFont typeface="+mj-lt"/>
              <a:buAutoNum type="arabicParenR"/>
            </a:pPr>
            <a:r>
              <a:rPr lang="ru-RU" sz="2400" dirty="0" smtClean="0"/>
              <a:t>информацию принять к сведению и  довести её до сведения всех зав.кафедрами и руководителей модулей. </a:t>
            </a:r>
          </a:p>
          <a:p>
            <a:pPr marL="566928" lvl="0" indent="-457200">
              <a:buFont typeface="+mj-lt"/>
              <a:buAutoNum type="arabicParenR"/>
            </a:pPr>
            <a:endParaRPr lang="ru-RU" sz="2400" dirty="0" smtClean="0"/>
          </a:p>
          <a:p>
            <a:pPr marL="566928" lvl="0" indent="-457200">
              <a:buFont typeface="+mj-lt"/>
              <a:buAutoNum type="arabicParenR"/>
            </a:pPr>
            <a:r>
              <a:rPr lang="ru-RU" sz="2400" dirty="0" smtClean="0"/>
              <a:t>Рекомендации по улучшению организации образования  в соответствии с параметрами Болонского процесса  (см. выше) довести до сведения всех ответственных.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РЕШЕНИЕ: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76672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lvl="0" indent="-342900">
              <a:buNone/>
            </a:pPr>
            <a:r>
              <a:rPr lang="ru-RU" sz="1800" dirty="0" smtClean="0"/>
              <a:t>1)  2010 г.  были созданы: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Учебных департаменты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Комитеты образовательных программ 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Центр МАКО и НСРМО 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Школа педагогического мастерства </a:t>
            </a:r>
            <a:r>
              <a:rPr lang="ru-RU" sz="1800" dirty="0" err="1" smtClean="0"/>
              <a:t>им.Х.С.Насыбуллиной</a:t>
            </a:r>
            <a:r>
              <a:rPr lang="ru-RU" sz="1800" dirty="0" smtClean="0"/>
              <a:t> 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Центр практических и коммуникативных навыков 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Центр Языковой подготовки 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Высшая медицинская школа 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Институты стоматологии, последипломного обучения и др. административные и функциональные структуры. </a:t>
            </a:r>
            <a:endParaRPr lang="en-US" sz="1800" dirty="0" smtClean="0"/>
          </a:p>
          <a:p>
            <a:pPr lvl="0"/>
            <a:endParaRPr lang="ru-RU" sz="1800" dirty="0" smtClean="0"/>
          </a:p>
          <a:p>
            <a:pPr marL="452628" indent="-342900">
              <a:buNone/>
            </a:pPr>
            <a:r>
              <a:rPr lang="ru-RU" sz="1800" dirty="0" smtClean="0"/>
              <a:t>2)   2012 г.  был создан Виртуальный институт Болонского процесса (ВИБП), включающий группу по перерасчету кредитов по системе  </a:t>
            </a:r>
            <a:r>
              <a:rPr lang="en-US" sz="1800" dirty="0" smtClean="0"/>
              <a:t>ECTS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</a:rPr>
              <a:t>Результаты мониторинга: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I. </a:t>
            </a:r>
            <a:r>
              <a:rPr lang="ru-RU" sz="2200" u="sng" dirty="0" smtClean="0">
                <a:solidFill>
                  <a:srgbClr val="C00000"/>
                </a:solidFill>
              </a:rPr>
              <a:t>Эффективность управления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1900" dirty="0" smtClean="0"/>
              <a:t>3) </a:t>
            </a:r>
            <a:r>
              <a:rPr lang="kk-KZ" sz="1900" dirty="0" smtClean="0"/>
              <a:t>Внедрена АИС-КазНМУ  с целью а</a:t>
            </a:r>
            <a:r>
              <a:rPr lang="ru-RU" sz="1900" dirty="0" err="1" smtClean="0"/>
              <a:t>втоматизации</a:t>
            </a:r>
            <a:r>
              <a:rPr lang="ru-RU" sz="1900" dirty="0" smtClean="0"/>
              <a:t>  </a:t>
            </a:r>
          </a:p>
          <a:p>
            <a:pPr lvl="0">
              <a:buNone/>
            </a:pPr>
            <a:r>
              <a:rPr lang="ru-RU" sz="1900" dirty="0" smtClean="0"/>
              <a:t>    </a:t>
            </a:r>
            <a:r>
              <a:rPr lang="ru-RU" sz="1900" dirty="0" err="1" smtClean="0"/>
              <a:t>межструктурных</a:t>
            </a:r>
            <a:r>
              <a:rPr lang="ru-RU" sz="1900" dirty="0" smtClean="0"/>
              <a:t> информационных связей.</a:t>
            </a:r>
          </a:p>
          <a:p>
            <a:pPr lvl="0">
              <a:buNone/>
            </a:pPr>
            <a:endParaRPr lang="ru-RU" sz="1900" dirty="0" smtClean="0"/>
          </a:p>
          <a:p>
            <a:pPr lvl="0">
              <a:buNone/>
            </a:pPr>
            <a:r>
              <a:rPr lang="kk-KZ" sz="1900" dirty="0" smtClean="0"/>
              <a:t>4) Эффективно работает офис-регитратора для учета </a:t>
            </a:r>
          </a:p>
          <a:p>
            <a:pPr lvl="0">
              <a:buNone/>
            </a:pPr>
            <a:r>
              <a:rPr lang="kk-KZ" sz="1900" dirty="0" smtClean="0"/>
              <a:t>    учебных достижений обучающихся и контроля учебного </a:t>
            </a:r>
          </a:p>
          <a:p>
            <a:pPr lvl="0">
              <a:buNone/>
            </a:pPr>
            <a:r>
              <a:rPr lang="kk-KZ" sz="1900" dirty="0" smtClean="0"/>
              <a:t>    процесса.</a:t>
            </a:r>
          </a:p>
          <a:p>
            <a:pPr lvl="0">
              <a:buNone/>
            </a:pPr>
            <a:endParaRPr lang="ru-RU" sz="1900" dirty="0" smtClean="0"/>
          </a:p>
          <a:p>
            <a:pPr lvl="0">
              <a:buNone/>
            </a:pPr>
            <a:r>
              <a:rPr lang="ru-RU" sz="1900" dirty="0" smtClean="0"/>
              <a:t>5) В ноябре 2012 г. -  проект создания Центра </a:t>
            </a:r>
          </a:p>
          <a:p>
            <a:pPr lvl="0">
              <a:buNone/>
            </a:pPr>
            <a:r>
              <a:rPr lang="ru-RU" sz="1900" dirty="0" smtClean="0"/>
              <a:t>    педагогических измерений имени В.С.Аванесова  для </a:t>
            </a:r>
          </a:p>
          <a:p>
            <a:pPr lvl="0">
              <a:buNone/>
            </a:pPr>
            <a:r>
              <a:rPr lang="ru-RU" sz="1900" dirty="0" smtClean="0"/>
              <a:t>    совершенствования разработки контрольно-</a:t>
            </a:r>
          </a:p>
          <a:p>
            <a:pPr lvl="0">
              <a:buNone/>
            </a:pPr>
            <a:r>
              <a:rPr lang="ru-RU" sz="1900" dirty="0" smtClean="0"/>
              <a:t>    измерительных средств и  методик обучения. </a:t>
            </a:r>
          </a:p>
          <a:p>
            <a:pPr lvl="0">
              <a:buNone/>
            </a:pPr>
            <a:endParaRPr lang="ru-RU" sz="1900" dirty="0" smtClean="0"/>
          </a:p>
          <a:p>
            <a:pPr lvl="0">
              <a:buNone/>
            </a:pPr>
            <a:r>
              <a:rPr lang="ru-RU" sz="1900" dirty="0" smtClean="0"/>
              <a:t>6) Внесены изменения и дополнения в регламентирующие </a:t>
            </a:r>
          </a:p>
          <a:p>
            <a:pPr lvl="0">
              <a:buNone/>
            </a:pPr>
            <a:r>
              <a:rPr lang="ru-RU" sz="1900" dirty="0" smtClean="0"/>
              <a:t>    образовательный процесс документы.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I. </a:t>
            </a:r>
            <a:r>
              <a:rPr lang="ru-RU" sz="2800" u="sng" dirty="0" smtClean="0">
                <a:solidFill>
                  <a:srgbClr val="C00000"/>
                </a:solidFill>
              </a:rPr>
              <a:t>Эффективность управления: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100" dirty="0" smtClean="0"/>
              <a:t>7</a:t>
            </a:r>
            <a:r>
              <a:rPr lang="ru-RU" sz="1800" dirty="0" smtClean="0"/>
              <a:t>) Разработаны механизмы ответственности </a:t>
            </a:r>
          </a:p>
          <a:p>
            <a:pPr lvl="0">
              <a:buNone/>
            </a:pPr>
            <a:r>
              <a:rPr lang="ru-RU" sz="1800" dirty="0" smtClean="0"/>
              <a:t>    руководителей учебных подразделений за </a:t>
            </a:r>
          </a:p>
          <a:p>
            <a:pPr lvl="0">
              <a:buNone/>
            </a:pPr>
            <a:r>
              <a:rPr lang="ru-RU" sz="1800" dirty="0" smtClean="0"/>
              <a:t>    предоставление качественных образовательных </a:t>
            </a:r>
          </a:p>
          <a:p>
            <a:pPr lvl="0">
              <a:buNone/>
            </a:pPr>
            <a:r>
              <a:rPr lang="ru-RU" sz="1800" dirty="0" smtClean="0"/>
              <a:t>    услуг. </a:t>
            </a:r>
          </a:p>
          <a:p>
            <a:pPr lvl="0">
              <a:buNone/>
            </a:pP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8) Разработана и внедрена стратегия совершенствования </a:t>
            </a:r>
          </a:p>
          <a:p>
            <a:pPr lvl="0">
              <a:buNone/>
            </a:pPr>
            <a:r>
              <a:rPr lang="ru-RU" sz="1800" dirty="0" smtClean="0"/>
              <a:t>    менеджмента учебного процесса. </a:t>
            </a:r>
          </a:p>
          <a:p>
            <a:pPr lvl="0">
              <a:buNone/>
            </a:pP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9) Внесены изменения и дополнения в программу 3-х  </a:t>
            </a:r>
          </a:p>
          <a:p>
            <a:pPr lvl="0">
              <a:buNone/>
            </a:pPr>
            <a:r>
              <a:rPr lang="ru-RU" sz="1800" dirty="0" smtClean="0"/>
              <a:t>    язычного обучения в КазНМУ. </a:t>
            </a:r>
          </a:p>
          <a:p>
            <a:pPr lvl="0">
              <a:buNone/>
            </a:pPr>
            <a:endParaRPr lang="ru-RU" sz="1800" dirty="0" smtClean="0"/>
          </a:p>
          <a:p>
            <a:pPr lvl="0">
              <a:buNone/>
            </a:pPr>
            <a:r>
              <a:rPr lang="ru-RU" sz="1800" dirty="0" smtClean="0"/>
              <a:t>10) Проводится совершенствование системы оценки качества образования на основании мониторинга процессов, связанных с обучением.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I. </a:t>
            </a:r>
            <a:r>
              <a:rPr lang="ru-RU" sz="2800" u="sng" dirty="0" smtClean="0">
                <a:solidFill>
                  <a:srgbClr val="C00000"/>
                </a:solidFill>
              </a:rPr>
              <a:t>Эффективность управления: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332656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sz="1800" dirty="0" smtClean="0"/>
              <a:t>1) Стратегические цели перехода КазНМУ к кредитной системе обучения: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Повышение качества образования;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Достижение конкурентоспособного уровня на рынке образовательных услуг;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Международное признание образовательных программ;</a:t>
            </a:r>
          </a:p>
          <a:p>
            <a:pPr marL="895350" lvl="0" indent="-352425">
              <a:buFont typeface="Wingdings" pitchFamily="2" charset="2"/>
              <a:buChar char="Ø"/>
            </a:pPr>
            <a:r>
              <a:rPr lang="ru-RU" sz="1800" dirty="0" smtClean="0"/>
              <a:t>Формирование современной модели интеграции образования и науки. </a:t>
            </a:r>
          </a:p>
          <a:p>
            <a:pPr marL="895350" lvl="0" indent="-352425">
              <a:buFont typeface="Wingdings" pitchFamily="2" charset="2"/>
              <a:buChar char="Ø"/>
            </a:pPr>
            <a:endParaRPr lang="ru-RU" sz="1800" dirty="0" smtClean="0"/>
          </a:p>
          <a:p>
            <a:pPr marL="447675" lvl="0" indent="-361950">
              <a:buNone/>
            </a:pPr>
            <a:r>
              <a:rPr lang="ru-RU" sz="1800" dirty="0" smtClean="0"/>
              <a:t>2)  КазНМУ заключил договора о сотрудничестве с 71 образовательными учреждениями 43 стран мира и вступил в 5-ть международных ассоциаций.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Результаты мониторинга: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I</a:t>
            </a:r>
            <a:r>
              <a:rPr lang="kk-KZ" sz="2200" dirty="0" smtClean="0">
                <a:solidFill>
                  <a:srgbClr val="C00000"/>
                </a:solidFill>
              </a:rPr>
              <a:t>І</a:t>
            </a:r>
            <a:r>
              <a:rPr lang="en-US" sz="2200" dirty="0" smtClean="0">
                <a:solidFill>
                  <a:srgbClr val="C00000"/>
                </a:solidFill>
              </a:rPr>
              <a:t>. </a:t>
            </a:r>
            <a:r>
              <a:rPr lang="ru-RU" sz="2200" u="sng" dirty="0" smtClean="0">
                <a:solidFill>
                  <a:srgbClr val="C00000"/>
                </a:solidFill>
              </a:rPr>
              <a:t>Эффективность управления</a:t>
            </a:r>
            <a:endParaRPr lang="ru-RU" sz="22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332656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000" dirty="0" smtClean="0"/>
              <a:t>3) Выполнялись и выполняются образовательные проекты по </a:t>
            </a:r>
            <a:r>
              <a:rPr lang="ru-RU" sz="2000" dirty="0" err="1" smtClean="0"/>
              <a:t>внутривузовским</a:t>
            </a:r>
            <a:r>
              <a:rPr lang="ru-RU" sz="2000" dirty="0" smtClean="0"/>
              <a:t> грантам: </a:t>
            </a:r>
          </a:p>
          <a:p>
            <a:pPr marL="990600" lvl="0" indent="-276225">
              <a:buFont typeface="Wingdings" pitchFamily="2" charset="2"/>
              <a:buChar char="Ø"/>
              <a:tabLst>
                <a:tab pos="990600" algn="l"/>
              </a:tabLst>
            </a:pPr>
            <a:r>
              <a:rPr lang="ru-RU" sz="2000" dirty="0" smtClean="0"/>
              <a:t> «Разработка и внедрение образовательных программ, основанных на формировании компетенций выпускника медицинского вуза». (2011 г.); </a:t>
            </a:r>
          </a:p>
          <a:p>
            <a:pPr marL="990600" lvl="0" indent="-276225">
              <a:buFont typeface="Wingdings" pitchFamily="2" charset="2"/>
              <a:buChar char="Ø"/>
              <a:tabLst>
                <a:tab pos="990600" algn="l"/>
              </a:tabLst>
            </a:pPr>
            <a:r>
              <a:rPr lang="ru-RU" sz="2000" dirty="0" smtClean="0"/>
              <a:t> «Болонский процесс в КазНМУ имени </a:t>
            </a:r>
            <a:r>
              <a:rPr lang="ru-RU" sz="2000" dirty="0" err="1" smtClean="0"/>
              <a:t>С.Д.Асфендиярова</a:t>
            </a:r>
            <a:r>
              <a:rPr lang="ru-RU" sz="2000" dirty="0" smtClean="0"/>
              <a:t>  как условие гарантии качества образования» (2012 г.).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I</a:t>
            </a:r>
            <a:r>
              <a:rPr lang="kk-KZ" sz="2800" dirty="0" smtClean="0">
                <a:solidFill>
                  <a:srgbClr val="C00000"/>
                </a:solidFill>
              </a:rPr>
              <a:t>І</a:t>
            </a:r>
            <a:r>
              <a:rPr lang="en-US" sz="2800" dirty="0" smtClean="0">
                <a:solidFill>
                  <a:srgbClr val="C00000"/>
                </a:solidFill>
              </a:rPr>
              <a:t>. </a:t>
            </a:r>
            <a:r>
              <a:rPr lang="ru-RU" sz="2800" u="sng" dirty="0" smtClean="0">
                <a:solidFill>
                  <a:srgbClr val="C00000"/>
                </a:solidFill>
              </a:rPr>
              <a:t>Эффективность управления: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dirty="0" smtClean="0"/>
              <a:t>4) </a:t>
            </a:r>
            <a:r>
              <a:rPr lang="ru-RU" dirty="0" smtClean="0"/>
              <a:t>За период 2011-2012 гг. учебными департаментами  приглашены ученые-педагоги из 23 стран мира: </a:t>
            </a:r>
          </a:p>
          <a:p>
            <a:pPr marL="990600" lvl="0" indent="-276225"/>
            <a:r>
              <a:rPr lang="ru-RU" dirty="0" smtClean="0"/>
              <a:t>УД общественного </a:t>
            </a:r>
            <a:r>
              <a:rPr lang="ru-RU" dirty="0" err="1" smtClean="0"/>
              <a:t>зд</a:t>
            </a:r>
            <a:r>
              <a:rPr lang="en-US" dirty="0" smtClean="0"/>
              <a:t>p</a:t>
            </a:r>
            <a:r>
              <a:rPr lang="ru-RU" dirty="0" err="1" smtClean="0"/>
              <a:t>авоох</a:t>
            </a:r>
            <a:r>
              <a:rPr lang="en-US" dirty="0" smtClean="0"/>
              <a:t>p</a:t>
            </a:r>
            <a:r>
              <a:rPr lang="ru-RU" dirty="0" err="1" smtClean="0"/>
              <a:t>анения</a:t>
            </a:r>
            <a:r>
              <a:rPr lang="ru-RU" dirty="0" smtClean="0"/>
              <a:t> – 52 чел.</a:t>
            </a:r>
          </a:p>
          <a:p>
            <a:pPr marL="990600" lvl="0" indent="-276225"/>
            <a:r>
              <a:rPr lang="ru-RU" dirty="0" smtClean="0"/>
              <a:t>УД </a:t>
            </a:r>
            <a:r>
              <a:rPr lang="ru-RU" dirty="0" err="1" smtClean="0"/>
              <a:t>внут</a:t>
            </a:r>
            <a:r>
              <a:rPr lang="en-US" dirty="0" smtClean="0"/>
              <a:t>p</a:t>
            </a:r>
            <a:r>
              <a:rPr lang="ru-RU" dirty="0" err="1" smtClean="0"/>
              <a:t>енних</a:t>
            </a:r>
            <a:r>
              <a:rPr lang="ru-RU" dirty="0" smtClean="0"/>
              <a:t> болезней – 39 чел.</a:t>
            </a:r>
          </a:p>
          <a:p>
            <a:pPr marL="990600" lvl="0" indent="-276225"/>
            <a:r>
              <a:rPr lang="ru-RU" dirty="0" smtClean="0"/>
              <a:t>УД фа</a:t>
            </a:r>
            <a:r>
              <a:rPr lang="en-US" dirty="0" smtClean="0"/>
              <a:t>p</a:t>
            </a:r>
            <a:r>
              <a:rPr lang="ru-RU" dirty="0" err="1" smtClean="0"/>
              <a:t>мации</a:t>
            </a:r>
            <a:r>
              <a:rPr lang="ru-RU" dirty="0" smtClean="0"/>
              <a:t> -  24 чел. / выезд в качестве </a:t>
            </a:r>
            <a:r>
              <a:rPr lang="ru-RU" dirty="0" err="1" smtClean="0"/>
              <a:t>визитинг-п</a:t>
            </a:r>
            <a:r>
              <a:rPr lang="en-US" dirty="0" smtClean="0"/>
              <a:t>p</a:t>
            </a:r>
            <a:r>
              <a:rPr lang="ru-RU" dirty="0" err="1" smtClean="0"/>
              <a:t>оф</a:t>
            </a:r>
            <a:r>
              <a:rPr lang="ru-RU" dirty="0" smtClean="0"/>
              <a:t>. – 1 чел.</a:t>
            </a:r>
          </a:p>
          <a:p>
            <a:pPr marL="990600" lvl="0" indent="-276225"/>
            <a:r>
              <a:rPr lang="ru-RU" dirty="0" smtClean="0"/>
              <a:t>УД </a:t>
            </a:r>
            <a:r>
              <a:rPr lang="ru-RU" dirty="0" err="1" smtClean="0"/>
              <a:t>хи</a:t>
            </a:r>
            <a:r>
              <a:rPr lang="en-US" dirty="0" smtClean="0"/>
              <a:t>p</a:t>
            </a:r>
            <a:r>
              <a:rPr lang="ru-RU" dirty="0" smtClean="0"/>
              <a:t>у</a:t>
            </a:r>
            <a:r>
              <a:rPr lang="en-US" dirty="0" smtClean="0"/>
              <a:t>p</a:t>
            </a:r>
            <a:r>
              <a:rPr lang="ru-RU" dirty="0" err="1" smtClean="0"/>
              <a:t>гии</a:t>
            </a:r>
            <a:r>
              <a:rPr lang="ru-RU" dirty="0" smtClean="0"/>
              <a:t> – 15 чел.</a:t>
            </a:r>
          </a:p>
          <a:p>
            <a:pPr marL="990600" lvl="0" indent="-276225"/>
            <a:r>
              <a:rPr lang="ru-RU" dirty="0" smtClean="0"/>
              <a:t>УД стоматологии – </a:t>
            </a:r>
            <a:r>
              <a:rPr lang="en-US" dirty="0" smtClean="0"/>
              <a:t>14</a:t>
            </a:r>
            <a:r>
              <a:rPr lang="ru-RU" dirty="0" smtClean="0"/>
              <a:t> чел.</a:t>
            </a:r>
          </a:p>
          <a:p>
            <a:pPr marL="990600" lvl="0" indent="-276225"/>
            <a:r>
              <a:rPr lang="ru-RU" dirty="0" smtClean="0"/>
              <a:t>УД </a:t>
            </a:r>
            <a:r>
              <a:rPr lang="ru-RU" dirty="0" err="1" smtClean="0"/>
              <a:t>педиат</a:t>
            </a:r>
            <a:r>
              <a:rPr lang="en-US" dirty="0" smtClean="0"/>
              <a:t>p</a:t>
            </a:r>
            <a:r>
              <a:rPr lang="ru-RU" dirty="0" err="1" smtClean="0"/>
              <a:t>ии</a:t>
            </a:r>
            <a:r>
              <a:rPr lang="ru-RU" dirty="0" smtClean="0"/>
              <a:t> –</a:t>
            </a:r>
            <a:r>
              <a:rPr lang="en-US" dirty="0" smtClean="0"/>
              <a:t> 13 </a:t>
            </a:r>
            <a:r>
              <a:rPr lang="ru-RU" dirty="0" smtClean="0"/>
              <a:t>чел.</a:t>
            </a:r>
          </a:p>
          <a:p>
            <a:pPr marL="990600" lvl="0" indent="-276225"/>
            <a:r>
              <a:rPr lang="ru-RU" dirty="0" smtClean="0"/>
              <a:t>УД наук о жизни – 7 чел. /выезд в качестве </a:t>
            </a:r>
            <a:r>
              <a:rPr lang="ru-RU" dirty="0" err="1" smtClean="0"/>
              <a:t>визитинг-п</a:t>
            </a:r>
            <a:r>
              <a:rPr lang="en-US" dirty="0" smtClean="0"/>
              <a:t>p</a:t>
            </a:r>
            <a:r>
              <a:rPr lang="ru-RU" dirty="0" err="1" smtClean="0"/>
              <a:t>оф</a:t>
            </a:r>
            <a:r>
              <a:rPr lang="ru-RU" dirty="0" smtClean="0"/>
              <a:t>.– 1 чел.</a:t>
            </a:r>
          </a:p>
          <a:p>
            <a:pPr marL="990600" lvl="0" indent="-276225"/>
            <a:r>
              <a:rPr lang="ru-RU" dirty="0" smtClean="0"/>
              <a:t>УД </a:t>
            </a:r>
            <a:r>
              <a:rPr lang="ru-RU" dirty="0" err="1" smtClean="0"/>
              <a:t>общеоб</a:t>
            </a:r>
            <a:r>
              <a:rPr lang="en-US" dirty="0" smtClean="0"/>
              <a:t>p</a:t>
            </a:r>
            <a:r>
              <a:rPr lang="ru-RU" dirty="0" err="1" smtClean="0"/>
              <a:t>азовательных</a:t>
            </a:r>
            <a:r>
              <a:rPr lang="ru-RU" dirty="0" smtClean="0"/>
              <a:t> дисциплин – 5 чел.</a:t>
            </a:r>
          </a:p>
          <a:p>
            <a:pPr marL="990600" lvl="0" indent="-276225"/>
            <a:r>
              <a:rPr lang="ru-RU" dirty="0" smtClean="0"/>
              <a:t>УД морфологии – </a:t>
            </a:r>
            <a:r>
              <a:rPr lang="en-US" dirty="0" smtClean="0"/>
              <a:t>4 </a:t>
            </a:r>
            <a:r>
              <a:rPr lang="ru-RU" dirty="0" smtClean="0"/>
              <a:t>чел.</a:t>
            </a:r>
          </a:p>
          <a:p>
            <a:pPr marL="990600" indent="-276225"/>
            <a:r>
              <a:rPr lang="ru-RU" dirty="0" smtClean="0"/>
              <a:t>Всего 173 человека, а так же приглашены  профессора следующими административными структурами</a:t>
            </a:r>
          </a:p>
          <a:p>
            <a:pPr marL="990600" lvl="0" indent="-276225"/>
            <a:r>
              <a:rPr lang="ru-RU" dirty="0" smtClean="0"/>
              <a:t>ДУМР – 4</a:t>
            </a:r>
          </a:p>
          <a:p>
            <a:pPr marL="990600" lvl="0" indent="-276225"/>
            <a:r>
              <a:rPr lang="ru-RU" dirty="0" smtClean="0"/>
              <a:t>Департамент стратегии - 1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I</a:t>
            </a:r>
            <a:r>
              <a:rPr lang="kk-KZ" sz="2800" dirty="0" smtClean="0">
                <a:solidFill>
                  <a:srgbClr val="C00000"/>
                </a:solidFill>
              </a:rPr>
              <a:t>І</a:t>
            </a:r>
            <a:r>
              <a:rPr lang="en-US" sz="2800" dirty="0" smtClean="0">
                <a:solidFill>
                  <a:srgbClr val="C00000"/>
                </a:solidFill>
              </a:rPr>
              <a:t>. </a:t>
            </a:r>
            <a:r>
              <a:rPr lang="ru-RU" sz="2800" u="sng" dirty="0" smtClean="0">
                <a:solidFill>
                  <a:srgbClr val="C00000"/>
                </a:solidFill>
              </a:rPr>
              <a:t>Эффективность управления: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user.PC\Рабочий стол\Задачи МАКо на 2011-2012 уч.год\new_embl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85795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404664"/>
            <a:ext cx="64325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1963</Words>
  <Application>Microsoft Office PowerPoint</Application>
  <PresentationFormat>Экран (4:3)</PresentationFormat>
  <Paragraphs>248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Открытая</vt:lpstr>
      <vt:lpstr>«Контроль выполнения параметров Болонского процесса  в бакалавриате КазНМУ»</vt:lpstr>
      <vt:lpstr>Слайд 2</vt:lpstr>
      <vt:lpstr>Мониторинг включал:</vt:lpstr>
      <vt:lpstr>Результаты мониторинга:   I. Эффективность управления</vt:lpstr>
      <vt:lpstr>I. Эффективность управления:</vt:lpstr>
      <vt:lpstr>I. Эффективность управления:</vt:lpstr>
      <vt:lpstr>Результаты мониторинга:   IІ. Эффективность управления</vt:lpstr>
      <vt:lpstr> IІ. Эффективность управления:</vt:lpstr>
      <vt:lpstr>IІ. Эффективность управления:</vt:lpstr>
      <vt:lpstr>IІ. Эффективность управления:</vt:lpstr>
      <vt:lpstr>IІ. Эффективность управления:</vt:lpstr>
      <vt:lpstr>IІ. Эффективность управления:</vt:lpstr>
      <vt:lpstr>Результаты мониторинга:  ІІІ. Повышение качества  образовательного процесса </vt:lpstr>
      <vt:lpstr>ІІІ. Повышение качества  образовательного процесса </vt:lpstr>
      <vt:lpstr>ІІІ. Повышение качества  образовательного процесса</vt:lpstr>
      <vt:lpstr>ІІІ. Повышение качества  образовательного процесса</vt:lpstr>
      <vt:lpstr>ІІІ. Повышение качества  образовательного процесса</vt:lpstr>
      <vt:lpstr>Рекомендательные и факультативные  параметры Болонского процесса так же развиваются в КазНМУ.</vt:lpstr>
      <vt:lpstr>Рекомендательные и факультативные  параметры Болонского процесса так же развиваются в КазНМУ.</vt:lpstr>
      <vt:lpstr> Анализ ситуации </vt:lpstr>
      <vt:lpstr> Сильные стороны вуза: </vt:lpstr>
      <vt:lpstr> Сильные стороны вуза: </vt:lpstr>
      <vt:lpstr> Слабые стороны вуза: </vt:lpstr>
      <vt:lpstr>Слабые стороны вуза:</vt:lpstr>
      <vt:lpstr> Возможности: </vt:lpstr>
      <vt:lpstr> Риски: </vt:lpstr>
      <vt:lpstr> Ожидаемые результаты: </vt:lpstr>
      <vt:lpstr> Заключение:  </vt:lpstr>
      <vt:lpstr> Заключение:  </vt:lpstr>
      <vt:lpstr>Заключение:</vt:lpstr>
      <vt:lpstr>  РЕШЕНИЕ: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«Контроль выполнения параметров Болонского процесса на уровне бакалавриата КазНМУ»</dc:title>
  <dc:creator>Владелец</dc:creator>
  <cp:lastModifiedBy>GGFFF</cp:lastModifiedBy>
  <cp:revision>36</cp:revision>
  <dcterms:created xsi:type="dcterms:W3CDTF">2012-12-20T03:08:03Z</dcterms:created>
  <dcterms:modified xsi:type="dcterms:W3CDTF">2012-12-25T05:32:34Z</dcterms:modified>
</cp:coreProperties>
</file>