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4" r:id="rId6"/>
    <p:sldId id="262" r:id="rId7"/>
    <p:sldId id="263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222AF-B2B7-469D-AF80-8B725B8A3A5B}" type="datetimeFigureOut">
              <a:rPr lang="ru-RU" smtClean="0"/>
              <a:t>24.12.2012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6AECF-FCCE-41AC-AA81-2E1040F20DA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222AF-B2B7-469D-AF80-8B725B8A3A5B}" type="datetimeFigureOut">
              <a:rPr lang="ru-RU" smtClean="0"/>
              <a:t>24.12.2012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6AECF-FCCE-41AC-AA81-2E1040F20D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222AF-B2B7-469D-AF80-8B725B8A3A5B}" type="datetimeFigureOut">
              <a:rPr lang="ru-RU" smtClean="0"/>
              <a:t>24.12.2012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6AECF-FCCE-41AC-AA81-2E1040F20D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222AF-B2B7-469D-AF80-8B725B8A3A5B}" type="datetimeFigureOut">
              <a:rPr lang="ru-RU" smtClean="0"/>
              <a:t>24.12.2012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6AECF-FCCE-41AC-AA81-2E1040F20D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222AF-B2B7-469D-AF80-8B725B8A3A5B}" type="datetimeFigureOut">
              <a:rPr lang="ru-RU" smtClean="0"/>
              <a:t>24.12.2012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6AECF-FCCE-41AC-AA81-2E1040F20DA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222AF-B2B7-469D-AF80-8B725B8A3A5B}" type="datetimeFigureOut">
              <a:rPr lang="ru-RU" smtClean="0"/>
              <a:t>24.12.2012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6AECF-FCCE-41AC-AA81-2E1040F20D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222AF-B2B7-469D-AF80-8B725B8A3A5B}" type="datetimeFigureOut">
              <a:rPr lang="ru-RU" smtClean="0"/>
              <a:t>24.12.2012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6AECF-FCCE-41AC-AA81-2E1040F20D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222AF-B2B7-469D-AF80-8B725B8A3A5B}" type="datetimeFigureOut">
              <a:rPr lang="ru-RU" smtClean="0"/>
              <a:t>24.12.2012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6AECF-FCCE-41AC-AA81-2E1040F20D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222AF-B2B7-469D-AF80-8B725B8A3A5B}" type="datetimeFigureOut">
              <a:rPr lang="ru-RU" smtClean="0"/>
              <a:t>24.12.2012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6AECF-FCCE-41AC-AA81-2E1040F20D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222AF-B2B7-469D-AF80-8B725B8A3A5B}" type="datetimeFigureOut">
              <a:rPr lang="ru-RU" smtClean="0"/>
              <a:t>24.12.2012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6AECF-FCCE-41AC-AA81-2E1040F20D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222AF-B2B7-469D-AF80-8B725B8A3A5B}" type="datetimeFigureOut">
              <a:rPr lang="ru-RU" smtClean="0"/>
              <a:t>24.12.2012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A56AECF-FCCE-41AC-AA81-2E1040F20DA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D2222AF-B2B7-469D-AF80-8B725B8A3A5B}" type="datetimeFigureOut">
              <a:rPr lang="ru-RU" smtClean="0"/>
              <a:t>24.12.2012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A56AECF-FCCE-41AC-AA81-2E1040F20DA7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00108"/>
            <a:ext cx="7772400" cy="3714775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ОТЧЕТ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 деятельности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Диссертационного совета по специальности 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110200 – общественное 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здравоохранение </a:t>
            </a:r>
            <a:b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2012 г.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14546" y="4857760"/>
            <a:ext cx="6400800" cy="1752600"/>
          </a:xfrm>
        </p:spPr>
        <p:txBody>
          <a:bodyPr/>
          <a:lstStyle/>
          <a:p>
            <a:r>
              <a:rPr lang="ru-RU" dirty="0" err="1" smtClean="0"/>
              <a:t>Турдалиева</a:t>
            </a:r>
            <a:r>
              <a:rPr lang="ru-RU" dirty="0" smtClean="0"/>
              <a:t> </a:t>
            </a:r>
            <a:r>
              <a:rPr lang="ru-RU" dirty="0" err="1" smtClean="0"/>
              <a:t>Ботагоз</a:t>
            </a:r>
            <a:r>
              <a:rPr lang="ru-RU" dirty="0" smtClean="0"/>
              <a:t> </a:t>
            </a:r>
            <a:r>
              <a:rPr lang="ru-RU" dirty="0" err="1" smtClean="0"/>
              <a:t>Саитовна</a:t>
            </a:r>
            <a:r>
              <a:rPr lang="ru-RU" dirty="0" smtClean="0"/>
              <a:t> – д.м.н., ученый секретарь ДС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Состав ДС (1)</a:t>
            </a:r>
            <a:endParaRPr lang="ru-RU" sz="4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Председатель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диссертационного совета 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Шарманов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Торегельды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Шарманович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почетный заведующий кафедрой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КазНМУ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им.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С.Д.Асфендиярова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президент Казахской академии питания, доктор медицинских наук, профессор утвержден приказом Комитета по контролю в сфере образования и науки Министерства образования и науки Республики Казахстан от «10»  апреля  2012 г. № 359.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Состав ДС (2)</a:t>
            </a:r>
            <a:endParaRPr lang="ru-RU" sz="4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14422"/>
            <a:ext cx="8715436" cy="489586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	Зам.Председателя –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проректор по УВР, д.м.н., профессор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Тулебаев К.А.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	Ученый секретарь –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зав.кафедрой политики и управления здравоохранением, д.м.н., доцент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Турдалиева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Б.С.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Члены: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Директор РГП на ПХВ РЦРЗ,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д.м.н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профессор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Кульжанов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М.К.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Ректор Высшей Школы общественного здравоохранения, д.м.н.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Калматаева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Ж.А.</a:t>
            </a:r>
          </a:p>
          <a:p>
            <a:pPr lvl="0"/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Декан факультета международных отношений и исследовательского центра, зав.кафедрой преветивной медицины, профессор </a:t>
            </a: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Падайга Ж.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(Литовский институт наук здоровья, Каунас, Литва)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Главный редактор журнала «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European Science Editing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PhD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Гаспарян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А.Ю.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(Великобритания)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Старший советник ВОЗ, профессор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Мейманалиев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Т.С.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Кыргызская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Республика)  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Директор Департамента по административно-кадровой работе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КазНМУ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д.м.н., профессор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Куракбаев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К.К.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Деятельность ДС за 2012 г.</a:t>
            </a:r>
            <a:endParaRPr lang="ru-RU" sz="4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За отчетный период было проведено 7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заседаний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Состоялось 2 защиты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Планируется 1 защита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143000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РЕШЕНИЯ ПО ЗАЩИТЕ:</a:t>
            </a:r>
            <a:b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ходатайствовать перед ККСОН МОН РК о присуждении ученой степени </a:t>
            </a:r>
            <a:r>
              <a:rPr lang="en-US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PhD</a:t>
            </a: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(доктора философии) по общественному здравоохранению </a:t>
            </a:r>
            <a:endParaRPr lang="ru-RU" sz="2400" dirty="0">
              <a:solidFill>
                <a:srgbClr val="7030A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58" y="2071678"/>
          <a:ext cx="8501121" cy="4477717"/>
        </p:xfrm>
        <a:graphic>
          <a:graphicData uri="http://schemas.openxmlformats.org/drawingml/2006/table">
            <a:tbl>
              <a:tblPr/>
              <a:tblGrid>
                <a:gridCol w="1143008"/>
                <a:gridCol w="3188486"/>
                <a:gridCol w="1607853"/>
                <a:gridCol w="1385559"/>
                <a:gridCol w="1176215"/>
              </a:tblGrid>
              <a:tr h="6686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ФИО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Тема диссертации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Научный руководитель/ Научный консультант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Организация 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Дата 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защиты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75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Билялова Зарина Ароновна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8420" algn="just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«Экологическая эпидемиология рака молочной железы в Казахстане»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д.м.н. Игисинов Н.С.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Malkolm A Moore</a:t>
                      </a:r>
                      <a:r>
                        <a:rPr lang="ru-RU" sz="180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1800">
                          <a:latin typeface="Times New Roman"/>
                          <a:ea typeface="Times New Roman"/>
                        </a:rPr>
                        <a:t>PhD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АО «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Мед. 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университет Астана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</a:rPr>
                        <a:t>28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.08.2012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167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Кошербаева Ляззат Кошербайкызы</a:t>
                      </a:r>
                    </a:p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«Пути совершенствования системы оценки медицинских технологий по улучшениюкачества медицинских услуг в условиях государственного регулирования»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профессор Ибраев С.И.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KarpI</a:t>
                      </a:r>
                      <a:r>
                        <a:rPr lang="ru-RU" sz="1800"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en-US" sz="1800">
                          <a:latin typeface="Times New Roman"/>
                          <a:ea typeface="Times New Roman"/>
                        </a:rPr>
                        <a:t>L</a:t>
                      </a:r>
                      <a:r>
                        <a:rPr lang="ru-RU" sz="1800">
                          <a:latin typeface="Times New Roman"/>
                          <a:ea typeface="Times New Roman"/>
                        </a:rPr>
                        <a:t>.,PhD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АО «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Мед. 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университет Астана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</a:rPr>
                        <a:t>28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.08.2012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20" y="1785926"/>
          <a:ext cx="8572560" cy="4145280"/>
        </p:xfrm>
        <a:graphic>
          <a:graphicData uri="http://schemas.openxmlformats.org/drawingml/2006/table">
            <a:tbl>
              <a:tblPr/>
              <a:tblGrid>
                <a:gridCol w="1492098"/>
                <a:gridCol w="4759768"/>
                <a:gridCol w="2320694"/>
              </a:tblGrid>
              <a:tr h="2300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ФИО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14377" marR="14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Тема диссертации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14377" marR="14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Научный руководитель/ Научный консультант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14377" marR="14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73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Times New Roman"/>
                        </a:rPr>
                        <a:t>Аубакирова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</a:rPr>
                        <a:t>Алма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</a:rPr>
                        <a:t>Серкпаевна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 marL="228600" algn="just">
                        <a:spcAft>
                          <a:spcPts val="0"/>
                        </a:spcAft>
                        <a:tabLst>
                          <a:tab pos="3933825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14377" marR="14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«Медико-социальная оценка организационных мер по снижению смертности от дорожно-транспортного травматизма в Республике Казахстан»</a:t>
                      </a:r>
                    </a:p>
                  </a:txBody>
                  <a:tcPr marL="14377" marR="14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3933825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д.м.н., профессор  Ким С.В. 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3933825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д.м.н. </a:t>
                      </a:r>
                      <a:r>
                        <a:rPr lang="ru-RU" sz="1600" dirty="0" err="1" smtClean="0">
                          <a:latin typeface="Times New Roman"/>
                          <a:ea typeface="Times New Roman"/>
                        </a:rPr>
                        <a:t>Игисинов</a:t>
                      </a:r>
                      <a:r>
                        <a:rPr lang="ru-RU" sz="1600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Н.С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.	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Times New Roman"/>
                        </a:rPr>
                        <a:t>KarpI.L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., MD,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</a:rPr>
                        <a:t>PhD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14377" marR="14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73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Косумов Алибек Кабдахамитович</a:t>
                      </a:r>
                    </a:p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14377" marR="14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«Разработка методики выбора воздушного средства для санитарной авиации на основе технико-экономических расчетов».</a:t>
                      </a:r>
                    </a:p>
                  </a:txBody>
                  <a:tcPr marL="14377" marR="14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д.м.н., профессор Ким С.В. JunkaTanaka,PhD</a:t>
                      </a:r>
                    </a:p>
                  </a:txBody>
                  <a:tcPr marL="14377" marR="14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73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Смагулова Индира Еркиновна</a:t>
                      </a:r>
                    </a:p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14377" marR="14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«Научное обоснование мероприятий по профилактике дефицита микронутриентов среди женщин репродуктивного возраста и детей».</a:t>
                      </a:r>
                    </a:p>
                  </a:txBody>
                  <a:tcPr marL="14377" marR="14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д.м.н., профессор Ибраев С.Е. д.м.н.,профессор Шарманов Т.Ш. Альфред Макалистер, PhD</a:t>
                      </a:r>
                    </a:p>
                  </a:txBody>
                  <a:tcPr marL="14377" marR="14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39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Кожахметова Гульмира Балгаевна</a:t>
                      </a:r>
                    </a:p>
                  </a:txBody>
                  <a:tcPr marL="14377" marR="14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«Медико-социальная и эпидемиологическая оценка преднамеренного самоповреждения с летальным исходом в Казахстане». </a:t>
                      </a:r>
                    </a:p>
                  </a:txBody>
                  <a:tcPr marL="14377" marR="14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д.м.н.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</a:rPr>
                        <a:t>Игисинов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Н.С.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Гржибовский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</a:rPr>
                        <a:t>А.М.,PhD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14377" marR="14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28596" y="285728"/>
            <a:ext cx="87154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РЕШЕНИЯ ПО ЗАЩИТЕ: </a:t>
            </a:r>
          </a:p>
          <a:p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Отказ </a:t>
            </a:r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 причине отсутствия публикации в журнале с 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импакт-фактором</a:t>
            </a:r>
            <a:endParaRPr lang="ru-RU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5786" y="6072206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Протоколы заседаний ДС № 3, 4, 5, 6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РЕШЕНИЯ ПО ЗАЩИТЕ: </a:t>
            </a:r>
            <a:b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Отказ по причине отсутствия публикации в журнале с 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импакт-фактором</a:t>
            </a:r>
            <a:endParaRPr lang="ru-RU" sz="2800" dirty="0">
              <a:solidFill>
                <a:srgbClr val="7030A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58" y="2714620"/>
          <a:ext cx="8572560" cy="2926080"/>
        </p:xfrm>
        <a:graphic>
          <a:graphicData uri="http://schemas.openxmlformats.org/drawingml/2006/table">
            <a:tbl>
              <a:tblPr/>
              <a:tblGrid>
                <a:gridCol w="1492098"/>
                <a:gridCol w="4759768"/>
                <a:gridCol w="2320694"/>
              </a:tblGrid>
              <a:tr h="38339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Times New Roman"/>
                        </a:rPr>
                        <a:t>Нургалиева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</a:rPr>
                        <a:t>Насихат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</a:rPr>
                        <a:t>Какимжановна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14377" marR="14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«Медико-социальная оценка кардиоваскулярной смертности в г.Астана».</a:t>
                      </a:r>
                    </a:p>
                  </a:txBody>
                  <a:tcPr marL="14377" marR="14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д.м.н.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</a:rPr>
                        <a:t>Шарбаков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А.Ж.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д.м.н., профессор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</a:rPr>
                        <a:t>Сейсембеков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Т.З.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Гржибовский А.М.,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</a:rPr>
                        <a:t>PhD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14377" marR="14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39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Камзебаева Ляззат Жанатовна</a:t>
                      </a:r>
                    </a:p>
                  </a:txBody>
                  <a:tcPr marL="14377" marR="14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«Организационно-методические аспекты регистрации смертности от распространенных болезней системы кровообращения в амбулаторно-поликлинических организациях».</a:t>
                      </a:r>
                    </a:p>
                  </a:txBody>
                  <a:tcPr marL="14377" marR="14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д.м.н., профессор Ким С.В.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KarpI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L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.,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</a:rPr>
                        <a:t>PhD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14377" marR="14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39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Times New Roman"/>
                        </a:rPr>
                        <a:t>Сыздыков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</a:rPr>
                        <a:t>Бакытжан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</a:rPr>
                        <a:t>Абуалиевич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14377" marR="14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«Медико-социальная оценка влияния климатических факторов на травматизм в Казахстане». </a:t>
                      </a:r>
                    </a:p>
                  </a:txBody>
                  <a:tcPr marL="14377" marR="14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д.м.н., профессор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</a:rPr>
                        <a:t>Жузжанов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О.Т.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д.м.н.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</a:rPr>
                        <a:t>Игисинов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Н.С.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Гржибовский А.М.,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</a:rPr>
                        <a:t>PhD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14377" marR="14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2214554"/>
          <a:ext cx="8572560" cy="487680"/>
        </p:xfrm>
        <a:graphic>
          <a:graphicData uri="http://schemas.openxmlformats.org/drawingml/2006/table">
            <a:tbl>
              <a:tblPr/>
              <a:tblGrid>
                <a:gridCol w="1492098"/>
                <a:gridCol w="4759768"/>
                <a:gridCol w="2320694"/>
              </a:tblGrid>
              <a:tr h="2300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ФИО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14377" marR="14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Тема диссертации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14377" marR="14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Научный руководитель/ Научный консультант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14377" marR="14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85786" y="6072206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Протоколы заседаний ДС № 3, 4, 5, 6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85728"/>
            <a:ext cx="7658096" cy="785834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План</a:t>
            </a:r>
            <a:endParaRPr lang="ru-RU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2500306"/>
          <a:ext cx="8429685" cy="3500462"/>
        </p:xfrm>
        <a:graphic>
          <a:graphicData uri="http://schemas.openxmlformats.org/drawingml/2006/table">
            <a:tbl>
              <a:tblPr/>
              <a:tblGrid>
                <a:gridCol w="1025088"/>
                <a:gridCol w="2904002"/>
                <a:gridCol w="1960349"/>
                <a:gridCol w="1373915"/>
                <a:gridCol w="1166331"/>
              </a:tblGrid>
              <a:tr h="350046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200" dirty="0" err="1">
                          <a:latin typeface="Times New Roman"/>
                          <a:ea typeface="Times New Roman"/>
                        </a:rPr>
                        <a:t>Нуралина</a:t>
                      </a:r>
                      <a:r>
                        <a:rPr lang="ru-RU" sz="22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200" dirty="0" err="1">
                          <a:latin typeface="Times New Roman"/>
                          <a:ea typeface="Times New Roman"/>
                        </a:rPr>
                        <a:t>Индира</a:t>
                      </a:r>
                      <a:r>
                        <a:rPr lang="ru-RU" sz="22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200" dirty="0" err="1">
                          <a:latin typeface="Times New Roman"/>
                          <a:ea typeface="Times New Roman"/>
                        </a:rPr>
                        <a:t>Сейтхановна</a:t>
                      </a:r>
                      <a:endParaRPr lang="ru-RU" sz="2200" dirty="0">
                        <a:latin typeface="Times New Roman"/>
                        <a:ea typeface="Times New Roman"/>
                      </a:endParaRPr>
                    </a:p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Times New Roman"/>
                          <a:ea typeface="Times New Roman"/>
                        </a:rPr>
                        <a:t> </a:t>
                      </a:r>
                    </a:p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Times New Roman"/>
                          <a:ea typeface="Times New Roman"/>
                        </a:rPr>
                        <a:t>«Медико-социальная оценка заболеваемости и смертности от рака шейки матки в Казахстане»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200">
                          <a:latin typeface="Times New Roman"/>
                          <a:ea typeface="Times New Roman"/>
                        </a:rPr>
                        <a:t>д.м.н., профессор Ким С.В.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200">
                          <a:latin typeface="Times New Roman"/>
                          <a:ea typeface="Times New Roman"/>
                        </a:rPr>
                        <a:t>д.м.н. Игисинов Н.С.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200">
                          <a:latin typeface="Times New Roman"/>
                          <a:ea typeface="Times New Roman"/>
                        </a:rPr>
                        <a:t>KarpI.L., PhD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>
                          <a:latin typeface="Times New Roman"/>
                          <a:ea typeface="Times New Roman"/>
                        </a:rPr>
                        <a:t>АО «Медицинский университет Астана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ru-RU" sz="2200" dirty="0" smtClean="0">
                          <a:latin typeface="Times New Roman"/>
                          <a:ea typeface="Times New Roman"/>
                        </a:rPr>
                        <a:t>7</a:t>
                      </a:r>
                      <a:r>
                        <a:rPr lang="en-US" sz="22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200" dirty="0" smtClean="0">
                          <a:latin typeface="Times New Roman"/>
                          <a:ea typeface="Times New Roman"/>
                        </a:rPr>
                        <a:t>декабря </a:t>
                      </a:r>
                      <a:r>
                        <a:rPr lang="ru-RU" sz="2200" dirty="0">
                          <a:latin typeface="Times New Roman"/>
                          <a:ea typeface="Times New Roman"/>
                        </a:rPr>
                        <a:t>2012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00034" y="1142984"/>
          <a:ext cx="8429683" cy="1341120"/>
        </p:xfrm>
        <a:graphic>
          <a:graphicData uri="http://schemas.openxmlformats.org/drawingml/2006/table">
            <a:tbl>
              <a:tblPr/>
              <a:tblGrid>
                <a:gridCol w="1025087"/>
                <a:gridCol w="2904003"/>
                <a:gridCol w="1960348"/>
                <a:gridCol w="1373915"/>
                <a:gridCol w="1166330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/>
                          <a:ea typeface="Times New Roman"/>
                        </a:rPr>
                        <a:t>ФИО</a:t>
                      </a:r>
                      <a:endParaRPr lang="ru-RU" sz="2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/>
                          <a:ea typeface="Times New Roman"/>
                        </a:rPr>
                        <a:t>Тема диссертации</a:t>
                      </a:r>
                      <a:endParaRPr lang="ru-RU" sz="2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/>
                          <a:ea typeface="Times New Roman"/>
                        </a:rPr>
                        <a:t>Научный руководитель/ Научный консультант</a:t>
                      </a:r>
                      <a:endParaRPr lang="ru-RU" sz="2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/>
                          <a:ea typeface="Times New Roman"/>
                        </a:rPr>
                        <a:t>Организация </a:t>
                      </a:r>
                      <a:endParaRPr lang="ru-RU" sz="2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/>
                          <a:ea typeface="Times New Roman"/>
                        </a:rPr>
                        <a:t>Планируемая дата защиты</a:t>
                      </a:r>
                      <a:endParaRPr lang="ru-RU" sz="2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071678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175</TotalTime>
  <Words>435</Words>
  <Application>Microsoft Office PowerPoint</Application>
  <PresentationFormat>Экран (4:3)</PresentationFormat>
  <Paragraphs>97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ОТЧЕТ  о деятельности Диссертационного совета по специальности 6D110200 – общественное здравоохранение  за 2012 г.</vt:lpstr>
      <vt:lpstr>Состав ДС (1)</vt:lpstr>
      <vt:lpstr>Состав ДС (2)</vt:lpstr>
      <vt:lpstr>Деятельность ДС за 2012 г.</vt:lpstr>
      <vt:lpstr>РЕШЕНИЯ ПО ЗАЩИТЕ:  ходатайствовать перед ККСОН МОН РК о присуждении ученой степени PhD (доктора философии) по общественному здравоохранению </vt:lpstr>
      <vt:lpstr>Слайд 6</vt:lpstr>
      <vt:lpstr>РЕШЕНИЯ ПО ЗАЩИТЕ:  Отказ по причине отсутствия публикации в журнале с импакт-фактором</vt:lpstr>
      <vt:lpstr>План</vt:lpstr>
      <vt:lpstr>Спасибо за внимание!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 о деятельности Диссертационного совета по специальности 6D110200 – общественное здравоохранение  за 2012 г.</dc:title>
  <dc:creator>BBGGG</dc:creator>
  <cp:lastModifiedBy>BBGGG</cp:lastModifiedBy>
  <cp:revision>8</cp:revision>
  <dcterms:created xsi:type="dcterms:W3CDTF">2012-12-24T06:51:05Z</dcterms:created>
  <dcterms:modified xsi:type="dcterms:W3CDTF">2012-12-24T09:46:15Z</dcterms:modified>
</cp:coreProperties>
</file>