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464" r:id="rId1"/>
    <p:sldMasterId id="2147484476" r:id="rId2"/>
  </p:sldMasterIdLst>
  <p:notesMasterIdLst>
    <p:notesMasterId r:id="rId13"/>
  </p:notesMasterIdLst>
  <p:sldIdLst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</p:sldIdLst>
  <p:sldSz cx="9144000" cy="6858000" type="screen4x3"/>
  <p:notesSz cx="6858000" cy="9144000"/>
  <p:custShowLst>
    <p:custShow name="Произвольный показ 1" id="0">
      <p:sldLst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2" end="7"/>
    <p:penClr>
      <a:srgbClr val="FF0000"/>
    </p:penClr>
  </p:showPr>
  <p:clrMru>
    <a:srgbClr val="47FB69"/>
    <a:srgbClr val="CA1CA9"/>
    <a:srgbClr val="D6F616"/>
    <a:srgbClr val="FF4FD1"/>
    <a:srgbClr val="FF00FF"/>
    <a:srgbClr val="00FFFF"/>
    <a:srgbClr val="10AAE0"/>
    <a:srgbClr val="03ED9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777" autoAdjust="0"/>
    <p:restoredTop sz="94709" autoAdjust="0"/>
  </p:normalViewPr>
  <p:slideViewPr>
    <p:cSldViewPr>
      <p:cViewPr>
        <p:scale>
          <a:sx n="75" d="100"/>
          <a:sy n="75" d="100"/>
        </p:scale>
        <p:origin x="-114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84"/>
    </p:cViewPr>
  </p:outlineViewPr>
  <p:notesTextViewPr>
    <p:cViewPr>
      <p:scale>
        <a:sx n="100" d="100"/>
        <a:sy n="100" d="100"/>
      </p:scale>
      <p:origin x="0" y="0"/>
    </p:cViewPr>
  </p:notesTextViewPr>
  <p:gridSpacing cx="73971150" cy="73971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38306-320A-4A67-ACE8-2642DFA0DC67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2ABD1-082E-4A5E-8DDD-9941A921E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2ABD1-082E-4A5E-8DDD-9941A921E8D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2ABD1-082E-4A5E-8DDD-9941A921E8D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E5CE-F061-4BA8-878A-2F13645FADFF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B2F2-7B45-4AF2-8395-8444B6215E72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3566-AC65-407F-A290-4853D505B869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0F2A011-FEAE-45DD-A936-25B92CF47121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842C0-9580-4D2F-8B63-D1E8D7BA5120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51F457D-DE2F-4580-809D-31057A1C24CD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90A6AF-BABB-4AFB-BF3E-6A908522D557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3B74DC-4713-422F-93DA-756B57FC9A2F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50246-5F91-4C93-B4F5-3CA82DFFD013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69063-3F10-4351-87E2-8230D6830421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BE30077-9B8D-42D1-B0D9-8AC484ACE387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4024-1CB7-4C46-A028-CB37B2A843F5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38AF847-B621-4FE0-80F1-3E76E963C7A4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09FE9-4A05-49F8-B6A1-6058D5139EF2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19183-E040-47D7-801F-2AD6D1E31C59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52B2-348A-4B2B-9EDE-5B9210390EFE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761F-59B1-4A22-9758-0187F4D1F9AA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B4AF-A35B-4127-8D68-03855CE0D769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653B-A59B-4403-95CD-AAB7D4A7128B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8579-93EC-4A94-945D-D908B44C3C17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65F3-9A50-4BCA-86AD-CF51BB2A712E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80FD-7B39-44C7-BB5A-C0BB3170A3BA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C311E-7548-4AA3-B033-E3620CD61447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F9CC788-256F-4141-8578-27416E3087B2}" type="datetime1">
              <a:rPr lang="ru-RU" smtClean="0"/>
              <a:pPr/>
              <a:t>25.12.2012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FD87199-5A5F-47D9-B70C-F7F37DE98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2" cstate="print">
            <a:lum bright="62000" contrast="-57000"/>
          </a:blip>
          <a:srcRect l="-1057" r="56750"/>
          <a:stretch>
            <a:fillRect/>
          </a:stretch>
        </p:blipFill>
        <p:spPr bwMode="auto">
          <a:xfrm>
            <a:off x="555625" y="1165225"/>
            <a:ext cx="8588375" cy="5692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Rounded Rectangle 13"/>
          <p:cNvSpPr/>
          <p:nvPr/>
        </p:nvSpPr>
        <p:spPr>
          <a:xfrm>
            <a:off x="-1" y="-3175"/>
            <a:ext cx="555625" cy="6861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65225"/>
            <a:ext cx="9144000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27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2" cstate="print"/>
          <a:srcRect l="-1057" r="56750"/>
          <a:stretch>
            <a:fillRect/>
          </a:stretch>
        </p:blipFill>
        <p:spPr bwMode="auto">
          <a:xfrm>
            <a:off x="8004174" y="230045"/>
            <a:ext cx="876301" cy="78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847725" y="215900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КАЗАХСКИЙ НАЦИОНАЛЬНЫЙ МЕДИЦИНСКИЙ УНИВЕРСИТЕТ им. С.Д.АСФЕНДИЯРОВА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74699" y="1311275"/>
            <a:ext cx="81057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0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12850" y="2333625"/>
            <a:ext cx="750733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 smtClean="0"/>
              <a:t> </a:t>
            </a:r>
            <a:endParaRPr lang="ru-RU" sz="3200" dirty="0" smtClean="0"/>
          </a:p>
          <a:p>
            <a:pPr algn="ctr"/>
            <a:r>
              <a:rPr lang="kk-KZ" sz="3200" b="1" dirty="0" smtClean="0">
                <a:solidFill>
                  <a:schemeClr val="tx2">
                    <a:lumMod val="75000"/>
                  </a:schemeClr>
                </a:solidFill>
                <a:cs typeface="Aharoni" pitchFamily="2" charset="-79"/>
              </a:rPr>
              <a:t>ОТЧЕТ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  <a:p>
            <a:pPr algn="ctr"/>
            <a:r>
              <a:rPr lang="kk-KZ" sz="3200" b="1" dirty="0" smtClean="0">
                <a:solidFill>
                  <a:schemeClr val="tx2">
                    <a:lumMod val="75000"/>
                  </a:schemeClr>
                </a:solidFill>
                <a:cs typeface="Aharoni" pitchFamily="2" charset="-79"/>
              </a:rPr>
              <a:t>о проделанной работе по развитию ППС за 2012 год</a:t>
            </a:r>
            <a:endParaRPr lang="ru-RU" sz="3200" b="1" dirty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24025" y="5546725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Докладчик:</a:t>
            </a:r>
          </a:p>
          <a:p>
            <a:pPr algn="r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Начальник УРЧР Карибаева А.К.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" name="Rounded Rectangle 13"/>
          <p:cNvSpPr/>
          <p:nvPr/>
        </p:nvSpPr>
        <p:spPr>
          <a:xfrm>
            <a:off x="0" y="-3176"/>
            <a:ext cx="555625" cy="6861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2" cstate="print">
            <a:lum bright="62000" contrast="-57000"/>
          </a:blip>
          <a:srcRect l="-1057" r="56750"/>
          <a:stretch>
            <a:fillRect/>
          </a:stretch>
        </p:blipFill>
        <p:spPr bwMode="auto">
          <a:xfrm>
            <a:off x="555625" y="1092200"/>
            <a:ext cx="8588375" cy="576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01675" y="2698750"/>
            <a:ext cx="817880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БЛАГОДАРЮ</a:t>
            </a:r>
            <a:r>
              <a:rPr lang="ru-RU" sz="6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/>
            <a:r>
              <a:rPr lang="ru-RU" sz="6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ВНИМАНИЕ!</a:t>
            </a:r>
            <a:endParaRPr lang="ru-RU" sz="6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2" cstate="print"/>
          <a:srcRect l="-1057" r="56750"/>
          <a:stretch>
            <a:fillRect/>
          </a:stretch>
        </p:blipFill>
        <p:spPr bwMode="auto">
          <a:xfrm>
            <a:off x="8004175" y="237310"/>
            <a:ext cx="876300" cy="78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943100" y="215900"/>
            <a:ext cx="5330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cap="all" dirty="0" smtClean="0">
                <a:solidFill>
                  <a:schemeClr val="tx2">
                    <a:lumMod val="75000"/>
                  </a:schemeClr>
                </a:solidFill>
              </a:rPr>
              <a:t>«УПРАВЛЕНИЕ ПО РАЗВИТИЮ </a:t>
            </a:r>
          </a:p>
          <a:p>
            <a:pPr algn="ctr"/>
            <a:r>
              <a:rPr lang="ru-RU" sz="2400" b="1" i="1" cap="all" dirty="0" smtClean="0">
                <a:solidFill>
                  <a:schemeClr val="tx2">
                    <a:lumMod val="75000"/>
                  </a:schemeClr>
                </a:solidFill>
              </a:rPr>
              <a:t>ЧЕЛОВЕЧЕСКИХ РЕСУРСОВ 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2" cstate="print">
            <a:lum bright="62000" contrast="-57000"/>
          </a:blip>
          <a:srcRect l="-1057" r="56750"/>
          <a:stretch>
            <a:fillRect/>
          </a:stretch>
        </p:blipFill>
        <p:spPr bwMode="auto">
          <a:xfrm>
            <a:off x="555624" y="1165225"/>
            <a:ext cx="8588375" cy="5692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Rounded Rectangle 13"/>
          <p:cNvSpPr/>
          <p:nvPr/>
        </p:nvSpPr>
        <p:spPr>
          <a:xfrm>
            <a:off x="-1" y="-3175"/>
            <a:ext cx="555625" cy="6861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65225"/>
            <a:ext cx="9144000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27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3" cstate="print"/>
          <a:srcRect l="-1057" r="56750"/>
          <a:stretch>
            <a:fillRect/>
          </a:stretch>
        </p:blipFill>
        <p:spPr bwMode="auto">
          <a:xfrm>
            <a:off x="8012243" y="288925"/>
            <a:ext cx="810916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774699" y="1311275"/>
            <a:ext cx="81057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28650" y="361950"/>
            <a:ext cx="7302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cap="all" dirty="0" smtClean="0">
                <a:solidFill>
                  <a:schemeClr val="tx2">
                    <a:lumMod val="75000"/>
                  </a:schemeClr>
                </a:solidFill>
              </a:rPr>
              <a:t>«Школа педагогического мастерства имени </a:t>
            </a:r>
            <a:r>
              <a:rPr lang="ru-RU" sz="2400" b="1" i="1" cap="all" dirty="0" err="1" smtClean="0">
                <a:solidFill>
                  <a:schemeClr val="tx2">
                    <a:lumMod val="75000"/>
                  </a:schemeClr>
                </a:solidFill>
              </a:rPr>
              <a:t>Х.С.Насыбуллиной</a:t>
            </a:r>
            <a:r>
              <a:rPr lang="ru-RU" sz="2400" b="1" i="1" cap="all" dirty="0" smtClean="0">
                <a:solidFill>
                  <a:schemeClr val="tx2">
                    <a:lumMod val="75000"/>
                  </a:schemeClr>
                </a:solidFill>
              </a:rPr>
              <a:t>»,   отдел </a:t>
            </a:r>
            <a:r>
              <a:rPr lang="ru-RU" sz="2400" b="1" i="1" cap="all" dirty="0" err="1" smtClean="0">
                <a:solidFill>
                  <a:schemeClr val="tx2">
                    <a:lumMod val="75000"/>
                  </a:schemeClr>
                </a:solidFill>
              </a:rPr>
              <a:t>рекрутинга</a:t>
            </a:r>
            <a:endParaRPr lang="ru-RU" sz="2400" b="1" i="1" cap="all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0749" y="1311275"/>
            <a:ext cx="7886701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 2011-2012 учебном году, при Управлении по развитию человеческих ресурсов была создана «Школа педагогического мастерства имени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Х.С.Насыбуллиной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» и отдел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рекрутинга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	Основной целью деятельности «Школы педагогического мастерства имени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Х.С.Насыбуллиной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»  является подготовка профессиональных и компетентных специалистов, включаемых в кадровый резерв, а так же создание условий для формирования и развития профессиональной компетентности молодых научно-педагогических кадров.</a:t>
            </a:r>
          </a:p>
          <a:p>
            <a:pPr algn="just"/>
            <a:r>
              <a:rPr lang="ru-RU" sz="2400" dirty="0" smtClean="0"/>
              <a:t>	</a:t>
            </a:r>
            <a:endParaRPr lang="ru-RU" sz="2400" dirty="0"/>
          </a:p>
        </p:txBody>
      </p:sp>
      <p:pic>
        <p:nvPicPr>
          <p:cNvPr id="5122" name="Picture 2" descr="http://newskaz.ru/images/117/52/1175251.jpg"/>
          <p:cNvPicPr>
            <a:picLocks noChangeAspect="1" noChangeArrowheads="1"/>
          </p:cNvPicPr>
          <p:nvPr/>
        </p:nvPicPr>
        <p:blipFill>
          <a:blip r:embed="rId4" cstate="print"/>
          <a:srcRect l="12433" r="12968"/>
          <a:stretch>
            <a:fillRect/>
          </a:stretch>
        </p:blipFill>
        <p:spPr bwMode="auto">
          <a:xfrm>
            <a:off x="6201171" y="5464369"/>
            <a:ext cx="1364854" cy="10316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4" name="Picture 4" descr="http://www.perm-pedsovet.ru/data/news/pics/2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06875" y="5420136"/>
            <a:ext cx="1606550" cy="1241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3" cstate="print">
            <a:lum bright="62000" contrast="-57000"/>
          </a:blip>
          <a:srcRect l="-1057" r="56750"/>
          <a:stretch>
            <a:fillRect/>
          </a:stretch>
        </p:blipFill>
        <p:spPr bwMode="auto">
          <a:xfrm>
            <a:off x="555625" y="1165225"/>
            <a:ext cx="8588375" cy="5692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Rounded Rectangle 13"/>
          <p:cNvSpPr/>
          <p:nvPr/>
        </p:nvSpPr>
        <p:spPr>
          <a:xfrm>
            <a:off x="-1" y="-3175"/>
            <a:ext cx="555625" cy="6861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65225"/>
            <a:ext cx="9144000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27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3" cstate="print"/>
          <a:srcRect l="-1057" r="56750"/>
          <a:stretch>
            <a:fillRect/>
          </a:stretch>
        </p:blipFill>
        <p:spPr bwMode="auto">
          <a:xfrm>
            <a:off x="8004175" y="237310"/>
            <a:ext cx="876300" cy="78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1285245" y="2220914"/>
          <a:ext cx="7084056" cy="3252786"/>
        </p:xfrm>
        <a:graphic>
          <a:graphicData uri="http://schemas.openxmlformats.org/presentationml/2006/ole">
            <p:oleObj spid="_x0000_s4097" name="Диаграмма" r:id="rId4" imgW="5943558" imgH="2733617" progId="MSGraph.Chart.8">
              <p:embed/>
            </p:oleObj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920749" y="1238250"/>
            <a:ext cx="78136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 2011-2012 учебном году на базе школы были организованы и проведены следующие семинары: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870075" y="361950"/>
            <a:ext cx="5330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cap="all" dirty="0" smtClean="0">
                <a:solidFill>
                  <a:schemeClr val="tx2">
                    <a:lumMod val="75000"/>
                  </a:schemeClr>
                </a:solidFill>
              </a:rPr>
              <a:t>«Школа педагогического мастерства </a:t>
            </a:r>
          </a:p>
          <a:p>
            <a:pPr algn="ctr"/>
            <a:r>
              <a:rPr lang="ru-RU" b="1" i="1" cap="all" dirty="0" smtClean="0">
                <a:solidFill>
                  <a:schemeClr val="tx2">
                    <a:lumMod val="75000"/>
                  </a:schemeClr>
                </a:solidFill>
              </a:rPr>
              <a:t>имени </a:t>
            </a:r>
            <a:r>
              <a:rPr lang="ru-RU" b="1" i="1" cap="all" dirty="0" err="1" smtClean="0">
                <a:solidFill>
                  <a:schemeClr val="tx2">
                    <a:lumMod val="75000"/>
                  </a:schemeClr>
                </a:solidFill>
              </a:rPr>
              <a:t>Х.С.Насыбуллиной</a:t>
            </a:r>
            <a:r>
              <a:rPr lang="ru-RU" b="1" i="1" cap="all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</a:p>
        </p:txBody>
      </p:sp>
      <p:pic>
        <p:nvPicPr>
          <p:cNvPr id="11" name="Picture 4" descr="http://media-klass.ru/img/semina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5625" y="4743450"/>
            <a:ext cx="2701925" cy="2026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2" cstate="print">
            <a:lum bright="62000" contrast="-57000"/>
          </a:blip>
          <a:srcRect l="-1057" r="56750"/>
          <a:stretch>
            <a:fillRect/>
          </a:stretch>
        </p:blipFill>
        <p:spPr bwMode="auto">
          <a:xfrm>
            <a:off x="555624" y="1165225"/>
            <a:ext cx="8588375" cy="5692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Rounded Rectangle 13"/>
          <p:cNvSpPr/>
          <p:nvPr/>
        </p:nvSpPr>
        <p:spPr>
          <a:xfrm>
            <a:off x="-1" y="-3175"/>
            <a:ext cx="555625" cy="6861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65225"/>
            <a:ext cx="9144000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27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2" cstate="print"/>
          <a:srcRect l="-1057" r="56750"/>
          <a:stretch>
            <a:fillRect/>
          </a:stretch>
        </p:blipFill>
        <p:spPr bwMode="auto">
          <a:xfrm>
            <a:off x="8012242" y="237310"/>
            <a:ext cx="868233" cy="781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774699" y="1311275"/>
            <a:ext cx="81057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01675" y="1749425"/>
            <a:ext cx="8178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4700" y="1530350"/>
            <a:ext cx="79597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 рамках стратегического развития и программы «Подготовки резерва ППС в 2012 году было принято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78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стажеров-преподавателей, которые прошли полную программу подготовки молодых преподавателей на базе «Школы педагогического мастерства имени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Х.С.Насыбуллиной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». 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70075" y="361950"/>
            <a:ext cx="5330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cap="all" dirty="0" smtClean="0">
                <a:solidFill>
                  <a:schemeClr val="tx2">
                    <a:lumMod val="75000"/>
                  </a:schemeClr>
                </a:solidFill>
              </a:rPr>
              <a:t>«Школа педагогического мастерства </a:t>
            </a:r>
          </a:p>
          <a:p>
            <a:pPr algn="ctr"/>
            <a:r>
              <a:rPr lang="ru-RU" b="1" i="1" cap="all" dirty="0" smtClean="0">
                <a:solidFill>
                  <a:schemeClr val="tx2">
                    <a:lumMod val="75000"/>
                  </a:schemeClr>
                </a:solidFill>
              </a:rPr>
              <a:t>имени </a:t>
            </a:r>
            <a:r>
              <a:rPr lang="ru-RU" b="1" i="1" cap="all" dirty="0" err="1" smtClean="0">
                <a:solidFill>
                  <a:schemeClr val="tx2">
                    <a:lumMod val="75000"/>
                  </a:schemeClr>
                </a:solidFill>
              </a:rPr>
              <a:t>Х.С.Насыбуллиной</a:t>
            </a:r>
            <a:r>
              <a:rPr lang="ru-RU" b="1" i="1" cap="all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</a:p>
        </p:txBody>
      </p:sp>
      <p:pic>
        <p:nvPicPr>
          <p:cNvPr id="35842" name="Picture 2" descr="http://www.volgmed.ru/uploads/files/2011-12/8464-obuchen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7050" y="4086225"/>
            <a:ext cx="4746626" cy="24189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2" cstate="print">
            <a:lum bright="62000" contrast="-57000"/>
          </a:blip>
          <a:srcRect l="-1057" r="56750"/>
          <a:stretch>
            <a:fillRect/>
          </a:stretch>
        </p:blipFill>
        <p:spPr bwMode="auto">
          <a:xfrm>
            <a:off x="555625" y="1165225"/>
            <a:ext cx="8588375" cy="5692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Rounded Rectangle 13"/>
          <p:cNvSpPr/>
          <p:nvPr/>
        </p:nvSpPr>
        <p:spPr>
          <a:xfrm>
            <a:off x="-1" y="-3175"/>
            <a:ext cx="555625" cy="6861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65225"/>
            <a:ext cx="9144000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27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2" cstate="print"/>
          <a:srcRect l="-1057" r="56750"/>
          <a:stretch>
            <a:fillRect/>
          </a:stretch>
        </p:blipFill>
        <p:spPr bwMode="auto">
          <a:xfrm>
            <a:off x="7931150" y="237310"/>
            <a:ext cx="949325" cy="85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774699" y="1311275"/>
            <a:ext cx="81057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01675" y="1311275"/>
            <a:ext cx="8178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70075" y="361950"/>
            <a:ext cx="5330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cap="all" dirty="0" smtClean="0">
                <a:solidFill>
                  <a:schemeClr val="tx2">
                    <a:lumMod val="75000"/>
                  </a:schemeClr>
                </a:solidFill>
              </a:rPr>
              <a:t>«Школа педагогического мастерства </a:t>
            </a:r>
          </a:p>
          <a:p>
            <a:pPr algn="ctr"/>
            <a:r>
              <a:rPr lang="ru-RU" b="1" i="1" cap="all" dirty="0" smtClean="0">
                <a:solidFill>
                  <a:schemeClr val="tx2">
                    <a:lumMod val="75000"/>
                  </a:schemeClr>
                </a:solidFill>
              </a:rPr>
              <a:t>имени </a:t>
            </a:r>
            <a:r>
              <a:rPr lang="ru-RU" b="1" i="1" cap="all" dirty="0" err="1" smtClean="0">
                <a:solidFill>
                  <a:schemeClr val="tx2">
                    <a:lumMod val="75000"/>
                  </a:schemeClr>
                </a:solidFill>
              </a:rPr>
              <a:t>Х.С.Насыбуллиной</a:t>
            </a:r>
            <a:r>
              <a:rPr lang="ru-RU" b="1" i="1" cap="all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01675" y="1311275"/>
            <a:ext cx="825182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2925" algn="l"/>
              </a:tabLs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 рамках развития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полиязычия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96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сотрудников прошли пяти месячный курс обучения английского языка, с привлечением таких обучающих школ международного уровня, как</a:t>
            </a:r>
          </a:p>
          <a:p>
            <a:pPr algn="just">
              <a:tabLst>
                <a:tab pos="542925" algn="l"/>
              </a:tabLst>
            </a:pP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tabLst>
                <a:tab pos="542925" algn="l"/>
              </a:tabLst>
            </a:pPr>
            <a:r>
              <a:rPr lang="kk-KZ" sz="24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  <a:p>
            <a:pPr algn="just">
              <a:tabLst>
                <a:tab pos="542925" algn="l"/>
              </a:tabLst>
            </a:pPr>
            <a:endParaRPr lang="kk-KZ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tabLst>
                <a:tab pos="542925" algn="l"/>
              </a:tabLst>
            </a:pPr>
            <a:r>
              <a:rPr lang="kk-KZ" sz="2400" dirty="0" smtClean="0">
                <a:solidFill>
                  <a:schemeClr val="tx2">
                    <a:lumMod val="75000"/>
                  </a:schemeClr>
                </a:solidFill>
              </a:rPr>
              <a:t>	В 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kk-KZ" sz="2400" dirty="0" smtClean="0">
                <a:solidFill>
                  <a:schemeClr val="tx2">
                    <a:lumMod val="75000"/>
                  </a:schemeClr>
                </a:solidFill>
              </a:rPr>
              <a:t>стоящее время английскому языку обучается </a:t>
            </a:r>
            <a:r>
              <a:rPr lang="kk-KZ" sz="2400" b="1" dirty="0" smtClean="0">
                <a:solidFill>
                  <a:schemeClr val="tx2">
                    <a:lumMod val="75000"/>
                  </a:schemeClr>
                </a:solidFill>
              </a:rPr>
              <a:t>130</a:t>
            </a:r>
            <a:r>
              <a:rPr lang="kk-KZ" sz="2400" dirty="0" smtClean="0">
                <a:solidFill>
                  <a:schemeClr val="tx2">
                    <a:lumMod val="75000"/>
                  </a:schemeClr>
                </a:solidFill>
              </a:rPr>
              <a:t> сотрудников,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54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сотрудника Университета проходят обучение казахскому языку. 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4819" name="Picture 3" descr="http://www.lst.kz/images/stories/mini_kontakt/logo_lond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50" y="2406650"/>
            <a:ext cx="1898649" cy="1168400"/>
          </a:xfrm>
          <a:prstGeom prst="rect">
            <a:avLst/>
          </a:prstGeom>
          <a:noFill/>
        </p:spPr>
      </p:pic>
      <p:pic>
        <p:nvPicPr>
          <p:cNvPr id="34821" name="Picture 5" descr="InterPress - IH Международный языковой центр"/>
          <p:cNvPicPr>
            <a:picLocks noChangeAspect="1" noChangeArrowheads="1"/>
          </p:cNvPicPr>
          <p:nvPr/>
        </p:nvPicPr>
        <p:blipFill>
          <a:blip r:embed="rId4" cstate="print"/>
          <a:srcRect r="3333" b="42500"/>
          <a:stretch>
            <a:fillRect/>
          </a:stretch>
        </p:blipFill>
        <p:spPr bwMode="auto">
          <a:xfrm>
            <a:off x="4831645" y="2625726"/>
            <a:ext cx="3764844" cy="511174"/>
          </a:xfrm>
          <a:prstGeom prst="rect">
            <a:avLst/>
          </a:prstGeom>
          <a:noFill/>
        </p:spPr>
      </p:pic>
      <p:pic>
        <p:nvPicPr>
          <p:cNvPr id="34823" name="Picture 7" descr="http://bolashak.kz/images/news/196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8725" y="4670425"/>
            <a:ext cx="1586404" cy="1533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2" cstate="print">
            <a:lum bright="62000" contrast="-57000"/>
          </a:blip>
          <a:srcRect l="-1057" r="56750"/>
          <a:stretch>
            <a:fillRect/>
          </a:stretch>
        </p:blipFill>
        <p:spPr bwMode="auto">
          <a:xfrm>
            <a:off x="555625" y="1238250"/>
            <a:ext cx="8588375" cy="5619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Rounded Rectangle 13"/>
          <p:cNvSpPr/>
          <p:nvPr/>
        </p:nvSpPr>
        <p:spPr>
          <a:xfrm>
            <a:off x="-1" y="-3175"/>
            <a:ext cx="555625" cy="6861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63525" y="0"/>
            <a:ext cx="8880475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774699" y="1311275"/>
            <a:ext cx="81057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01675" y="1895475"/>
            <a:ext cx="817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endParaRPr lang="ru-RU" sz="2200" dirty="0" smtClean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3"/>
          <p:cNvSpPr/>
          <p:nvPr/>
        </p:nvSpPr>
        <p:spPr>
          <a:xfrm>
            <a:off x="0" y="-3176"/>
            <a:ext cx="555625" cy="6861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2" cstate="print"/>
          <a:srcRect l="-1057" r="56750"/>
          <a:stretch>
            <a:fillRect/>
          </a:stretch>
        </p:blipFill>
        <p:spPr bwMode="auto">
          <a:xfrm>
            <a:off x="7931150" y="237310"/>
            <a:ext cx="949325" cy="85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5"/>
          <p:cNvCxnSpPr/>
          <p:nvPr/>
        </p:nvCxnSpPr>
        <p:spPr>
          <a:xfrm>
            <a:off x="0" y="1165225"/>
            <a:ext cx="9144000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774699" y="1311275"/>
            <a:ext cx="810577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В целях повышения компетентности профессиональной и педагогической квалификации ППС, </a:t>
            </a:r>
            <a:r>
              <a:rPr lang="kk-KZ" sz="2400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Управлением по развитию человеческих ресурсов было подано </a:t>
            </a:r>
            <a:r>
              <a:rPr lang="kk-KZ" sz="24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99</a:t>
            </a:r>
            <a:r>
              <a:rPr lang="kk-KZ" sz="2400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 кандидатур для участия в конкурсе на присуждении международной стипендии «Болашак».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4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14</a:t>
            </a:r>
            <a:r>
              <a:rPr lang="kk-KZ" sz="2400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 сотрудников КазНМУ им.С.Д. Асфендиярова стали обладателями международной стипендии Президента РК «Болашак» на 2012г. 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В целях повышения профессиональной компетентности ППС,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67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 сотрудников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КазНМУ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 были направлены на стажировку в дальнее зарубежье.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dirty="0" smtClean="0"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8650" y="142876"/>
            <a:ext cx="7448549" cy="954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Международная стипендия Президента Республики Казахстан  "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</a:rPr>
              <a:t>Болашак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"</a:t>
            </a:r>
            <a:endParaRPr lang="ru-RU" sz="2800" b="1" i="1" cap="all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799" name="AutoShape 7" descr="data:image/jpeg;base64,/9j/4AAQSkZJRgABAQAAAQABAAD/2wCEAAkGBhQSDxQUDxQUFBQUFRUUFBQUFBQUFBQUFBQVFBQUFBQXHCYeFxkkGRQUHy8gJCcpLCwsFR4xNTAqNSYsLCkBCQoKDgwOFw8PGiwcHSQuLC0vKSwqKSosKS0sLSwpKSkpLCkpKiwpKSkpKSksKS4pLCwpKSwpKiksKikpKSwsKv/AABEIALEBHAMBIgACEQEDEQH/xAAbAAACAwEBAQAAAAAAAAAAAAAAAQIDBAUGB//EAEAQAAIBAgMEBQgHBwUBAAAAAAABAgMRBCExBRJBUQZhcYGREyIycqGxwdEUIyRCUmLwFXOCkqKy4QczNFPxY//EABsBAAIDAQEBAAAAAAAAAAAAAAABAgMEBQYH/8QAMhEAAgECBAMGBAYDAAAAAAAAAAECAxESEyExBEFRBWFxkbHwJDJSoSM0RIHR4QYzQv/aAAwDAQACEQMRAD8A60UWRiJIsSPXNnlRxRNIEiVitsYWGAyIxAMAGADAAEAwEArAMAAAAAAAAYAIAAAAAAAEAwABAADABMdxXAQCAAACLRIQwK2iuSLmiEkTTEUSRW0XyRXYsTEXpFkURSLEipsY0hhYZAYAAwGZauPhGpCm3589FyV7XfJHbxmw506aqXUo8bax+aPGdIsG1UVVX0ir55Wy/wA+J6qHSOXkoYf05bt5SWcVF+jd8+rrRwq3aFSHFZKX7W37zp0uFhKjjfmZwCwHcOYMACwAICVhAAAAwAiMBgBEBgAAIYAAgAAAQDCwAIViQDAiAwACIiQWGIiyDRZYi0NMCmSK7F0kRaJpiLkiaQkSRWxhYYARGFgAYAWYXCupNQja758uJdithyw8UtxKCSScc45JLu7zk4vC1XJPD1ZU5ytBNJcXbidqtQx2Hju4nFU69OpFpp01GaeV0rarPXhlkzBUqzjWSS7jdTpQlRbbMIA2SUb6Z9huMIgLo4Ob0hN/wstjsqq/uS77L3kXOK3ZNQk9kZAOh+w6nHdXbJAtiz50/wCf/BDOh1JZM+jOeB0f2FU4bj7Jr4i/YNb8K/mj8wzqf1IMmp9LOeB0f2BW/B/VH5kHsWt+B+MfmPNp/UvMMqp9L8jCBu/Ylb8D8Y/MrqbLqR9KDXfH5jzIdV5iyprk/IyAXrBzekX7B/QJ/h9sV8R449RYJdGZwNMNnTeiX80fmWR2PU/L/Nf3XE6sFzGqU3yZhA3PZE+G6+yWftsZKtJxbUk01qmSjOMtmRlCUd0QAdgJERCGAAJiGAwERZOwrABU0QsWtELE0xFyRJCRJFYwAYAAgGAgJ4dfW0v3kPeek6Q4FVMRhVJyspSvFStGSTg7TX3ll7Wecwy+upfvIe89VtN/asP1b3tX+Dn8Sr1F4P0Z0uG0pPxXqZsRg1StCimlGKUVdylZJaSk3drl1ox/T5/dm/1zRv2hJObg8m84PlJLR9T0ML3amU/MqrLe5vlP5lVNLCrouqfM7MnRxlTi7rx92aLvpclrw11uc+U5U5WneL4NaP5o34fHp5VEvWWnfyJTjzSIxk9m7HRw1ZSjZ2aKcRsp60pfwy+EvmEcO4u8HdcV8jXSq93aZW3F3iaUlJWkcKdRxdqkXF9fwfEnHEtaSt3nexGGjUjuzV/eutHnMfs6VJ55x4Ph38mX05xqaPRlE4ShqtUbKW1JR1afUzbSx0JqyylybtfsfE8w6zQSxBZLh0yUKjPURx6jdTjJNdTafeiNTFRlnu+OSODQ2tUjpJ25PNe0txG1ZTjZ2XNpWuV5DTJuTsbVOk7+bx+62l4D3aHFf1P4nHeI5E6VK/pMsyrc2U4l0R0nTo2td+P+Cl4el92b8LkqOFiafo6tkVuVubJYb8kYZUN2cbSTTzTT964D23jKc4RW6/KJWb5W4PmaYYR713pkl1nH2v8A78+1f2ouopTmu4z1rwpvvMYDEdA5wgGFhgRsA7BYAEA7AAEGQaLGiNhoRNEhJEhDEAwEAhhYYDJ4NfX0f3kfid7a9R/S6e7a6WV72vu3ztnxOHgV9oo/vF7mdTatS+JTim7N2Svd7ttLdhhqq9VeDN1LSl+6NO0MO6ibtacc0k735pM5lR78d9elHKX5o8H3aM7mFndZ63efeYtoYTycvKQWT9Jdur7GU052eHy/g01I3WIzUMenHcqreg+esexk6mzGlvUX5SHL7y+ZlrYWy3o5wfiupmnCtwSnBvdfpLky16ax9/2Vp30kW7Px+7k27e2PU1yOys/mYJqFTOcc/wASyl4/MlRmqUZOU704pybeTgkru/NWRlqWeuzNNO/y7k9r7epYSn5Su8m7Ris5TfKK+OiPK4r/AFLlNWo0YWf/AGScnbrirfE8L0g2/LF15VJ3S0hHhCF8l28W+LMlGq1ocyVa70PoXBdg0qdJOssU/su49XjeklV504UU+MWqii+x7z3facldPZRf2jDTivxU5Ka8Gl7ymFe+pdlYvjxVVbSFW7C4Of8Axhfdoeg2Tt2jiF9RUUms3F+bNLri87dehvsfO8dsVbyqYd+Sqxd04+ar92jPV9FNvvERlCst2vS9Nab0eFRLr0fX1NHR4fi8x4ZaP1PIdqdj1ODWZF4oeh2kySmx2EbjgXLqeKkuJ0sLtbhNd6+RyETjIqnTjLkSjNo9RTrxkvNkn+uRyekOCs41Y6S82XrLR969xjp1bPLU61Cv5alOnLVq69ZZr2pGZRdKSktiybVWDi9+R5ywrEgOmcoiAwAQrCsSEMBAMQARYrEmRGBNEhIYmAAA7CGILDGIAoVlCtTk9Iyb8Is1YmS8xyzylft/9OdiNY9p1VSUpU1K9mmsmlx5sz1LKV/fM2UtYW97k8NjJU1HjGV21x1s8zdhtpxalGcllJ2b4x4HP2lBR3Yr7rl1uzll7jMsypwjNXL1NxdjseS3G9y0ovWOuvFEaaUbpaN+HccmOWha8S7WevMWW+oYzpUm0v14ZnK6bYzd2dWs/SUYda3pxTv1WuX08ZbUydKaKr4GtGKW8o76tq3Bqdl3JlFam8LNvAVIx4ik5bYl6nyaE+ZdCRljInGR55M+xRlc6eGqZ/M2x7PA49Op3m7DYnt7y6LITjfVGxo07FlGOLoykvvKDej3Zvdfvv3IpWejZowOEc69KNr3qQSy5yXFFyummjFXUZ05Rns07ntK+HcZOL1TsQ8mdHadP62d765X5GNwO/GV0mfHJKzaMzgDRf5Mrccyy4iMUzZs6f1kbaX+DM6SvZ3t1HaweHhlxvlZq5TVkkiymrs4OLp2qSX5n7cyk2bUSVaaWiaXgkZDVB3imYJq0mhCJWAmQIiJCGAgABiEyFibIjAmiRFE0RYCGA7CGIaABAUYjWPazp0oqVSkno0133y9tjmYn0o9/wADXVdnG3BP3opmruxqg7Qv73Cq88yEWWVtStAtiZYmQkSIsBknB2FB24iYmMZ856WdH54aq5U39RUd4ZXUJPN03ll1dXYcenKXU+y69h9cqU1KLjNKUJK0oyzTXWjyW1f9PGm5YSqknn5Oq5NLqjNXfin2nD4rgZKWKnquh7nsv/IIKCp8S2mue6fieW37E4YlLivE6EehmMeTortjVp7r728vA1Yf/SvFTfnblNcd6W+13Qv70YMmqnbCz0ku1+GUcSqRa8dfLcqwWMvZLNtpJLNt3ySXE+odEOibpNVsR/uW8yn/ANd1a8vzW4cO3TjdFeiNHBS3lKU61rb81a3qR0j25vrPc4bGX18Ubo0JxV5Hlu0e3Y8QnToqy5vr4dF9zZKCequZJ7Jpv7prTBskpNbM4Dinuc6vsSDXm3T7bnHxWz3Tkk7O/E9P5QpxVCNRWlk+D5F9OtKL12KKlGLWm55epTtqdbBLJdXd7OJZV2NfSUX2pr5kqFK1ot2srZcXxdy2dRSWhTCnKMtTz+0ZXrTf5mZrFlaNpNcm17SB0o6JI5UndtiESESIkQHYLDAiA7BYAIsgybIkkIkiaIRJoTGMAAiADEMBlFf049/wNVfWPqv3oy1fTj3mvErzo+rL3xKn86L1/rFUlkiuI56IIAtixEmRbJMi0BIVwAEAIkkbPIXg2lfl3GVLI3bIq+du3106yubaV0WLVmKCe69V4l1DHyWufvOpVwj5pJ8HlnyMUcLC7v5ufFleOMtyWFolVrRnHk/1qQw+KcdPAueDilqZHStK0bsSwtWE7pnfwWOT49x0YyueXhSlFpuy7zoUNpqJlqUucTTCrykdlormyintODWb9jNEKqkvNaZns1uX3T2IxaKakIJt6PV2dl3vRCxGNjFedJLs1OXiNownTnFvVXj26lsIOTKpzUUc/aWJU6l4rJK13m5dZjJCOzFKKSRw5Scm2xCJCJERAMLAAhEhABBkCcitk0IlEmitE0JgTQxIZEkADCwAVOm3UVuEW+5GjFenD1Jf3QLtj01LFRT0cJLxyMO2sfToSTrSUUlOOd221KOSSzbyZnxfiWNOH8JMtnp3iic7Y+24YqMpUlPcjLdUpJJSfHds3odGzJp3WhLbcdxMkLdCwY4iBEtwe6OxHNQSYlKzusmh2AWEWd3HawWPjUjKNWyukm7pX5PPRnKxVHdm05KXKUWpX8NCqwEI0lFtolLiG1sXYfGuHC65Cq4uTbt5pUBPLje5B1pMmqzB1n+kiADwroV45dSxYmS4sf0yfP3FQWDBHoPMn1YSk3qKw7BYlsQbb3EAAwEIQwGAgGIYARZIg2AiMmVtkpMhcsQiUSyJTFlsWJgWIkiKZNMgxhYBgRGa9gr7WvUfvM/SzY9OpiUqsFOPnVEpZre8yza46vJ5Gro//wAv+B+8v6Tx+0Rf/wA3/dH5GNv4i3cb/wBPfvOVCCSSSSSySSskuSS0JWADWYQsFhgAgsFhgACsFhgACsFhgAEbBYYAArASEACAYAArCJCABBYYDAjYBiABAMTGBFkGTZXIkhEJMrZOTK2yxCHEtiyiLLYsGBdFk0VRZZFlbGWDIpkkQGbejq+1P1PijX0nh9bB/ka/qTM3Rtfapep8UdHpOvQ7zA38QjpJfDM4AWGBuOaFgsMLCuArBYYWABWAdhiuBELEgC4EQJWCwXAjYY7BYLgRAlYi4jALBYaQ7BcRCwWJWBhcZALErCsO4iJFkmQZJDISISZKTI2vy73YmhFUmQJ1I25dzuUtlqESiWoAExFkSxABWyZahoYFbGb+jX/Jn6i+B0Ok2kO8YHPl+YXvkdJflmcBjADac0YCABAxoAAYwEAhDYAADEMAAQgAAAAYAMGC0GwAQhMGIBjBkWMBoCDIMQE0BWyEtAAsREqkVSAC1C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1" name="AutoShape 9" descr="data:image/jpeg;base64,/9j/4AAQSkZJRgABAQAAAQABAAD/2wCEAAkGBhQSDxQUDxQUFBQUFRUUFBQUFBQUFBQUFBQVFBQUFBQXHCYeFxkkGRQUHy8gJCcpLCwsFR4xNTAqNSYsLCkBCQoKDgwOFw8PGiwcHSQuLC0vKSwqKSosKS0sLSwpKSkpLCkpKiwpKSkpKSksKS4pLCwpKSwpKiksKikpKSwsKv/AABEIALEBHAMBIgACEQEDEQH/xAAbAAACAwEBAQAAAAAAAAAAAAAAAQIDBAUGB//EAEAQAAIBAgMEBQgHBwUBAAAAAAABAgMRBCExBRJBUQZhcYGREyIycqGxwdEUIyRCUmLwFXOCkqKy4QczNFPxY//EABsBAAIDAQEBAAAAAAAAAAAAAAABAgMEBQYH/8QAMhEAAgECBAMGBAYDAAAAAAAAAAECAxESEyExBEFRBWFxkbHwJDJSoSM0RIHR4QYzQv/aAAwDAQACEQMRAD8A60UWRiJIsSPXNnlRxRNIEiVitsYWGAyIxAMAGADAAEAwEArAMAAAAAAAAYAIAAAAAAAEAwABAADABMdxXAQCAAACLRIQwK2iuSLmiEkTTEUSRW0XyRXYsTEXpFkURSLEipsY0hhYZAYAAwGZauPhGpCm3589FyV7XfJHbxmw506aqXUo8bax+aPGdIsG1UVVX0ir55Wy/wA+J6qHSOXkoYf05bt5SWcVF+jd8+rrRwq3aFSHFZKX7W37zp0uFhKjjfmZwCwHcOYMACwAICVhAAAAwAiMBgBEBgAAIYAAgAAAQDCwAIViQDAiAwACIiQWGIiyDRZYi0NMCmSK7F0kRaJpiLkiaQkSRWxhYYARGFgAYAWYXCupNQja758uJdithyw8UtxKCSScc45JLu7zk4vC1XJPD1ZU5ytBNJcXbidqtQx2Hju4nFU69OpFpp01GaeV0rarPXhlkzBUqzjWSS7jdTpQlRbbMIA2SUb6Z9huMIgLo4Ob0hN/wstjsqq/uS77L3kXOK3ZNQk9kZAOh+w6nHdXbJAtiz50/wCf/BDOh1JZM+jOeB0f2FU4bj7Jr4i/YNb8K/mj8wzqf1IMmp9LOeB0f2BW/B/VH5kHsWt+B+MfmPNp/UvMMqp9L8jCBu/Ylb8D8Y/MrqbLqR9KDXfH5jzIdV5iyprk/IyAXrBzekX7B/QJ/h9sV8R449RYJdGZwNMNnTeiX80fmWR2PU/L/Nf3XE6sFzGqU3yZhA3PZE+G6+yWftsZKtJxbUk01qmSjOMtmRlCUd0QAdgJERCGAAJiGAwERZOwrABU0QsWtELE0xFyRJCRJFYwAYAAgGAgJ4dfW0v3kPeek6Q4FVMRhVJyspSvFStGSTg7TX3ll7Wecwy+upfvIe89VtN/asP1b3tX+Dn8Sr1F4P0Z0uG0pPxXqZsRg1StCimlGKUVdylZJaSk3drl1ox/T5/dm/1zRv2hJObg8m84PlJLR9T0ML3amU/MqrLe5vlP5lVNLCrouqfM7MnRxlTi7rx92aLvpclrw11uc+U5U5WneL4NaP5o34fHp5VEvWWnfyJTjzSIxk9m7HRw1ZSjZ2aKcRsp60pfwy+EvmEcO4u8HdcV8jXSq93aZW3F3iaUlJWkcKdRxdqkXF9fwfEnHEtaSt3nexGGjUjuzV/eutHnMfs6VJ55x4Ph38mX05xqaPRlE4ShqtUbKW1JR1afUzbSx0JqyylybtfsfE8w6zQSxBZLh0yUKjPURx6jdTjJNdTafeiNTFRlnu+OSODQ2tUjpJ25PNe0txG1ZTjZ2XNpWuV5DTJuTsbVOk7+bx+62l4D3aHFf1P4nHeI5E6VK/pMsyrc2U4l0R0nTo2td+P+Cl4el92b8LkqOFiafo6tkVuVubJYb8kYZUN2cbSTTzTT964D23jKc4RW6/KJWb5W4PmaYYR713pkl1nH2v8A78+1f2ouopTmu4z1rwpvvMYDEdA5wgGFhgRsA7BYAEA7AAEGQaLGiNhoRNEhJEhDEAwEAhhYYDJ4NfX0f3kfid7a9R/S6e7a6WV72vu3ztnxOHgV9oo/vF7mdTatS+JTim7N2Svd7ttLdhhqq9VeDN1LSl+6NO0MO6ibtacc0k735pM5lR78d9elHKX5o8H3aM7mFndZ63efeYtoYTycvKQWT9Jdur7GU052eHy/g01I3WIzUMenHcqreg+esexk6mzGlvUX5SHL7y+ZlrYWy3o5wfiupmnCtwSnBvdfpLky16ax9/2Vp30kW7Px+7k27e2PU1yOys/mYJqFTOcc/wASyl4/MlRmqUZOU704pybeTgkru/NWRlqWeuzNNO/y7k9r7epYSn5Su8m7Ris5TfKK+OiPK4r/AFLlNWo0YWf/AGScnbrirfE8L0g2/LF15VJ3S0hHhCF8l28W+LMlGq1ocyVa70PoXBdg0qdJOssU/su49XjeklV504UU+MWqii+x7z3facldPZRf2jDTivxU5Ka8Gl7ymFe+pdlYvjxVVbSFW7C4Of8Axhfdoeg2Tt2jiF9RUUms3F+bNLri87dehvsfO8dsVbyqYd+Sqxd04+ar92jPV9FNvvERlCst2vS9Nab0eFRLr0fX1NHR4fi8x4ZaP1PIdqdj1ODWZF4oeh2kySmx2EbjgXLqeKkuJ0sLtbhNd6+RyETjIqnTjLkSjNo9RTrxkvNkn+uRyekOCs41Y6S82XrLR969xjp1bPLU61Cv5alOnLVq69ZZr2pGZRdKSktiybVWDi9+R5ywrEgOmcoiAwAQrCsSEMBAMQARYrEmRGBNEhIYmAAA7CGILDGIAoVlCtTk9Iyb8Is1YmS8xyzylft/9OdiNY9p1VSUpU1K9mmsmlx5sz1LKV/fM2UtYW97k8NjJU1HjGV21x1s8zdhtpxalGcllJ2b4x4HP2lBR3Yr7rl1uzll7jMsypwjNXL1NxdjseS3G9y0ovWOuvFEaaUbpaN+HccmOWha8S7WevMWW+oYzpUm0v14ZnK6bYzd2dWs/SUYda3pxTv1WuX08ZbUydKaKr4GtGKW8o76tq3Bqdl3JlFam8LNvAVIx4ik5bYl6nyaE+ZdCRljInGR55M+xRlc6eGqZ/M2x7PA49Op3m7DYnt7y6LITjfVGxo07FlGOLoykvvKDej3Zvdfvv3IpWejZowOEc69KNr3qQSy5yXFFyummjFXUZ05Rns07ntK+HcZOL1TsQ8mdHadP62d765X5GNwO/GV0mfHJKzaMzgDRf5Mrccyy4iMUzZs6f1kbaX+DM6SvZ3t1HaweHhlxvlZq5TVkkiymrs4OLp2qSX5n7cyk2bUSVaaWiaXgkZDVB3imYJq0mhCJWAmQIiJCGAgABiEyFibIjAmiRFE0RYCGA7CGIaABAUYjWPazp0oqVSkno0133y9tjmYn0o9/wADXVdnG3BP3opmruxqg7Qv73Cq88yEWWVtStAtiZYmQkSIsBknB2FB24iYmMZ856WdH54aq5U39RUd4ZXUJPN03ll1dXYcenKXU+y69h9cqU1KLjNKUJK0oyzTXWjyW1f9PGm5YSqknn5Oq5NLqjNXfin2nD4rgZKWKnquh7nsv/IIKCp8S2mue6fieW37E4YlLivE6EehmMeTortjVp7r728vA1Yf/SvFTfnblNcd6W+13Qv70YMmqnbCz0ku1+GUcSqRa8dfLcqwWMvZLNtpJLNt3ySXE+odEOibpNVsR/uW8yn/ANd1a8vzW4cO3TjdFeiNHBS3lKU61rb81a3qR0j25vrPc4bGX18Ubo0JxV5Hlu0e3Y8QnToqy5vr4dF9zZKCequZJ7Jpv7prTBskpNbM4Dinuc6vsSDXm3T7bnHxWz3Tkk7O/E9P5QpxVCNRWlk+D5F9OtKL12KKlGLWm55epTtqdbBLJdXd7OJZV2NfSUX2pr5kqFK1ot2srZcXxdy2dRSWhTCnKMtTz+0ZXrTf5mZrFlaNpNcm17SB0o6JI5UndtiESESIkQHYLDAiA7BYAIsgybIkkIkiaIRJoTGMAAiADEMBlFf049/wNVfWPqv3oy1fTj3mvErzo+rL3xKn86L1/rFUlkiuI56IIAtixEmRbJMi0BIVwAEAIkkbPIXg2lfl3GVLI3bIq+du3106yubaV0WLVmKCe69V4l1DHyWufvOpVwj5pJ8HlnyMUcLC7v5ufFleOMtyWFolVrRnHk/1qQw+KcdPAueDilqZHStK0bsSwtWE7pnfwWOT49x0YyueXhSlFpuy7zoUNpqJlqUucTTCrykdlormyintODWb9jNEKqkvNaZns1uX3T2IxaKakIJt6PV2dl3vRCxGNjFedJLs1OXiNownTnFvVXj26lsIOTKpzUUc/aWJU6l4rJK13m5dZjJCOzFKKSRw5Scm2xCJCJERAMLAAhEhABBkCcitk0IlEmitE0JgTQxIZEkADCwAVOm3UVuEW+5GjFenD1Jf3QLtj01LFRT0cJLxyMO2sfToSTrSUUlOOd221KOSSzbyZnxfiWNOH8JMtnp3iic7Y+24YqMpUlPcjLdUpJJSfHds3odGzJp3WhLbcdxMkLdCwY4iBEtwe6OxHNQSYlKzusmh2AWEWd3HawWPjUjKNWyukm7pX5PPRnKxVHdm05KXKUWpX8NCqwEI0lFtolLiG1sXYfGuHC65Cq4uTbt5pUBPLje5B1pMmqzB1n+kiADwroV45dSxYmS4sf0yfP3FQWDBHoPMn1YSk3qKw7BYlsQbb3EAAwEIQwGAgGIYARZIg2AiMmVtkpMhcsQiUSyJTFlsWJgWIkiKZNMgxhYBgRGa9gr7WvUfvM/SzY9OpiUqsFOPnVEpZre8yza46vJ5Gro//wAv+B+8v6Tx+0Rf/wA3/dH5GNv4i3cb/wBPfvOVCCSSSSSySSskuSS0JWADWYQsFhgAgsFhgACsFhgACsFhgAEbBYYAArASEACAYAArCJCABBYYDAjYBiABAMTGBFkGTZXIkhEJMrZOTK2yxCHEtiyiLLYsGBdFk0VRZZFlbGWDIpkkQGbejq+1P1PijX0nh9bB/ka/qTM3Rtfapep8UdHpOvQ7zA38QjpJfDM4AWGBuOaFgsMLCuArBYYWABWAdhiuBELEgC4EQJWCwXAjYY7BYLgRAlYi4jALBYaQ7BcRCwWJWBhcZALErCsO4iJFkmQZJDISISZKTI2vy73YmhFUmQJ1I25dzuUtlqESiWoAExFkSxABWyZahoYFbGb+jX/Jn6i+B0Ok2kO8YHPl+YXvkdJflmcBjADac0YCABAxoAAYwEAhDYAADEMAAQgAAAAYAMGC0GwAQhMGIBjBkWMBoCDIMQE0BWyEtAAsREqkVSAC1C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3" name="AutoShape 11" descr="data:image/jpeg;base64,/9j/4AAQSkZJRgABAQAAAQABAAD/2wCEAAkGBhQSDxQUDxQUFBQUFRUUFBQUFBQUFBQUFBQVFBQUFBQXHCYeFxkkGRQUHy8gJCcpLCwsFR4xNTAqNSYsLCkBCQoKDgwOFw8PGiwcHSQuLC0vKSwqKSosKS0sLSwpKSkpLCkpKiwpKSkpKSksKS4pLCwpKSwpKiksKikpKSwsKv/AABEIALEBHAMBIgACEQEDEQH/xAAbAAACAwEBAQAAAAAAAAAAAAAAAQIDBAUGB//EAEAQAAIBAgMEBQgHBwUBAAAAAAABAgMRBCExBRJBUQZhcYGREyIycqGxwdEUIyRCUmLwFXOCkqKy4QczNFPxY//EABsBAAIDAQEBAAAAAAAAAAAAAAABAgMEBQYH/8QAMhEAAgECBAMGBAYDAAAAAAAAAAECAxESEyExBEFRBWFxkbHwJDJSoSM0RIHR4QYzQv/aAAwDAQACEQMRAD8A60UWRiJIsSPXNnlRxRNIEiVitsYWGAyIxAMAGADAAEAwEArAMAAAAAAAAYAIAAAAAAAEAwABAADABMdxXAQCAAACLRIQwK2iuSLmiEkTTEUSRW0XyRXYsTEXpFkURSLEipsY0hhYZAYAAwGZauPhGpCm3589FyV7XfJHbxmw506aqXUo8bax+aPGdIsG1UVVX0ir55Wy/wA+J6qHSOXkoYf05bt5SWcVF+jd8+rrRwq3aFSHFZKX7W37zp0uFhKjjfmZwCwHcOYMACwAICVhAAAAwAiMBgBEBgAAIYAAgAAAQDCwAIViQDAiAwACIiQWGIiyDRZYi0NMCmSK7F0kRaJpiLkiaQkSRWxhYYARGFgAYAWYXCupNQja758uJdithyw8UtxKCSScc45JLu7zk4vC1XJPD1ZU5ytBNJcXbidqtQx2Hju4nFU69OpFpp01GaeV0rarPXhlkzBUqzjWSS7jdTpQlRbbMIA2SUb6Z9huMIgLo4Ob0hN/wstjsqq/uS77L3kXOK3ZNQk9kZAOh+w6nHdXbJAtiz50/wCf/BDOh1JZM+jOeB0f2FU4bj7Jr4i/YNb8K/mj8wzqf1IMmp9LOeB0f2BW/B/VH5kHsWt+B+MfmPNp/UvMMqp9L8jCBu/Ylb8D8Y/MrqbLqR9KDXfH5jzIdV5iyprk/IyAXrBzekX7B/QJ/h9sV8R449RYJdGZwNMNnTeiX80fmWR2PU/L/Nf3XE6sFzGqU3yZhA3PZE+G6+yWftsZKtJxbUk01qmSjOMtmRlCUd0QAdgJERCGAAJiGAwERZOwrABU0QsWtELE0xFyRJCRJFYwAYAAgGAgJ4dfW0v3kPeek6Q4FVMRhVJyspSvFStGSTg7TX3ll7Wecwy+upfvIe89VtN/asP1b3tX+Dn8Sr1F4P0Z0uG0pPxXqZsRg1StCimlGKUVdylZJaSk3drl1ox/T5/dm/1zRv2hJObg8m84PlJLR9T0ML3amU/MqrLe5vlP5lVNLCrouqfM7MnRxlTi7rx92aLvpclrw11uc+U5U5WneL4NaP5o34fHp5VEvWWnfyJTjzSIxk9m7HRw1ZSjZ2aKcRsp60pfwy+EvmEcO4u8HdcV8jXSq93aZW3F3iaUlJWkcKdRxdqkXF9fwfEnHEtaSt3nexGGjUjuzV/eutHnMfs6VJ55x4Ph38mX05xqaPRlE4ShqtUbKW1JR1afUzbSx0JqyylybtfsfE8w6zQSxBZLh0yUKjPURx6jdTjJNdTafeiNTFRlnu+OSODQ2tUjpJ25PNe0txG1ZTjZ2XNpWuV5DTJuTsbVOk7+bx+62l4D3aHFf1P4nHeI5E6VK/pMsyrc2U4l0R0nTo2td+P+Cl4el92b8LkqOFiafo6tkVuVubJYb8kYZUN2cbSTTzTT964D23jKc4RW6/KJWb5W4PmaYYR713pkl1nH2v8A78+1f2ouopTmu4z1rwpvvMYDEdA5wgGFhgRsA7BYAEA7AAEGQaLGiNhoRNEhJEhDEAwEAhhYYDJ4NfX0f3kfid7a9R/S6e7a6WV72vu3ztnxOHgV9oo/vF7mdTatS+JTim7N2Svd7ttLdhhqq9VeDN1LSl+6NO0MO6ibtacc0k735pM5lR78d9elHKX5o8H3aM7mFndZ63efeYtoYTycvKQWT9Jdur7GU052eHy/g01I3WIzUMenHcqreg+esexk6mzGlvUX5SHL7y+ZlrYWy3o5wfiupmnCtwSnBvdfpLky16ax9/2Vp30kW7Px+7k27e2PU1yOys/mYJqFTOcc/wASyl4/MlRmqUZOU704pybeTgkru/NWRlqWeuzNNO/y7k9r7epYSn5Su8m7Ris5TfKK+OiPK4r/AFLlNWo0YWf/AGScnbrirfE8L0g2/LF15VJ3S0hHhCF8l28W+LMlGq1ocyVa70PoXBdg0qdJOssU/su49XjeklV504UU+MWqii+x7z3facldPZRf2jDTivxU5Ka8Gl7ymFe+pdlYvjxVVbSFW7C4Of8Axhfdoeg2Tt2jiF9RUUms3F+bNLri87dehvsfO8dsVbyqYd+Sqxd04+ar92jPV9FNvvERlCst2vS9Nab0eFRLr0fX1NHR4fi8x4ZaP1PIdqdj1ODWZF4oeh2kySmx2EbjgXLqeKkuJ0sLtbhNd6+RyETjIqnTjLkSjNo9RTrxkvNkn+uRyekOCs41Y6S82XrLR969xjp1bPLU61Cv5alOnLVq69ZZr2pGZRdKSktiybVWDi9+R5ywrEgOmcoiAwAQrCsSEMBAMQARYrEmRGBNEhIYmAAA7CGILDGIAoVlCtTk9Iyb8Is1YmS8xyzylft/9OdiNY9p1VSUpU1K9mmsmlx5sz1LKV/fM2UtYW97k8NjJU1HjGV21x1s8zdhtpxalGcllJ2b4x4HP2lBR3Yr7rl1uzll7jMsypwjNXL1NxdjseS3G9y0ovWOuvFEaaUbpaN+HccmOWha8S7WevMWW+oYzpUm0v14ZnK6bYzd2dWs/SUYda3pxTv1WuX08ZbUydKaKr4GtGKW8o76tq3Bqdl3JlFam8LNvAVIx4ik5bYl6nyaE+ZdCRljInGR55M+xRlc6eGqZ/M2x7PA49Op3m7DYnt7y6LITjfVGxo07FlGOLoykvvKDej3Zvdfvv3IpWejZowOEc69KNr3qQSy5yXFFyummjFXUZ05Rns07ntK+HcZOL1TsQ8mdHadP62d765X5GNwO/GV0mfHJKzaMzgDRf5Mrccyy4iMUzZs6f1kbaX+DM6SvZ3t1HaweHhlxvlZq5TVkkiymrs4OLp2qSX5n7cyk2bUSVaaWiaXgkZDVB3imYJq0mhCJWAmQIiJCGAgABiEyFibIjAmiRFE0RYCGA7CGIaABAUYjWPazp0oqVSkno0133y9tjmYn0o9/wADXVdnG3BP3opmruxqg7Qv73Cq88yEWWVtStAtiZYmQkSIsBknB2FB24iYmMZ856WdH54aq5U39RUd4ZXUJPN03ll1dXYcenKXU+y69h9cqU1KLjNKUJK0oyzTXWjyW1f9PGm5YSqknn5Oq5NLqjNXfin2nD4rgZKWKnquh7nsv/IIKCp8S2mue6fieW37E4YlLivE6EehmMeTortjVp7r728vA1Yf/SvFTfnblNcd6W+13Qv70YMmqnbCz0ku1+GUcSqRa8dfLcqwWMvZLNtpJLNt3ySXE+odEOibpNVsR/uW8yn/ANd1a8vzW4cO3TjdFeiNHBS3lKU61rb81a3qR0j25vrPc4bGX18Ubo0JxV5Hlu0e3Y8QnToqy5vr4dF9zZKCequZJ7Jpv7prTBskpNbM4Dinuc6vsSDXm3T7bnHxWz3Tkk7O/E9P5QpxVCNRWlk+D5F9OtKL12KKlGLWm55epTtqdbBLJdXd7OJZV2NfSUX2pr5kqFK1ot2srZcXxdy2dRSWhTCnKMtTz+0ZXrTf5mZrFlaNpNcm17SB0o6JI5UndtiESESIkQHYLDAiA7BYAIsgybIkkIkiaIRJoTGMAAiADEMBlFf049/wNVfWPqv3oy1fTj3mvErzo+rL3xKn86L1/rFUlkiuI56IIAtixEmRbJMi0BIVwAEAIkkbPIXg2lfl3GVLI3bIq+du3106yubaV0WLVmKCe69V4l1DHyWufvOpVwj5pJ8HlnyMUcLC7v5ufFleOMtyWFolVrRnHk/1qQw+KcdPAueDilqZHStK0bsSwtWE7pnfwWOT49x0YyueXhSlFpuy7zoUNpqJlqUucTTCrykdlormyintODWb9jNEKqkvNaZns1uX3T2IxaKakIJt6PV2dl3vRCxGNjFedJLs1OXiNownTnFvVXj26lsIOTKpzUUc/aWJU6l4rJK13m5dZjJCOzFKKSRw5Scm2xCJCJERAMLAAhEhABBkCcitk0IlEmitE0JgTQxIZEkADCwAVOm3UVuEW+5GjFenD1Jf3QLtj01LFRT0cJLxyMO2sfToSTrSUUlOOd221KOSSzbyZnxfiWNOH8JMtnp3iic7Y+24YqMpUlPcjLdUpJJSfHds3odGzJp3WhLbcdxMkLdCwY4iBEtwe6OxHNQSYlKzusmh2AWEWd3HawWPjUjKNWyukm7pX5PPRnKxVHdm05KXKUWpX8NCqwEI0lFtolLiG1sXYfGuHC65Cq4uTbt5pUBPLje5B1pMmqzB1n+kiADwroV45dSxYmS4sf0yfP3FQWDBHoPMn1YSk3qKw7BYlsQbb3EAAwEIQwGAgGIYARZIg2AiMmVtkpMhcsQiUSyJTFlsWJgWIkiKZNMgxhYBgRGa9gr7WvUfvM/SzY9OpiUqsFOPnVEpZre8yza46vJ5Gro//wAv+B+8v6Tx+0Rf/wA3/dH5GNv4i3cb/wBPfvOVCCSSSSSySSskuSS0JWADWYQsFhgAgsFhgACsFhgACsFhgAEbBYYAArASEACAYAArCJCABBYYDAjYBiABAMTGBFkGTZXIkhEJMrZOTK2yxCHEtiyiLLYsGBdFk0VRZZFlbGWDIpkkQGbejq+1P1PijX0nh9bB/ka/qTM3Rtfapep8UdHpOvQ7zA38QjpJfDM4AWGBuOaFgsMLCuArBYYWABWAdhiuBELEgC4EQJWCwXAjYY7BYLgRAlYi4jALBYaQ7BcRCwWJWBhcZALErCsO4iJFkmQZJDISISZKTI2vy73YmhFUmQJ1I25dzuUtlqESiWoAExFkSxABWyZahoYFbGb+jX/Jn6i+B0Ok2kO8YHPl+YXvkdJflmcBjADac0YCABAxoAAYwEAhDYAADEMAAQgAAAAYAMGC0GwAQhMGIBjBkWMBoCDIMQE0BWyEtAAsREqkVSAC1C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7110" name="Picture 6" descr="http://cde.tarsu.kz/images/BOLASHAK.jpg"/>
          <p:cNvPicPr>
            <a:picLocks noChangeAspect="1" noChangeArrowheads="1"/>
          </p:cNvPicPr>
          <p:nvPr/>
        </p:nvPicPr>
        <p:blipFill>
          <a:blip r:embed="rId3" cstate="print"/>
          <a:srcRect t="13150" r="-12500"/>
          <a:stretch>
            <a:fillRect/>
          </a:stretch>
        </p:blipFill>
        <p:spPr bwMode="auto">
          <a:xfrm>
            <a:off x="5375275" y="5108575"/>
            <a:ext cx="2628900" cy="16056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Rounded Rectangle 13"/>
          <p:cNvSpPr/>
          <p:nvPr/>
        </p:nvSpPr>
        <p:spPr>
          <a:xfrm>
            <a:off x="0" y="-3176"/>
            <a:ext cx="555625" cy="6861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3" cstate="print">
            <a:lum bright="62000" contrast="-57000"/>
          </a:blip>
          <a:srcRect l="-1057" r="56750"/>
          <a:stretch>
            <a:fillRect/>
          </a:stretch>
        </p:blipFill>
        <p:spPr bwMode="auto">
          <a:xfrm>
            <a:off x="555625" y="1092200"/>
            <a:ext cx="8588375" cy="576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70075" y="361950"/>
            <a:ext cx="5330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cap="all" dirty="0" smtClean="0">
                <a:solidFill>
                  <a:schemeClr val="tx2">
                    <a:lumMod val="75000"/>
                  </a:schemeClr>
                </a:solidFill>
              </a:rPr>
              <a:t>«ОТДЕЛ РЕКРУТИНГА»</a:t>
            </a:r>
          </a:p>
        </p:txBody>
      </p:sp>
      <p:pic>
        <p:nvPicPr>
          <p:cNvPr id="11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4" cstate="print"/>
          <a:srcRect l="-1057" r="56750"/>
          <a:stretch>
            <a:fillRect/>
          </a:stretch>
        </p:blipFill>
        <p:spPr bwMode="auto">
          <a:xfrm>
            <a:off x="8150225" y="237311"/>
            <a:ext cx="730250" cy="65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AutoShape 4" descr="data:image/jpeg;base64,/9j/4AAQSkZJRgABAQAAAQABAAD/2wCEAAkGBhQSERUTEhQWEhUWFRcZGRgXGBYYGBsaFxUXHxkcGB8ZGyYgGiAkGxgWHy8gJCcpLCwtGB4xNTAqNSYrLCkBCQoKDgwOGg8PGiokHyUsLywuLCksLCwpLCosKSwsKikpLCwsKSosKik0LCwsLCksLCksLCkpLCkpLCwpLCwsLP/AABEIAIAAoAMBIgACEQEDEQH/xAAcAAACAgMBAQAAAAAAAAAAAAAABgUHAwQIAQL/xAA9EAACAQIEAwYDBgQEBwAAAAABAgMAEQQFEiEGMUEHEyJRYYEycZEUI0KhsdFSgsHwYnLS8TNDY3OiwuH/xAAZAQEBAQEBAQAAAAAAAAAAAAAAAwIEAQX/xAAhEQADAAICAwEAAwAAAAAAAAAAAQIDESExBBJBIhNRYf/aAAwDAQACEQMRAD8AvGiiigCiiigCiiigCiiigCiiigCiiigCvGa252r29ROcY4WMfO48Xy8qzVKVtm4h29IXeIO0Qxtpw6CRQd5Dcr8lAI+vL51DQdsTIx76FSinxFCwIBNrgMTq/Kp+aJSLEC3lal/OeE4pd1AQ+gqH8vJ1V4rS4GrJu0fB4l9CuUbp3g0hr8rHlf0pormvNssfDvZhffmQeX+1WD2YdoyyA4fEyb3Aidzz5DuyT1vy+lWmtnI5aLTooorZkKKKKAKKQU7RMZI0yw5XJIYJGif7+MeNQDYbb3UqfenLKMXJLCkk0Rw8jLdoywYqfIldjQG5RRXxLMqi7EKPMkAbmw5+tAfdFFFAFFFFAFFfEswUXYgDzNamMzqGK3eOFvyPSvG0uzSlvpGtnWMeKNmFtyADYki55WH60sy5qFBMlr/7Xv71l4j4lRgChLITbYHn6gb86Xcwiu6I+xcHT89v2rjyZNvSPpYMTidvsmlzWNhsf6V9CYHrcVDxw91GVHiPkdx+fKsC41vi06QQNSjmD5jofasUl8NzddMy8SwxyxlWsT0+dVS0ZWQgc9+RI5cqcuJszKnw73APsdr/AF/SkHF4m5dbnUbW9vI86rjRyZeWdNcCZ02KwMMr/Hp0tve5Q6ST6m1z86YKrTsKw7jBSO2qzS2UHl4VFyPc2P8Alqy66l0cjCvDVfce8RyLjYMGss8UbQtLJ9ljaTEPZ9KqhAOgbMS3p6itzIuMY4MCJMTNJKxneKNWUnFE6joidAATKFtfbqPnXp4VphcThDica0+HzNzJiS0cUX2hSQVF9dnG+q49B6U64/NzowwxC43LsH3TaY4xI0zurBUSR4wzp4LsFuC1+e1qncR2hxgw+AxhsV9nmExCGE9w0lzuVO2nr186ywdomHOG+1MsscbSmOHUnjnP4TCikswbe3LlflQFd4/AZk7YxMM2LCHBYdlaQFZ2KswRNjYOVvqPxWQ33NGbZhmeuTDYkmcxwYHEd1FEWClMVHrUWuZDpuWJO5BtyqwZO0jDroDpLGzYlMM6uEUxO6a1Ml2tbTY7E1lftDwup1TXM6zdyFiXvGkcRh27vSdwqtuxsBQGPgbO8TiHxHeq7YdXX7PNJEYHkBB1gobbKbANYXvTZS1gOOI5JVjaOSC8EspMoCaO4kCyq4vsRdWuLgg86wZJ2jYfEsNKvHG2HkxAkk0quiKYxvcXuN7NfyPSgGysc8wRSzGwFR/D/EEeMwyYmIMsbgldYsbBiL2ufKl7i7PCUIUXHT1qd36otixPI/8ADUzzPHncoh0qvNugH7npShnWclrfwLsovzsOfyFZs2zBVAiV7AC7uOR8/f8ASjhbh84vEICD3YszeiDp/Ny+V64+aZ9RNRO/iJ/h6MdwrDS3iuRe7353I6dSKM7w13IHxWJU+TD96SczwxxObMkZ0jWzEjbYMAAPrarAzk2e/wAv1/8AteUtI89myPweYh18Q3617JIByFRGKm0SsPM3HvWZMdtWB7CdxvCzy/c7OFsyr168qVcHk00kyIEcM7BVBBF7m3X9asmaFlIe12ZwD/kH7+dPHBPCo1DEyLya8IJNxdSpb3B2+vlXTipvhHNlWpdMneCuH/sWDjgO7AFntuNTG5t6dKnaKK6z54qZlwjiHx74yHF9xqw6wgd0jlQJCxtq23JvvyNajdlkOuKUYnErMjyu0ode8kMqqr6jpsvhVVBQCw2FO1FAIR7IsO7SiZjJC+J78RC6gfcGOxa+okk6i3MlR633MT2cK/2ctjMVqw7SGN9UesJIqqUvo6Bdm+Lc7040UAgp2Sxd+8jSaozi4sQIWQMv3cLIVfUTqLFtRY+Q53JraXs2ETyS4Sc4SV5XcFIoiirIkatGEItb7tWvsb+4p0ooBNzXsyixIg7/ABGIlMWvvCXsZlkKsySWAsupF8K2AAt61GYTsci7nDRTzOww/eqVjuiSxSS94I5Bcmwa3Xe30sWvCaAU8myU4DL48IXEnd6/EBpuC7EbXNudvakfOMQxPxE2vT7m+ZJIpeNtS8rjkdOxt5i996RpYdUnpXDme6PreNPrBBCBxdjv6G1a2U5xikn0xStGhdQUQ/FyBvTFjI1HXltUMcasZAiUGR3AHViSdgPe1Yl6N5Z9kNOSZAoxAkuQ66i1vhIJ2vtseQrZzbE3kIvvcCpcjuYRqtrI8VuV/T0vS5I99z6n9q8p/A3vogMzJMrH1/SjDsxO9Y1cliDuQTvvY1hzDNFjUqpGo9ei+p9fStTDt+sojVKVuh17PcJFiTJ3ksc3dkARWIdd92ffxA9LXFWWBXNfAmdjD5gk1z3eoKx80IsxPnvv7V0orAi43BrtmVO5RwXTrlntFFFbJhRRRQBRRRQBRRRQHjNYXOwFVpxxx7qjkTDmyW0l+rEm3h8hf61Ldp2dmKFIVNjMTqtz0ra/1J/Kqh4nxfdwR3/FKn0Bv+gFTb3SlG0uNj3l+cA4SJEtZUVee9wN/wA6jsRmiRLrd1FzvvyAqv2zh1QPFIgVl/E1mHmCLb29KXMxzYvsWLnzIsP5R/U7/KsvxqT/AEdS8la0h7zbiqM/8Ntd/K4HvTn2b8J6U+3YkXdheIH8K/xW6E9PT51VvZ7kf2zGRxH4B4n3/Au5+vL3roHNMUFTSNgBYDptUaSgqt2+SEzvHliRfalPiHNjGlk+JvLoBUtmGJ5kmkvH4rvNTEXJ2U3tpAPpzvv9K34eH+W9tcIl5eb0nS7ZDYjOpLnWX36X2/Ko2fMzJ4FBC9SfLyHlXzmuY7lEHoW/UDy9TWHCjSu9fRz5JhesI4sON1+rJGB9NgKvXsv44jmhTCudMsY0rc7SKOVr9QOn09KBV9iwvsL/AN+9b+UzvGVdSUKkFSOYI3B9N6+enrkvU7OsaKTezzjn7ahjlsJ0G/k6/wAQ8j5j3+TlV098kHwFFFFegKKKKAKKKKArjtUwZMsD9NDj3G/9fyqr+N8JrwwtuVYHb5W/rXQPEmQjFRaL6WBurWvY9QfQiq7n7NMY0llMajlqJBFvQWv+VRaaraKJrRz8FJ57Ae39mse7GrV7VuAYsDDCQ7PK+tnNgq+HT8Kgbbt50l4XLQuHD2Gpl62A3O1yeVU9m+wkhm7GXKY29vCysl/Im1vzsKt3M4bjn7f361UPC2anA43ue7PdoTG8ljfe133NtN/FbmRamHOuNhrPcLq3+JuRvqvtztc/+KnY155OKVWtlcOdpPgycXF4sOZCvhJ0BfxEkkEkdOR2NIebZuBGFTYkb/4R5fM1lzXMZJDeR2c8tzyt/f51BZixsD50wZXiTmfpO4WWlVGgzVlSU2HW/n6VqO1fSv4Ldb7f1/v0o1sp7EkmJsNzqP8AfIVIYa4F25mo/L8DazPuf0qSW9SobJjIs5fDTJNGbMjAj18wfQjauk8pzNMRDHNH8LqGHvzB9Qbj2rllWtVy9i+e6opMKx/4ZDrv0Y+ID5Hf+atQ+dErRZtFFFWJhRRRQBRRRQBRRRQFI9t33+Ljg1abRgb+bFjt6nYe1I2Ky5QFBuygAAMfCABYbDapftlxZfMXANrOij00heXvWvFi1nVtFwI3YNyt8/f+lQrfaKrowFiwuSSfesDn3rOUtesDG4PQVM0R+LG9jWliVujDrv8AUVvYjrUdK91ZrWFjWkaXRCE1uYCHe9YZ4rN5A7/UVjL9Adqv2SX5e2TpxSLYXufIbmssWMv+GwqMwKjoAT896kkv/Df5EfvU2kVNpDflVudjnCbqxxkgKqVKxD+K/wATfLaw89/Konsk4HGIY4nERq0SXVFY3DOLXJ6EL+vyq7VUAWGwFexP0lVfD2iiiqkwooooAooooAryva0s5nZIJWQFmCNYAEkkjbYc96A5h7SMx7zHyScx3rEfINt+Qpg4Iy4CGRVJJc6zYAlgVBtv08S/StHiHgfEynUuHmv/ANqT9qYeDcoxa4Yo0MyMlwbxuAw8JBNxc20gbb7Vib1DX9lGttEHmeC0MVO9trjkfIitF47CnTiHJZg8adxI1wbmOF7Am2ncDlfXz6aaXsx4fxQB04ac/KKU/wDrUGmbFLGeNwinnzPpWLN4wqrGvMkUyYDhHFDxHDTgn/oyf6a08TwvizKX+y4ghF8P3Mu56fhrSPdi1j4x8I52v8rCo5EpoHCOMIZ2wmJvpP8AyJeZB/w1qng7GgI32TE35H7iXp5+GqLrR5Wt7NPD4bkRselT2R5LJipljiUmRjaw2HzPkAOZr5w/CWLPPCYgXt/yZf8ATtVv9iXDkkKTTTxtG5KoutCrWW5JGoA2NwP5azrbNW9LgfuGcjXB4WLDrvoWxPmx3Y+5JqUooqxz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6086" name="Picture 6" descr="http://www.tigras.org/images/stories/rekruting/rekruting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3396" y="5035550"/>
            <a:ext cx="1570604" cy="1822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088" name="Picture 8" descr="http://pro280.ru/wp-content/uploads/2011/06/globe_peopl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675" y="5546725"/>
            <a:ext cx="1165966" cy="11635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701676" y="1384300"/>
            <a:ext cx="81788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Решением Ученого Совета № 7 от 28.02.2012г. был создан отдел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рекрутинга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, основной целью деятельности которого является укомплектование университета высококвалифицированными специалистами для достижения стратегических целей и повышения конкурентоспособности Университета.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Отделом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рекрутинга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создана база источников поиска кадров - налажены связи с кадровыми и консалтинговыми агентствами, рекрутинговыми компаниями (ТОО 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Optimist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, «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KeyPartners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), центрами занятости населения, СМИ, интернет-порталы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rabota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nur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kz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rdv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kz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vacancy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kz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plus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По вопросам сотрудничества в поиске партнеров из ближнего и дальнего зарубежья для привлечения сотрудников (не резидентов РК) на замещение вакантных должностей руководителей учебных департаментов, кафедр и модулей Университета на долгосрочные контракты, ведется переписка и телефонные переговоры с Королевским колледжем Великобритании, налажена связь с организацией «Международная Программа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Темпус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в Казахстане» и Британским Советом в Казахстане.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Rounded Rectangle 13"/>
          <p:cNvSpPr/>
          <p:nvPr/>
        </p:nvSpPr>
        <p:spPr>
          <a:xfrm>
            <a:off x="0" y="-3176"/>
            <a:ext cx="555625" cy="6861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3" cstate="print">
            <a:lum bright="62000" contrast="-57000"/>
          </a:blip>
          <a:srcRect l="-1057" r="56750"/>
          <a:stretch>
            <a:fillRect/>
          </a:stretch>
        </p:blipFill>
        <p:spPr bwMode="auto">
          <a:xfrm>
            <a:off x="555625" y="1092200"/>
            <a:ext cx="8588375" cy="576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70075" y="361950"/>
            <a:ext cx="5330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cap="all" dirty="0" smtClean="0">
                <a:solidFill>
                  <a:schemeClr val="tx2">
                    <a:lumMod val="75000"/>
                  </a:schemeClr>
                </a:solidFill>
              </a:rPr>
              <a:t>«УПРАВЛЕНИЕ ПО РАЗВИТИЮ </a:t>
            </a:r>
          </a:p>
          <a:p>
            <a:pPr algn="ctr"/>
            <a:r>
              <a:rPr lang="ru-RU" sz="2400" b="1" i="1" cap="all" dirty="0" smtClean="0">
                <a:solidFill>
                  <a:schemeClr val="tx2">
                    <a:lumMod val="75000"/>
                  </a:schemeClr>
                </a:solidFill>
              </a:rPr>
              <a:t>ЧЕЛОВЕЧЕСКИХ РЕСУРСОВ »</a:t>
            </a:r>
          </a:p>
        </p:txBody>
      </p:sp>
      <p:pic>
        <p:nvPicPr>
          <p:cNvPr id="11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3" cstate="print"/>
          <a:srcRect l="-1057" r="56750"/>
          <a:stretch>
            <a:fillRect/>
          </a:stretch>
        </p:blipFill>
        <p:spPr bwMode="auto">
          <a:xfrm>
            <a:off x="8004175" y="237310"/>
            <a:ext cx="876300" cy="78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774700" y="1165225"/>
            <a:ext cx="810577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Заключение: 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	В целях реализации Стратегии развития КазНМУ им.С.Д.Асфендиярова и Программы развития персонала УРЧР проделана следующая работа: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целях совершенствования образовательного процесса и внедрения новых форм образования 1300 сотрудников прошли обучение по 14 модулям: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Перспективы развития кредитно-модульной системы в медицинском образовании;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Инновации в области науки;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Тренинги для ППС терапевтического профиля на базе ЦПН;	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Тренинги для ППС педиатрического профиля на базе ЦПН;	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Тренинги для ППС хирургического профиля на базе ЦПН;	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Менеджмент в медицинском образовании;	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Инновационные подходы к преподаванию актуальных проблем Общественного Здравоохранения;	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Опыт разработки образовательных программ для медицинских школ;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Дистанционное образование в медицине;	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Активные методы обучения;	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Ораторское искусство;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Коммуникативная компетенция ППС;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Модернизация и создание компьютерного класса. 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7199-5A5F-47D9-B70C-F7F37DE985E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Rounded Rectangle 13"/>
          <p:cNvSpPr/>
          <p:nvPr/>
        </p:nvSpPr>
        <p:spPr>
          <a:xfrm>
            <a:off x="0" y="-3176"/>
            <a:ext cx="555625" cy="6861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2" cstate="print">
            <a:lum bright="62000" contrast="-57000"/>
          </a:blip>
          <a:srcRect l="-1057" r="56750"/>
          <a:stretch>
            <a:fillRect/>
          </a:stretch>
        </p:blipFill>
        <p:spPr bwMode="auto">
          <a:xfrm>
            <a:off x="555625" y="1092200"/>
            <a:ext cx="8588375" cy="576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70075" y="361950"/>
            <a:ext cx="5330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cap="all" dirty="0" smtClean="0">
                <a:solidFill>
                  <a:schemeClr val="tx2">
                    <a:lumMod val="75000"/>
                  </a:schemeClr>
                </a:solidFill>
              </a:rPr>
              <a:t>«УПРАВЛЕНИЕ ПО РАЗВИТИЮ </a:t>
            </a:r>
          </a:p>
          <a:p>
            <a:pPr algn="ctr"/>
            <a:r>
              <a:rPr lang="ru-RU" sz="2400" b="1" i="1" cap="all" dirty="0" smtClean="0">
                <a:solidFill>
                  <a:schemeClr val="tx2">
                    <a:lumMod val="75000"/>
                  </a:schemeClr>
                </a:solidFill>
              </a:rPr>
              <a:t>ЧЕЛОВЕЧЕСКИХ РЕСУРСОВ »</a:t>
            </a:r>
          </a:p>
        </p:txBody>
      </p:sp>
      <p:pic>
        <p:nvPicPr>
          <p:cNvPr id="6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2" cstate="print"/>
          <a:srcRect l="-1057" r="56750"/>
          <a:stretch>
            <a:fillRect/>
          </a:stretch>
        </p:blipFill>
        <p:spPr bwMode="auto">
          <a:xfrm>
            <a:off x="8004175" y="237310"/>
            <a:ext cx="876300" cy="78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28650" y="1165226"/>
            <a:ext cx="8397875" cy="577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С целью своевременного удовлетворения потребности Университета в научно-педагогических кадрах за счет подготовки и закрепления высококвалифицированных работников, на основании решения Ученого совета (протокол №7 от «29» марта 2011г.) 1 августа 2011 года создана «Школа педагогического мастерства имени Х.С. Насыбуллиной».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В рамках формирования кадрового резерва 57% кафедр Университета укомплектованы преподавателями-стажерами.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На основании решения Ученого Совета (протокол №7 от 28 февраля 2012г) 16 марта 2012г.  был создан отдел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рекрутинга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Создана база источников поиска кадров - налажены связи с кадровыми и консалтинговыми агентствами, рекрутинговыми компаниями.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В рамках сотрудничества в поиске партнеров из ближнего и дальнего зарубежья для привлечения не резидентов РК на замещение вакантных должностей,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налажена связь с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Королевским колледжем Великобритании, с организацией Международная Программа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Темпус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в Казахстане» и Британским Советом в Казахстане.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В целях повышения профессионального рейтинга и корпоративной культуры персонала, через УРЧР 10% сотрудников КазНМУ прошли курсы повышения квалификации в дальнем зарубежье, 14 сотрудников стали обладателями международной стипендии «Болашак». 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1438</TotalTime>
  <Words>499</Words>
  <Application>Microsoft Office PowerPoint</Application>
  <PresentationFormat>Экран (4:3)</PresentationFormat>
  <Paragraphs>82</Paragraphs>
  <Slides>10</Slides>
  <Notes>2</Notes>
  <HiddenSlides>0</HiddenSlides>
  <MMClips>0</MMClips>
  <ScaleCrop>false</ScaleCrop>
  <HeadingPairs>
    <vt:vector size="8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  <vt:variant>
        <vt:lpstr>Произвольные показы</vt:lpstr>
      </vt:variant>
      <vt:variant>
        <vt:i4>1</vt:i4>
      </vt:variant>
    </vt:vector>
  </HeadingPairs>
  <TitlesOfParts>
    <vt:vector size="14" baseType="lpstr">
      <vt:lpstr>Тема1</vt:lpstr>
      <vt:lpstr>Литейная</vt:lpstr>
      <vt:lpstr>Диаграмма</vt:lpstr>
      <vt:lpstr>Слайд 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Произвольный показ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GGFFF</cp:lastModifiedBy>
  <cp:revision>181</cp:revision>
  <dcterms:created xsi:type="dcterms:W3CDTF">2009-11-12T11:57:41Z</dcterms:created>
  <dcterms:modified xsi:type="dcterms:W3CDTF">2012-12-25T06:50:42Z</dcterms:modified>
</cp:coreProperties>
</file>