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6"/>
  </p:handoutMasterIdLst>
  <p:sldIdLst>
    <p:sldId id="376" r:id="rId2"/>
    <p:sldId id="534" r:id="rId3"/>
    <p:sldId id="559" r:id="rId4"/>
    <p:sldId id="560" r:id="rId5"/>
  </p:sldIdLst>
  <p:sldSz cx="9144000" cy="6858000" type="screen4x3"/>
  <p:notesSz cx="6761163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BCB802"/>
    <a:srgbClr val="FF0000"/>
    <a:srgbClr val="66FF33"/>
    <a:srgbClr val="000066"/>
    <a:srgbClr val="66CCFF"/>
    <a:srgbClr val="0099FF"/>
    <a:srgbClr val="FF5050"/>
    <a:srgbClr val="FF9966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565" autoAdjust="0"/>
    <p:restoredTop sz="92733" autoAdjust="0"/>
  </p:normalViewPr>
  <p:slideViewPr>
    <p:cSldViewPr>
      <p:cViewPr>
        <p:scale>
          <a:sx n="70" d="100"/>
          <a:sy n="70" d="100"/>
        </p:scale>
        <p:origin x="-58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B678299-9D0B-47DC-9CFD-AF662B0D3176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FD09E9-0F3C-4529-BD12-ECCD5BA83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32A0D3-5967-4AB4-99BE-E68ACED892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8AD2D2-4E6D-4EBC-887B-C7FF36C0CA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572B0E-C5DF-4DBA-83EC-C4EF3EC318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13868F-3484-43B1-9571-F9309AD954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2A350C-8DB7-49DD-9D38-48BD2B5820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235D43-A7D7-420A-BC65-033D082A12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558185-71E0-4E55-902F-CF115C2DDF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410103-3A98-4E05-B99E-8EFF25692D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758B64-9EE1-4F29-88B9-6FFCCA8E5C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763BB0-169E-481F-BC26-218AFD339D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B307B5-793D-40C6-B19E-41A43CB058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B7A45F9-58D9-4FAD-88D8-D58E92CBA8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1071538" y="1928802"/>
            <a:ext cx="786608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ru-RU" sz="32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</a:endParaRPr>
          </a:p>
          <a:p>
            <a:endParaRPr lang="ru-RU" sz="32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ПРОГРАММА</a:t>
            </a:r>
          </a:p>
          <a:p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«Профилактика </a:t>
            </a:r>
          </a:p>
          <a:p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туберкулеза среди студентов»</a:t>
            </a:r>
            <a:endParaRPr lang="ru-RU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928662" y="4419600"/>
            <a:ext cx="807249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4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0066"/>
                </a:solidFill>
              </a:rPr>
              <a:t>                                       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                                        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1029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1057" r="56750"/>
          <a:stretch>
            <a:fillRect/>
          </a:stretch>
        </p:blipFill>
        <p:spPr bwMode="auto">
          <a:xfrm>
            <a:off x="1142976" y="928670"/>
            <a:ext cx="1357322" cy="12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Герб кафедр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928670"/>
            <a:ext cx="1285884" cy="128588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1000100" y="142852"/>
            <a:ext cx="7843838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КАЗАХСКИЙ НАЦИОНАЛЬНЫЙ МЕДИЦИНСКИЙ УНИВЕРСИТЕТ ИМЕНИ С.Д.АСФЕНДИЯРОВА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00100" y="142852"/>
            <a:ext cx="8143900" cy="92869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Профилактика </a:t>
            </a:r>
            <a:b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туберкулеза среди студентов</a:t>
            </a:r>
            <a:endParaRPr lang="ru-RU" sz="2800" b="1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079" name="Прямоугольник 6"/>
          <p:cNvSpPr>
            <a:spLocks noChangeArrowheads="1"/>
          </p:cNvSpPr>
          <p:nvPr/>
        </p:nvSpPr>
        <p:spPr bwMode="auto">
          <a:xfrm>
            <a:off x="1214414" y="5500702"/>
            <a:ext cx="75724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360363" algn="l"/>
              </a:tabLst>
            </a:pPr>
            <a:r>
              <a:rPr lang="en-US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ru-RU" sz="24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5" descr="Untitled-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366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Герб кафедр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00042"/>
            <a:ext cx="714380" cy="71438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1214414" y="1142984"/>
            <a:ext cx="7719274" cy="5429288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Цель - </a:t>
            </a:r>
            <a:r>
              <a:rPr lang="ru-RU" sz="2400" b="1" dirty="0" smtClean="0"/>
              <a:t>создание эффективной системы профилактики туберкулеза среди студенческой молодежи, направленной на улучшение эпидемиологической ситуации по туберкулезу  путем мобилизации и координации сил, ресурсов, потенциала Университета  </a:t>
            </a:r>
          </a:p>
          <a:p>
            <a:pPr lvl="0">
              <a:buNone/>
            </a:pPr>
            <a:r>
              <a:rPr lang="ru-RU" sz="2400" b="1" dirty="0" smtClean="0">
                <a:solidFill>
                  <a:schemeClr val="accent2"/>
                </a:solidFill>
              </a:rPr>
              <a:t>Задачи:</a:t>
            </a:r>
          </a:p>
          <a:p>
            <a:pPr lvl="0"/>
            <a:r>
              <a:rPr lang="ru-RU" sz="2400" b="1" dirty="0" smtClean="0"/>
              <a:t>Дать медико-социальную характеристику и выявить клинико-эпидемиологические особенности течения туберкулеза у студентов для оценки состояния здоровья и определения факторов риска заболевания туберкулезом студенческой молодежи</a:t>
            </a:r>
          </a:p>
          <a:p>
            <a:pPr lvl="0"/>
            <a:r>
              <a:rPr lang="ru-RU" sz="2400" b="1" dirty="0" smtClean="0"/>
              <a:t>Разработать и внедрить комплекс противотуберкулезных мероприятий по профилактике туберкулеза среди студентов</a:t>
            </a:r>
          </a:p>
          <a:p>
            <a:pPr lvl="0">
              <a:buNone/>
            </a:pPr>
            <a:r>
              <a:rPr lang="ru-RU" sz="2400" b="1" dirty="0" smtClean="0">
                <a:solidFill>
                  <a:schemeClr val="accent2"/>
                </a:solidFill>
              </a:rPr>
              <a:t>Сроки реализации: 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2013-2015 гг.</a:t>
            </a:r>
          </a:p>
          <a:p>
            <a:pPr lvl="0"/>
            <a:endParaRPr lang="ru-RU" sz="2400" b="1" dirty="0" smtClean="0"/>
          </a:p>
          <a:p>
            <a:pPr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00100" y="142852"/>
            <a:ext cx="8143900" cy="92869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Профилактика </a:t>
            </a:r>
            <a:b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туберкулеза среди студентов</a:t>
            </a:r>
            <a:endParaRPr lang="ru-RU" sz="2800" b="1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079" name="Прямоугольник 6"/>
          <p:cNvSpPr>
            <a:spLocks noChangeArrowheads="1"/>
          </p:cNvSpPr>
          <p:nvPr/>
        </p:nvSpPr>
        <p:spPr bwMode="auto">
          <a:xfrm>
            <a:off x="1214414" y="5500702"/>
            <a:ext cx="75724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360363" algn="l"/>
              </a:tabLst>
            </a:pPr>
            <a:r>
              <a:rPr lang="en-US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ru-RU" sz="24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5" descr="Untitled-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366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Герб кафедр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00042"/>
            <a:ext cx="714380" cy="71438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51244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Ожидаемые результаты:</a:t>
            </a:r>
            <a:endParaRPr lang="ru-RU" sz="2400" dirty="0" smtClean="0"/>
          </a:p>
          <a:p>
            <a:pPr lvl="0"/>
            <a:r>
              <a:rPr lang="ru-RU" sz="2400" b="1" dirty="0" smtClean="0">
                <a:latin typeface="+mj-lt"/>
                <a:cs typeface="Arial" pitchFamily="34" charset="0"/>
              </a:rPr>
              <a:t>будет сформирована группа высокого риска заболевания туберкулезом студентов университета;</a:t>
            </a:r>
          </a:p>
          <a:p>
            <a:pPr lvl="0"/>
            <a:r>
              <a:rPr lang="ru-RU" sz="2400" b="1" dirty="0" smtClean="0">
                <a:latin typeface="+mj-lt"/>
                <a:cs typeface="Arial" pitchFamily="34" charset="0"/>
              </a:rPr>
              <a:t>на основании выявленных факторов риска заболевания туберкулезом студентов будет разработан комплекс противотуберкулезных мероприятий;</a:t>
            </a:r>
          </a:p>
          <a:p>
            <a:pPr lvl="0"/>
            <a:r>
              <a:rPr lang="ru-RU" sz="2400" b="1" dirty="0" smtClean="0">
                <a:latin typeface="+mj-lt"/>
                <a:cs typeface="Arial" pitchFamily="34" charset="0"/>
              </a:rPr>
              <a:t>проведение мероприятий по раннему выявлению и профилактике туберкулеза среди студентов позволит улучшить эпидемиологическую ситуацию по туберкулезу среди студенческой молодежи;</a:t>
            </a:r>
          </a:p>
          <a:p>
            <a:r>
              <a:rPr lang="ru-RU" sz="2400" b="1" dirty="0" smtClean="0">
                <a:latin typeface="+mj-lt"/>
                <a:cs typeface="Arial" pitchFamily="34" charset="0"/>
              </a:rPr>
              <a:t>реализация мероприятий Программы позволит создать оптимальную социально-ориентированную модель профилактики туберкулеза среди студентов университета, города, страны.</a:t>
            </a:r>
          </a:p>
          <a:p>
            <a:pPr lvl="0"/>
            <a:endParaRPr lang="ru-RU" sz="2400" b="1" dirty="0" smtClean="0">
              <a:latin typeface="+mj-lt"/>
            </a:endParaRPr>
          </a:p>
          <a:p>
            <a:pPr lvl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 </a:t>
            </a:r>
            <a:endParaRPr lang="ru-RU" sz="2400" b="1" dirty="0" smtClean="0">
              <a:latin typeface="+mj-lt"/>
            </a:endParaRPr>
          </a:p>
          <a:p>
            <a:pPr lvl="0"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00100" y="142852"/>
            <a:ext cx="8143900" cy="92869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Профилактика </a:t>
            </a:r>
            <a:b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туберкулеза среди студентов</a:t>
            </a:r>
            <a:endParaRPr lang="ru-RU" sz="2800" b="1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079" name="Прямоугольник 6"/>
          <p:cNvSpPr>
            <a:spLocks noChangeArrowheads="1"/>
          </p:cNvSpPr>
          <p:nvPr/>
        </p:nvSpPr>
        <p:spPr bwMode="auto">
          <a:xfrm>
            <a:off x="1214414" y="5500702"/>
            <a:ext cx="75724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360363" algn="l"/>
              </a:tabLst>
            </a:pPr>
            <a:r>
              <a:rPr lang="en-US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ru-RU" sz="24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5" descr="Untitled-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366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Герб кафедр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00042"/>
            <a:ext cx="714380" cy="71438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512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Необходимые ресурсы и источники финансирования: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На реализацию Программы будут использованы средства работодателя в лице Университета, ОО «Профсоюз сотрудников </a:t>
            </a:r>
            <a:r>
              <a:rPr lang="ru-RU" sz="2400" dirty="0" err="1" smtClean="0"/>
              <a:t>КазНМУ</a:t>
            </a:r>
            <a:r>
              <a:rPr lang="ru-RU" sz="2400" dirty="0" smtClean="0"/>
              <a:t> </a:t>
            </a:r>
            <a:r>
              <a:rPr lang="ru-RU" sz="2400" dirty="0" err="1" smtClean="0"/>
              <a:t>им.С.Д.Асфендиярова</a:t>
            </a:r>
            <a:r>
              <a:rPr lang="ru-RU" sz="2400" dirty="0" smtClean="0"/>
              <a:t>». Объём средств будет ежегодно уточняться при формировании бюджетов.</a:t>
            </a:r>
          </a:p>
          <a:p>
            <a:r>
              <a:rPr lang="ru-RU" sz="2400" dirty="0" smtClean="0"/>
              <a:t>По годам:               </a:t>
            </a: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2013 год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млн. тенге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      2014 год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25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млн. тенге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201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ru-RU" sz="1800" smtClean="0">
                <a:latin typeface="Arial" pitchFamily="34" charset="0"/>
                <a:cs typeface="Arial" pitchFamily="34" charset="0"/>
              </a:rPr>
              <a:t>год       </a:t>
            </a:r>
            <a:r>
              <a:rPr lang="en-US" sz="1800" smtClean="0">
                <a:latin typeface="Arial" pitchFamily="34" charset="0"/>
                <a:cs typeface="Arial" pitchFamily="34" charset="0"/>
              </a:rPr>
              <a:t>30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млн. тенге</a:t>
            </a:r>
          </a:p>
          <a:p>
            <a:pPr lvl="0">
              <a:buNone/>
            </a:pP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1678</TotalTime>
  <Words>217</Words>
  <Application>Microsoft Office PowerPoint</Application>
  <PresentationFormat>Экран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Слайд 1</vt:lpstr>
      <vt:lpstr>Профилактика  туберкулеза среди студентов</vt:lpstr>
      <vt:lpstr>Профилактика  туберкулеза среди студентов</vt:lpstr>
      <vt:lpstr>Профилактика  туберкулеза среди студентов</vt:lpstr>
    </vt:vector>
  </TitlesOfParts>
  <Company>KazNMU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GO</dc:creator>
  <cp:lastModifiedBy>GGFFF</cp:lastModifiedBy>
  <cp:revision>486</cp:revision>
  <dcterms:created xsi:type="dcterms:W3CDTF">2005-03-29T02:08:58Z</dcterms:created>
  <dcterms:modified xsi:type="dcterms:W3CDTF">2012-12-24T10:06:50Z</dcterms:modified>
</cp:coreProperties>
</file>