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8" r:id="rId3"/>
    <p:sldId id="259" r:id="rId4"/>
    <p:sldId id="289" r:id="rId5"/>
    <p:sldId id="293" r:id="rId6"/>
    <p:sldId id="291" r:id="rId7"/>
    <p:sldId id="274" r:id="rId8"/>
    <p:sldId id="260" r:id="rId9"/>
    <p:sldId id="297" r:id="rId10"/>
    <p:sldId id="292" r:id="rId11"/>
    <p:sldId id="300" r:id="rId12"/>
    <p:sldId id="299" r:id="rId13"/>
    <p:sldId id="301" r:id="rId14"/>
    <p:sldId id="302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8BC70-D0E2-4AA6-A3CD-8E04618C0FC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4CC47B-5D76-4DBF-972A-3A05E6CE4D7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Цикловые методические комиссии</a:t>
          </a:r>
          <a:endParaRPr lang="ru-RU" b="1" dirty="0"/>
        </a:p>
      </dgm:t>
    </dgm:pt>
    <dgm:pt modelId="{4F9D8929-D868-496F-B124-1A90C2F282D8}" type="parTrans" cxnId="{49E48FB4-CEE4-43EA-8C83-3378D90FDB98}">
      <dgm:prSet/>
      <dgm:spPr/>
      <dgm:t>
        <a:bodyPr/>
        <a:lstStyle/>
        <a:p>
          <a:endParaRPr lang="ru-RU"/>
        </a:p>
      </dgm:t>
    </dgm:pt>
    <dgm:pt modelId="{A355325E-8AB3-4FF9-AE9A-7A92BD33F234}" type="sibTrans" cxnId="{49E48FB4-CEE4-43EA-8C83-3378D90FDB98}">
      <dgm:prSet/>
      <dgm:spPr/>
      <dgm:t>
        <a:bodyPr/>
        <a:lstStyle/>
        <a:p>
          <a:endParaRPr lang="ru-RU"/>
        </a:p>
      </dgm:t>
    </dgm:pt>
    <dgm:pt modelId="{8287EF90-C4B9-42A2-AE51-6745AE4F631D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Комитеты по  образовательным программам (КОП)</a:t>
          </a:r>
          <a:endParaRPr lang="ru-RU" b="1" dirty="0"/>
        </a:p>
      </dgm:t>
    </dgm:pt>
    <dgm:pt modelId="{072AF331-5330-4E2C-AF09-939331977840}" type="parTrans" cxnId="{87B8E2C8-2CC7-4194-B46A-11D7A988166D}">
      <dgm:prSet/>
      <dgm:spPr/>
      <dgm:t>
        <a:bodyPr/>
        <a:lstStyle/>
        <a:p>
          <a:endParaRPr lang="ru-RU"/>
        </a:p>
      </dgm:t>
    </dgm:pt>
    <dgm:pt modelId="{D912D0DD-8570-4E0C-B09A-6B9635B77CCF}" type="sibTrans" cxnId="{87B8E2C8-2CC7-4194-B46A-11D7A988166D}">
      <dgm:prSet/>
      <dgm:spPr/>
      <dgm:t>
        <a:bodyPr/>
        <a:lstStyle/>
        <a:p>
          <a:endParaRPr lang="ru-RU"/>
        </a:p>
      </dgm:t>
    </dgm:pt>
    <dgm:pt modelId="{9F66AFC6-2B07-4BC4-9CF4-CAAC844CDCE3}" type="pres">
      <dgm:prSet presAssocID="{C2D8BC70-D0E2-4AA6-A3CD-8E04618C0FC3}" presName="CompostProcess" presStyleCnt="0">
        <dgm:presLayoutVars>
          <dgm:dir/>
          <dgm:resizeHandles val="exact"/>
        </dgm:presLayoutVars>
      </dgm:prSet>
      <dgm:spPr/>
    </dgm:pt>
    <dgm:pt modelId="{CFA19224-9990-4F21-ADD5-FE132804CE2E}" type="pres">
      <dgm:prSet presAssocID="{C2D8BC70-D0E2-4AA6-A3CD-8E04618C0FC3}" presName="arrow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E31A6C2F-BE13-40D1-8422-16CF144BAA6B}" type="pres">
      <dgm:prSet presAssocID="{C2D8BC70-D0E2-4AA6-A3CD-8E04618C0FC3}" presName="linearProcess" presStyleCnt="0"/>
      <dgm:spPr/>
    </dgm:pt>
    <dgm:pt modelId="{7375352A-0427-4EF6-AC12-124D40D277FF}" type="pres">
      <dgm:prSet presAssocID="{B84CC47B-5D76-4DBF-972A-3A05E6CE4D7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FB1DE-18EF-4B67-83E9-70093DC6DD9E}" type="pres">
      <dgm:prSet presAssocID="{A355325E-8AB3-4FF9-AE9A-7A92BD33F234}" presName="sibTrans" presStyleCnt="0"/>
      <dgm:spPr/>
    </dgm:pt>
    <dgm:pt modelId="{C17BAC4C-8448-4144-BF27-7396B8947703}" type="pres">
      <dgm:prSet presAssocID="{8287EF90-C4B9-42A2-AE51-6745AE4F631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BB71D-A437-4EB5-8CC9-13FEC44C5F9F}" type="presOf" srcId="{B84CC47B-5D76-4DBF-972A-3A05E6CE4D70}" destId="{7375352A-0427-4EF6-AC12-124D40D277FF}" srcOrd="0" destOrd="0" presId="urn:microsoft.com/office/officeart/2005/8/layout/hProcess9"/>
    <dgm:cxn modelId="{5996D19F-3F6B-4F04-A53B-58127A6C711A}" type="presOf" srcId="{C2D8BC70-D0E2-4AA6-A3CD-8E04618C0FC3}" destId="{9F66AFC6-2B07-4BC4-9CF4-CAAC844CDCE3}" srcOrd="0" destOrd="0" presId="urn:microsoft.com/office/officeart/2005/8/layout/hProcess9"/>
    <dgm:cxn modelId="{49E48FB4-CEE4-43EA-8C83-3378D90FDB98}" srcId="{C2D8BC70-D0E2-4AA6-A3CD-8E04618C0FC3}" destId="{B84CC47B-5D76-4DBF-972A-3A05E6CE4D70}" srcOrd="0" destOrd="0" parTransId="{4F9D8929-D868-496F-B124-1A90C2F282D8}" sibTransId="{A355325E-8AB3-4FF9-AE9A-7A92BD33F234}"/>
    <dgm:cxn modelId="{BC6F4732-11D5-456D-A314-61798C8FD2A9}" type="presOf" srcId="{8287EF90-C4B9-42A2-AE51-6745AE4F631D}" destId="{C17BAC4C-8448-4144-BF27-7396B8947703}" srcOrd="0" destOrd="0" presId="urn:microsoft.com/office/officeart/2005/8/layout/hProcess9"/>
    <dgm:cxn modelId="{87B8E2C8-2CC7-4194-B46A-11D7A988166D}" srcId="{C2D8BC70-D0E2-4AA6-A3CD-8E04618C0FC3}" destId="{8287EF90-C4B9-42A2-AE51-6745AE4F631D}" srcOrd="1" destOrd="0" parTransId="{072AF331-5330-4E2C-AF09-939331977840}" sibTransId="{D912D0DD-8570-4E0C-B09A-6B9635B77CCF}"/>
    <dgm:cxn modelId="{192778A6-AFC3-4957-B6C3-C76EF6F09095}" type="presParOf" srcId="{9F66AFC6-2B07-4BC4-9CF4-CAAC844CDCE3}" destId="{CFA19224-9990-4F21-ADD5-FE132804CE2E}" srcOrd="0" destOrd="0" presId="urn:microsoft.com/office/officeart/2005/8/layout/hProcess9"/>
    <dgm:cxn modelId="{0CA0AA98-6E99-44AB-A66F-99D8B5177675}" type="presParOf" srcId="{9F66AFC6-2B07-4BC4-9CF4-CAAC844CDCE3}" destId="{E31A6C2F-BE13-40D1-8422-16CF144BAA6B}" srcOrd="1" destOrd="0" presId="urn:microsoft.com/office/officeart/2005/8/layout/hProcess9"/>
    <dgm:cxn modelId="{224580F0-392B-49D7-9AA0-CE337AB28379}" type="presParOf" srcId="{E31A6C2F-BE13-40D1-8422-16CF144BAA6B}" destId="{7375352A-0427-4EF6-AC12-124D40D277FF}" srcOrd="0" destOrd="0" presId="urn:microsoft.com/office/officeart/2005/8/layout/hProcess9"/>
    <dgm:cxn modelId="{522D1683-53F6-4A26-A253-C17082AD0FAE}" type="presParOf" srcId="{E31A6C2F-BE13-40D1-8422-16CF144BAA6B}" destId="{EA3FB1DE-18EF-4B67-83E9-70093DC6DD9E}" srcOrd="1" destOrd="0" presId="urn:microsoft.com/office/officeart/2005/8/layout/hProcess9"/>
    <dgm:cxn modelId="{66AF4D1C-F1E1-487C-A54D-80DFF7477C4C}" type="presParOf" srcId="{E31A6C2F-BE13-40D1-8422-16CF144BAA6B}" destId="{C17BAC4C-8448-4144-BF27-7396B894770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0FDCD-C052-4AA0-B61F-EA8FF6CE737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4CB468-2742-4A5E-9340-3C2D383BAB0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Желаемые результаты (студенты будут способны…)</a:t>
          </a:r>
          <a:endParaRPr lang="ru-RU" b="1" dirty="0"/>
        </a:p>
      </dgm:t>
    </dgm:pt>
    <dgm:pt modelId="{B074F07A-CD1C-4A78-B730-D4521CE2F4AB}" type="parTrans" cxnId="{E3E204DB-D0C6-4A30-91B6-E155178C8C02}">
      <dgm:prSet/>
      <dgm:spPr/>
      <dgm:t>
        <a:bodyPr/>
        <a:lstStyle/>
        <a:p>
          <a:endParaRPr lang="ru-RU"/>
        </a:p>
      </dgm:t>
    </dgm:pt>
    <dgm:pt modelId="{FEB454D2-5D82-45EE-9D41-A72564906A72}" type="sibTrans" cxnId="{E3E204DB-D0C6-4A30-91B6-E155178C8C02}">
      <dgm:prSet/>
      <dgm:spPr/>
      <dgm:t>
        <a:bodyPr/>
        <a:lstStyle/>
        <a:p>
          <a:endParaRPr lang="ru-RU"/>
        </a:p>
      </dgm:t>
    </dgm:pt>
    <dgm:pt modelId="{52ACEA04-2807-4C9E-A860-BADC82EC185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содержание</a:t>
          </a:r>
          <a:endParaRPr lang="ru-RU" b="1" dirty="0"/>
        </a:p>
      </dgm:t>
    </dgm:pt>
    <dgm:pt modelId="{5D8B90A6-655E-4D60-AC3D-34D4073F985F}" type="parTrans" cxnId="{B7A524F9-5B3D-43DF-8BCD-78F989765CA1}">
      <dgm:prSet/>
      <dgm:spPr/>
      <dgm:t>
        <a:bodyPr/>
        <a:lstStyle/>
        <a:p>
          <a:endParaRPr lang="ru-RU"/>
        </a:p>
      </dgm:t>
    </dgm:pt>
    <dgm:pt modelId="{2B0D6D8B-CEB6-4C88-BF38-06EB8DC8A507}" type="sibTrans" cxnId="{B7A524F9-5B3D-43DF-8BCD-78F989765CA1}">
      <dgm:prSet/>
      <dgm:spPr/>
      <dgm:t>
        <a:bodyPr/>
        <a:lstStyle/>
        <a:p>
          <a:endParaRPr lang="ru-RU"/>
        </a:p>
      </dgm:t>
    </dgm:pt>
    <dgm:pt modelId="{E2683475-329C-4576-8573-49B8EDA1DB1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Преподавание</a:t>
          </a:r>
        </a:p>
        <a:p>
          <a:r>
            <a:rPr lang="ru-RU" b="1" dirty="0" smtClean="0"/>
            <a:t>обучение</a:t>
          </a:r>
          <a:endParaRPr lang="ru-RU" b="1" dirty="0"/>
        </a:p>
      </dgm:t>
    </dgm:pt>
    <dgm:pt modelId="{9B02D5F1-F23D-44CF-B2E7-BB155E1351F8}" type="parTrans" cxnId="{9CAAE4C6-9101-4C1A-A1C6-84538FD31754}">
      <dgm:prSet/>
      <dgm:spPr/>
      <dgm:t>
        <a:bodyPr/>
        <a:lstStyle/>
        <a:p>
          <a:endParaRPr lang="ru-RU"/>
        </a:p>
      </dgm:t>
    </dgm:pt>
    <dgm:pt modelId="{08307450-E182-4B3E-BF38-2405D4C48287}" type="sibTrans" cxnId="{9CAAE4C6-9101-4C1A-A1C6-84538FD31754}">
      <dgm:prSet/>
      <dgm:spPr/>
      <dgm:t>
        <a:bodyPr/>
        <a:lstStyle/>
        <a:p>
          <a:endParaRPr lang="ru-RU"/>
        </a:p>
      </dgm:t>
    </dgm:pt>
    <dgm:pt modelId="{00EF1BB7-F888-43C1-839D-B7C854CA486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ОЦЕНКА</a:t>
          </a:r>
          <a:endParaRPr lang="ru-RU" b="1" dirty="0"/>
        </a:p>
      </dgm:t>
    </dgm:pt>
    <dgm:pt modelId="{A1E76157-4920-463D-AB4E-BD83FC8423FE}" type="parTrans" cxnId="{23594BC4-0566-41A9-A649-DD9B6FB112AC}">
      <dgm:prSet/>
      <dgm:spPr/>
      <dgm:t>
        <a:bodyPr/>
        <a:lstStyle/>
        <a:p>
          <a:endParaRPr lang="ru-RU"/>
        </a:p>
      </dgm:t>
    </dgm:pt>
    <dgm:pt modelId="{13183792-9AE7-463E-B5AC-CCA2930D324A}" type="sibTrans" cxnId="{23594BC4-0566-41A9-A649-DD9B6FB112AC}">
      <dgm:prSet/>
      <dgm:spPr/>
      <dgm:t>
        <a:bodyPr/>
        <a:lstStyle/>
        <a:p>
          <a:endParaRPr lang="ru-RU"/>
        </a:p>
      </dgm:t>
    </dgm:pt>
    <dgm:pt modelId="{12DD9A35-A263-4663-AB44-0DA28E54596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Оценка результатов </a:t>
          </a:r>
          <a:endParaRPr lang="ru-RU" b="1" dirty="0"/>
        </a:p>
      </dgm:t>
    </dgm:pt>
    <dgm:pt modelId="{D526D05C-2365-4207-B052-8A8F2A778E49}" type="parTrans" cxnId="{D7E96DE3-6150-4BA2-9950-448FB4FFD64D}">
      <dgm:prSet/>
      <dgm:spPr/>
      <dgm:t>
        <a:bodyPr/>
        <a:lstStyle/>
        <a:p>
          <a:endParaRPr lang="ru-RU"/>
        </a:p>
      </dgm:t>
    </dgm:pt>
    <dgm:pt modelId="{65389788-B61B-4A47-BD19-A271C5A64726}" type="sibTrans" cxnId="{D7E96DE3-6150-4BA2-9950-448FB4FFD64D}">
      <dgm:prSet/>
      <dgm:spPr/>
      <dgm:t>
        <a:bodyPr/>
        <a:lstStyle/>
        <a:p>
          <a:endParaRPr lang="ru-RU"/>
        </a:p>
      </dgm:t>
    </dgm:pt>
    <dgm:pt modelId="{F7AE7400-1B4A-41C8-99B8-F480C9D167CA}" type="pres">
      <dgm:prSet presAssocID="{24F0FDCD-C052-4AA0-B61F-EA8FF6CE737A}" presName="CompostProcess" presStyleCnt="0">
        <dgm:presLayoutVars>
          <dgm:dir/>
          <dgm:resizeHandles val="exact"/>
        </dgm:presLayoutVars>
      </dgm:prSet>
      <dgm:spPr/>
    </dgm:pt>
    <dgm:pt modelId="{5B4B08FA-A1A1-4761-9CEE-1AA216F26E36}" type="pres">
      <dgm:prSet presAssocID="{24F0FDCD-C052-4AA0-B61F-EA8FF6CE737A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C117A7E9-335E-48FF-BFA0-7A07556B5BE2}" type="pres">
      <dgm:prSet presAssocID="{24F0FDCD-C052-4AA0-B61F-EA8FF6CE737A}" presName="linearProcess" presStyleCnt="0"/>
      <dgm:spPr/>
    </dgm:pt>
    <dgm:pt modelId="{7D9EFCB4-C32D-4664-A827-2827C8E6152D}" type="pres">
      <dgm:prSet presAssocID="{4E4CB468-2742-4A5E-9340-3C2D383BAB0D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D052D-6DC0-42A5-A558-D05350947094}" type="pres">
      <dgm:prSet presAssocID="{FEB454D2-5D82-45EE-9D41-A72564906A72}" presName="sibTrans" presStyleCnt="0"/>
      <dgm:spPr/>
    </dgm:pt>
    <dgm:pt modelId="{EFF87C7B-F116-4196-890C-82D34242257A}" type="pres">
      <dgm:prSet presAssocID="{52ACEA04-2807-4C9E-A860-BADC82EC185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A3FEC-5D63-45AE-B7A3-8F6F6EC8618C}" type="pres">
      <dgm:prSet presAssocID="{2B0D6D8B-CEB6-4C88-BF38-06EB8DC8A507}" presName="sibTrans" presStyleCnt="0"/>
      <dgm:spPr/>
    </dgm:pt>
    <dgm:pt modelId="{C2FA7F3D-8D62-4E7E-80EE-D7EBF1794E31}" type="pres">
      <dgm:prSet presAssocID="{E2683475-329C-4576-8573-49B8EDA1DB1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3252-951F-4331-A47E-3021E78C485D}" type="pres">
      <dgm:prSet presAssocID="{08307450-E182-4B3E-BF38-2405D4C48287}" presName="sibTrans" presStyleCnt="0"/>
      <dgm:spPr/>
    </dgm:pt>
    <dgm:pt modelId="{81CD8EF5-53F8-4047-84AC-6071EF9D242F}" type="pres">
      <dgm:prSet presAssocID="{00EF1BB7-F888-43C1-839D-B7C854CA486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8BC86-86C9-47AD-8E7D-72861CDC2EA1}" type="pres">
      <dgm:prSet presAssocID="{13183792-9AE7-463E-B5AC-CCA2930D324A}" presName="sibTrans" presStyleCnt="0"/>
      <dgm:spPr/>
    </dgm:pt>
    <dgm:pt modelId="{C3F1BEE0-5AAD-4BC2-8DF5-A55A55DAD8CE}" type="pres">
      <dgm:prSet presAssocID="{12DD9A35-A263-4663-AB44-0DA28E54596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AE4C6-9101-4C1A-A1C6-84538FD31754}" srcId="{24F0FDCD-C052-4AA0-B61F-EA8FF6CE737A}" destId="{E2683475-329C-4576-8573-49B8EDA1DB17}" srcOrd="2" destOrd="0" parTransId="{9B02D5F1-F23D-44CF-B2E7-BB155E1351F8}" sibTransId="{08307450-E182-4B3E-BF38-2405D4C48287}"/>
    <dgm:cxn modelId="{C5AFBFD9-0338-4A75-8A4F-213F81EE2013}" type="presOf" srcId="{24F0FDCD-C052-4AA0-B61F-EA8FF6CE737A}" destId="{F7AE7400-1B4A-41C8-99B8-F480C9D167CA}" srcOrd="0" destOrd="0" presId="urn:microsoft.com/office/officeart/2005/8/layout/hProcess9"/>
    <dgm:cxn modelId="{23594BC4-0566-41A9-A649-DD9B6FB112AC}" srcId="{24F0FDCD-C052-4AA0-B61F-EA8FF6CE737A}" destId="{00EF1BB7-F888-43C1-839D-B7C854CA4864}" srcOrd="3" destOrd="0" parTransId="{A1E76157-4920-463D-AB4E-BD83FC8423FE}" sibTransId="{13183792-9AE7-463E-B5AC-CCA2930D324A}"/>
    <dgm:cxn modelId="{9F769AEE-FAC6-4326-B16A-74FDEEE85851}" type="presOf" srcId="{4E4CB468-2742-4A5E-9340-3C2D383BAB0D}" destId="{7D9EFCB4-C32D-4664-A827-2827C8E6152D}" srcOrd="0" destOrd="0" presId="urn:microsoft.com/office/officeart/2005/8/layout/hProcess9"/>
    <dgm:cxn modelId="{C9AB8EA1-103A-40DA-8E62-DDBDFFC7AAAB}" type="presOf" srcId="{52ACEA04-2807-4C9E-A860-BADC82EC1858}" destId="{EFF87C7B-F116-4196-890C-82D34242257A}" srcOrd="0" destOrd="0" presId="urn:microsoft.com/office/officeart/2005/8/layout/hProcess9"/>
    <dgm:cxn modelId="{F6954635-678F-4C86-87A4-776362331FB7}" type="presOf" srcId="{12DD9A35-A263-4663-AB44-0DA28E54596D}" destId="{C3F1BEE0-5AAD-4BC2-8DF5-A55A55DAD8CE}" srcOrd="0" destOrd="0" presId="urn:microsoft.com/office/officeart/2005/8/layout/hProcess9"/>
    <dgm:cxn modelId="{D7E96DE3-6150-4BA2-9950-448FB4FFD64D}" srcId="{24F0FDCD-C052-4AA0-B61F-EA8FF6CE737A}" destId="{12DD9A35-A263-4663-AB44-0DA28E54596D}" srcOrd="4" destOrd="0" parTransId="{D526D05C-2365-4207-B052-8A8F2A778E49}" sibTransId="{65389788-B61B-4A47-BD19-A271C5A64726}"/>
    <dgm:cxn modelId="{DA69EB1A-06F2-48D1-9681-CFCA84208995}" type="presOf" srcId="{E2683475-329C-4576-8573-49B8EDA1DB17}" destId="{C2FA7F3D-8D62-4E7E-80EE-D7EBF1794E31}" srcOrd="0" destOrd="0" presId="urn:microsoft.com/office/officeart/2005/8/layout/hProcess9"/>
    <dgm:cxn modelId="{995CB39F-B0F9-4770-8081-00D40D68F9C1}" type="presOf" srcId="{00EF1BB7-F888-43C1-839D-B7C854CA4864}" destId="{81CD8EF5-53F8-4047-84AC-6071EF9D242F}" srcOrd="0" destOrd="0" presId="urn:microsoft.com/office/officeart/2005/8/layout/hProcess9"/>
    <dgm:cxn modelId="{B7A524F9-5B3D-43DF-8BCD-78F989765CA1}" srcId="{24F0FDCD-C052-4AA0-B61F-EA8FF6CE737A}" destId="{52ACEA04-2807-4C9E-A860-BADC82EC1858}" srcOrd="1" destOrd="0" parTransId="{5D8B90A6-655E-4D60-AC3D-34D4073F985F}" sibTransId="{2B0D6D8B-CEB6-4C88-BF38-06EB8DC8A507}"/>
    <dgm:cxn modelId="{E3E204DB-D0C6-4A30-91B6-E155178C8C02}" srcId="{24F0FDCD-C052-4AA0-B61F-EA8FF6CE737A}" destId="{4E4CB468-2742-4A5E-9340-3C2D383BAB0D}" srcOrd="0" destOrd="0" parTransId="{B074F07A-CD1C-4A78-B730-D4521CE2F4AB}" sibTransId="{FEB454D2-5D82-45EE-9D41-A72564906A72}"/>
    <dgm:cxn modelId="{9D70B856-E55E-4291-832C-3FFF63203B5A}" type="presParOf" srcId="{F7AE7400-1B4A-41C8-99B8-F480C9D167CA}" destId="{5B4B08FA-A1A1-4761-9CEE-1AA216F26E36}" srcOrd="0" destOrd="0" presId="urn:microsoft.com/office/officeart/2005/8/layout/hProcess9"/>
    <dgm:cxn modelId="{246DB5F8-3701-4210-9CA0-F7140EA39457}" type="presParOf" srcId="{F7AE7400-1B4A-41C8-99B8-F480C9D167CA}" destId="{C117A7E9-335E-48FF-BFA0-7A07556B5BE2}" srcOrd="1" destOrd="0" presId="urn:microsoft.com/office/officeart/2005/8/layout/hProcess9"/>
    <dgm:cxn modelId="{8AFBEFAE-CF43-46D2-939A-ADF47BE85AA1}" type="presParOf" srcId="{C117A7E9-335E-48FF-BFA0-7A07556B5BE2}" destId="{7D9EFCB4-C32D-4664-A827-2827C8E6152D}" srcOrd="0" destOrd="0" presId="urn:microsoft.com/office/officeart/2005/8/layout/hProcess9"/>
    <dgm:cxn modelId="{05D90583-FDB2-4D5D-B90C-3DBB5A7A6717}" type="presParOf" srcId="{C117A7E9-335E-48FF-BFA0-7A07556B5BE2}" destId="{F12D052D-6DC0-42A5-A558-D05350947094}" srcOrd="1" destOrd="0" presId="urn:microsoft.com/office/officeart/2005/8/layout/hProcess9"/>
    <dgm:cxn modelId="{D5DCCA50-D7FC-4732-9459-D83066878071}" type="presParOf" srcId="{C117A7E9-335E-48FF-BFA0-7A07556B5BE2}" destId="{EFF87C7B-F116-4196-890C-82D34242257A}" srcOrd="2" destOrd="0" presId="urn:microsoft.com/office/officeart/2005/8/layout/hProcess9"/>
    <dgm:cxn modelId="{0DF727B4-BC5D-4FB4-AA2F-0405B9F55A6E}" type="presParOf" srcId="{C117A7E9-335E-48FF-BFA0-7A07556B5BE2}" destId="{6CEA3FEC-5D63-45AE-B7A3-8F6F6EC8618C}" srcOrd="3" destOrd="0" presId="urn:microsoft.com/office/officeart/2005/8/layout/hProcess9"/>
    <dgm:cxn modelId="{3AF8BD95-9BF3-4E7A-8BDF-93E54E67F4DF}" type="presParOf" srcId="{C117A7E9-335E-48FF-BFA0-7A07556B5BE2}" destId="{C2FA7F3D-8D62-4E7E-80EE-D7EBF1794E31}" srcOrd="4" destOrd="0" presId="urn:microsoft.com/office/officeart/2005/8/layout/hProcess9"/>
    <dgm:cxn modelId="{2E06604A-9CD7-457F-BEBF-FFFD5FD1285E}" type="presParOf" srcId="{C117A7E9-335E-48FF-BFA0-7A07556B5BE2}" destId="{9DE03252-951F-4331-A47E-3021E78C485D}" srcOrd="5" destOrd="0" presId="urn:microsoft.com/office/officeart/2005/8/layout/hProcess9"/>
    <dgm:cxn modelId="{9FE06B8B-9AD7-4A35-9E67-98DD0BDDE5CE}" type="presParOf" srcId="{C117A7E9-335E-48FF-BFA0-7A07556B5BE2}" destId="{81CD8EF5-53F8-4047-84AC-6071EF9D242F}" srcOrd="6" destOrd="0" presId="urn:microsoft.com/office/officeart/2005/8/layout/hProcess9"/>
    <dgm:cxn modelId="{14A2E5A9-7195-4A08-9051-B8DC20282A0B}" type="presParOf" srcId="{C117A7E9-335E-48FF-BFA0-7A07556B5BE2}" destId="{4428BC86-86C9-47AD-8E7D-72861CDC2EA1}" srcOrd="7" destOrd="0" presId="urn:microsoft.com/office/officeart/2005/8/layout/hProcess9"/>
    <dgm:cxn modelId="{1A4B0115-9754-4A1D-AA32-A515A0311064}" type="presParOf" srcId="{C117A7E9-335E-48FF-BFA0-7A07556B5BE2}" destId="{C3F1BEE0-5AAD-4BC2-8DF5-A55A55DAD8C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A19224-9990-4F21-ADD5-FE132804CE2E}">
      <dsp:nvSpPr>
        <dsp:cNvPr id="0" name=""/>
        <dsp:cNvSpPr/>
      </dsp:nvSpPr>
      <dsp:spPr>
        <a:xfrm>
          <a:off x="617219" y="0"/>
          <a:ext cx="6995160" cy="4240211"/>
        </a:xfrm>
        <a:prstGeom prst="rightArrow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375352A-0427-4EF6-AC12-124D40D277FF}">
      <dsp:nvSpPr>
        <dsp:cNvPr id="0" name=""/>
        <dsp:cNvSpPr/>
      </dsp:nvSpPr>
      <dsp:spPr>
        <a:xfrm>
          <a:off x="341661" y="1272063"/>
          <a:ext cx="3672780" cy="169608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Цикловые методические комиссии</a:t>
          </a:r>
          <a:endParaRPr lang="ru-RU" sz="3000" b="1" kern="1200" dirty="0"/>
        </a:p>
      </dsp:txBody>
      <dsp:txXfrm>
        <a:off x="341661" y="1272063"/>
        <a:ext cx="3672780" cy="1696084"/>
      </dsp:txXfrm>
    </dsp:sp>
    <dsp:sp modelId="{C17BAC4C-8448-4144-BF27-7396B8947703}">
      <dsp:nvSpPr>
        <dsp:cNvPr id="0" name=""/>
        <dsp:cNvSpPr/>
      </dsp:nvSpPr>
      <dsp:spPr>
        <a:xfrm>
          <a:off x="4215158" y="1272063"/>
          <a:ext cx="3672780" cy="169608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Комитеты по  образовательным программам (КОП)</a:t>
          </a:r>
          <a:endParaRPr lang="ru-RU" sz="3000" b="1" kern="1200" dirty="0"/>
        </a:p>
      </dsp:txBody>
      <dsp:txXfrm>
        <a:off x="4215158" y="1272063"/>
        <a:ext cx="3672780" cy="16960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B08FA-A1A1-4761-9CEE-1AA216F26E36}">
      <dsp:nvSpPr>
        <dsp:cNvPr id="0" name=""/>
        <dsp:cNvSpPr/>
      </dsp:nvSpPr>
      <dsp:spPr>
        <a:xfrm>
          <a:off x="617219" y="0"/>
          <a:ext cx="6995160" cy="3614750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EFCB4-C32D-4664-A827-2827C8E6152D}">
      <dsp:nvSpPr>
        <dsp:cNvPr id="0" name=""/>
        <dsp:cNvSpPr/>
      </dsp:nvSpPr>
      <dsp:spPr>
        <a:xfrm>
          <a:off x="3616" y="1084425"/>
          <a:ext cx="1581224" cy="14459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Желаемые результаты (студенты будут способны…)</a:t>
          </a:r>
          <a:endParaRPr lang="ru-RU" sz="1600" b="1" kern="1200" dirty="0"/>
        </a:p>
      </dsp:txBody>
      <dsp:txXfrm>
        <a:off x="3616" y="1084425"/>
        <a:ext cx="1581224" cy="1445900"/>
      </dsp:txXfrm>
    </dsp:sp>
    <dsp:sp modelId="{EFF87C7B-F116-4196-890C-82D34242257A}">
      <dsp:nvSpPr>
        <dsp:cNvPr id="0" name=""/>
        <dsp:cNvSpPr/>
      </dsp:nvSpPr>
      <dsp:spPr>
        <a:xfrm>
          <a:off x="1663902" y="1084425"/>
          <a:ext cx="1581224" cy="144590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содержание</a:t>
          </a:r>
          <a:endParaRPr lang="ru-RU" sz="1600" b="1" kern="1200" dirty="0"/>
        </a:p>
      </dsp:txBody>
      <dsp:txXfrm>
        <a:off x="1663902" y="1084425"/>
        <a:ext cx="1581224" cy="1445900"/>
      </dsp:txXfrm>
    </dsp:sp>
    <dsp:sp modelId="{C2FA7F3D-8D62-4E7E-80EE-D7EBF1794E31}">
      <dsp:nvSpPr>
        <dsp:cNvPr id="0" name=""/>
        <dsp:cNvSpPr/>
      </dsp:nvSpPr>
      <dsp:spPr>
        <a:xfrm>
          <a:off x="3324187" y="1084425"/>
          <a:ext cx="1581224" cy="14459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Преподавание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обучение</a:t>
          </a:r>
          <a:endParaRPr lang="ru-RU" sz="1600" b="1" kern="1200" dirty="0"/>
        </a:p>
      </dsp:txBody>
      <dsp:txXfrm>
        <a:off x="3324187" y="1084425"/>
        <a:ext cx="1581224" cy="1445900"/>
      </dsp:txXfrm>
    </dsp:sp>
    <dsp:sp modelId="{81CD8EF5-53F8-4047-84AC-6071EF9D242F}">
      <dsp:nvSpPr>
        <dsp:cNvPr id="0" name=""/>
        <dsp:cNvSpPr/>
      </dsp:nvSpPr>
      <dsp:spPr>
        <a:xfrm>
          <a:off x="4984473" y="1084425"/>
          <a:ext cx="1581224" cy="1445900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</a:t>
          </a:r>
          <a:endParaRPr lang="ru-RU" sz="1600" b="1" kern="1200" dirty="0"/>
        </a:p>
      </dsp:txBody>
      <dsp:txXfrm>
        <a:off x="4984473" y="1084425"/>
        <a:ext cx="1581224" cy="1445900"/>
      </dsp:txXfrm>
    </dsp:sp>
    <dsp:sp modelId="{C3F1BEE0-5AAD-4BC2-8DF5-A55A55DAD8CE}">
      <dsp:nvSpPr>
        <dsp:cNvPr id="0" name=""/>
        <dsp:cNvSpPr/>
      </dsp:nvSpPr>
      <dsp:spPr>
        <a:xfrm>
          <a:off x="6644759" y="1084425"/>
          <a:ext cx="1581224" cy="14459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Оценка результатов </a:t>
          </a:r>
          <a:endParaRPr lang="ru-RU" sz="1600" b="1" kern="1200" dirty="0"/>
        </a:p>
      </dsp:txBody>
      <dsp:txXfrm>
        <a:off x="6644759" y="1084425"/>
        <a:ext cx="1581224" cy="144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EFBB8-C9B2-4D7A-835A-32D586ACC578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7E5A5-4910-4EBF-B3C4-1074C1089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7E5A5-4910-4EBF-B3C4-1074C10890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000503"/>
            <a:ext cx="8072494" cy="1500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Комитеты по образовательным программам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rshu_podpisant_magnacharta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5500702"/>
            <a:ext cx="2030680" cy="1151907"/>
          </a:xfrm>
          <a:prstGeom prst="rect">
            <a:avLst/>
          </a:prstGeom>
        </p:spPr>
      </p:pic>
      <p:pic>
        <p:nvPicPr>
          <p:cNvPr id="7" name="Рисунок 6" descr="Без имени-2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29330"/>
            <a:ext cx="2351315" cy="748146"/>
          </a:xfrm>
          <a:prstGeom prst="rect">
            <a:avLst/>
          </a:prstGeom>
        </p:spPr>
      </p:pic>
      <p:pic>
        <p:nvPicPr>
          <p:cNvPr id="8" name="Рисунок 7" descr="1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6000768"/>
            <a:ext cx="1635240" cy="629392"/>
          </a:xfrm>
          <a:prstGeom prst="rect">
            <a:avLst/>
          </a:prstGeom>
        </p:spPr>
      </p:pic>
      <p:pic>
        <p:nvPicPr>
          <p:cNvPr id="9" name="Рисунок 8" descr="C:\Documents and Settings\user.PC\Рабочий стол\Изображения картинки\adee_logo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857892"/>
            <a:ext cx="1840675" cy="700644"/>
          </a:xfrm>
          <a:prstGeom prst="rect">
            <a:avLst/>
          </a:prstGeom>
          <a:noFill/>
        </p:spPr>
      </p:pic>
      <p:pic>
        <p:nvPicPr>
          <p:cNvPr id="5" name="Picture 2" descr="C:\Documents and Settings\user.PC\Рабочий стол\Задачи МАКо на 2011-2012 уч.год\new_emblem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5929330"/>
            <a:ext cx="78579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Acy;&amp;scy;&amp;scy;&amp;ocy;&amp;tscy;&amp;i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Documents and Settings\user.PC\Рабочий стол\Изображения картинки\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929330"/>
            <a:ext cx="1170534" cy="681038"/>
          </a:xfrm>
          <a:prstGeom prst="rect">
            <a:avLst/>
          </a:prstGeom>
          <a:noFill/>
        </p:spPr>
      </p:pic>
      <p:pic>
        <p:nvPicPr>
          <p:cNvPr id="1031" name="Picture 7" descr="C:\Documents and Settings\user.PC\Рабочий стол\Задачи МАКо на 2011-2012 уч.год\фото КазНМУ fduecn 2012\IMG_24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  <p:pic>
        <p:nvPicPr>
          <p:cNvPr id="1032" name="Picture 8" descr="C:\Documents and Settings\user.PC\Рабочий стол\Задачи МАКо на 2011-2012 уч.год\фото КазНМУ fduecn 2012\IMG_24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54" y="2500306"/>
            <a:ext cx="1785950" cy="133941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35719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pPr lvl="0"/>
            <a:r>
              <a:rPr lang="ru-RU" dirty="0" smtClean="0"/>
              <a:t> Планирование и  рецензирование элективных дисциплин  с определением места обучения, пре- и </a:t>
            </a:r>
            <a:r>
              <a:rPr lang="ru-RU" dirty="0" err="1" smtClean="0"/>
              <a:t>постреквизитов</a:t>
            </a:r>
            <a:endParaRPr lang="ru-RU" dirty="0" smtClean="0"/>
          </a:p>
          <a:p>
            <a:pPr lvl="0"/>
            <a:r>
              <a:rPr lang="ru-RU" dirty="0" smtClean="0"/>
              <a:t>Формирование каталога элективных дисциплин</a:t>
            </a:r>
            <a:endParaRPr lang="ru-RU" dirty="0" smtClean="0"/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  <p:pic>
        <p:nvPicPr>
          <p:cNvPr id="5" name="il_fi" descr="http://www.irro.ru/sites/default/files/%2009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4357694"/>
            <a:ext cx="2714644" cy="235743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28728" y="4143380"/>
            <a:ext cx="2571768" cy="482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Служба эдвайзеров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3" descr="&amp;YAcy;&amp;rcy;&amp;mcy;&amp;acy;&amp;rcy;&amp;kcy;&amp;acy; &amp;ecy;&amp;lcy;&amp;iecy;&amp;kcy;&amp;tcy;&amp;icy;&amp;vcy;&amp;ocy;&amp;vcy; &amp;vcy; &amp;Kcy;&amp;acy;&amp;zcy;&amp;Ncy;&amp;Mcy;&amp;Ucy; 3 580x386 &amp;YAcy;&amp;rcy;&amp;mcy;&amp;acy;&amp;rcy;&amp;kcy;&amp;acy; &amp;ecy;&amp;lcy;&amp;iecy;&amp;kcy;&amp;tcy;&amp;icy;&amp;vcy;&amp;ocy;&amp;vcy; &amp;vcy; &amp;Kcy;&amp;acy;&amp;zcy;&amp;Ncy;&amp;Mcy;&amp;Ucy; (3)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3643314"/>
            <a:ext cx="3071834" cy="200026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29256" y="3286124"/>
            <a:ext cx="250033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Ярмарка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элективов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0" name="Picture 2" descr="&amp;YAcy;&amp;rcy;&amp;mcy;&amp;acy;&amp;rcy;&amp;kcy;&amp;acy; &amp;ecy;&amp;lcy;&amp;iecy;&amp;kcy;&amp;tcy;&amp;icy;&amp;vcy;&amp;ocy;&amp;vcy; &amp;vcy; &amp;Kcy;&amp;acy;&amp;zcy;&amp;Ncy;&amp;Mcy;&amp;Ucy; 211 580x386 &amp;YAcy;&amp;rcy;&amp;mcy;&amp;acy;&amp;rcy;&amp;kcy;&amp;acy; &amp;ecy;&amp;lcy;&amp;iecy;&amp;kcy;&amp;tcy;&amp;icy;&amp;vcy;&amp;ocy;&amp;vcy; &amp;vcy; &amp;Kcy;&amp;acy;&amp;zcy;&amp;Ncy;&amp;Mcy;&amp;Ucy; (2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857760"/>
            <a:ext cx="2786050" cy="185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2786082"/>
          </a:xfrm>
        </p:spPr>
        <p:txBody>
          <a:bodyPr>
            <a:normAutofit fontScale="85000" lnSpcReduction="10000"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r>
              <a:rPr lang="ru-RU" dirty="0" smtClean="0"/>
              <a:t>систематическое изучение и всесторонняя оценка образовательных программ с целью улучшения и гарантии качества (определение ценности программы, достижения  цели, реализации задач,  степени соответствия   потребностям общества,  требованиям работодателей, эффективности методики обучения).  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428596" y="3429000"/>
            <a:ext cx="3857652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Достижение целей ОП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задач ОП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Улучшились навыки общения обучающихся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формирование практических навыков  в соответствии с ОП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Эффективность метода обучения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643438" y="3500438"/>
            <a:ext cx="3710014" cy="30718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тестирование, оценка знаний и умений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собеседование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Наблюдение, дискуссии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ИБ, клинические индикаторы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Опрос, анкета, беседа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071934" y="5143512"/>
            <a:ext cx="714380" cy="500066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321471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pPr lvl="0"/>
            <a:r>
              <a:rPr lang="kk-KZ" dirty="0" smtClean="0"/>
              <a:t>Выбор </a:t>
            </a:r>
            <a:r>
              <a:rPr lang="kk-KZ" dirty="0" smtClean="0"/>
              <a:t>оптимальных методов оценки   ключевых компетенций  обучающихся и проведение мониторинга  качества;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26626" name="Picture 2" descr="C:\Documents and Settings\user.PC\Рабочий стол\Задачи МАКо на 2011-2012 уч.год\ФОТО КАЗНМУ 15.11.12\DSC_5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571901" cy="2381165"/>
          </a:xfrm>
          <a:prstGeom prst="rect">
            <a:avLst/>
          </a:prstGeom>
          <a:noFill/>
        </p:spPr>
      </p:pic>
      <p:pic>
        <p:nvPicPr>
          <p:cNvPr id="26627" name="Picture 3" descr="C:\Documents and Settings\user.PC\Рабочий стол\Задачи МАКо на 2011-2012 уч.год\ФОТО КАЗНМУ 15.11.12\DSC_5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668150"/>
            <a:ext cx="3643338" cy="24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2643206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pPr lvl="0"/>
            <a:r>
              <a:rPr lang="ru-RU" dirty="0" smtClean="0"/>
              <a:t>Проведение </a:t>
            </a:r>
            <a:r>
              <a:rPr lang="ru-RU" dirty="0" smtClean="0"/>
              <a:t>анализа качества учебно-методической литературы по своим специальностям;</a:t>
            </a:r>
          </a:p>
          <a:p>
            <a:pPr lvl="0">
              <a:buNone/>
            </a:pPr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3286124"/>
            <a:ext cx="4496219" cy="2928958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3857652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pPr lvl="0"/>
            <a:r>
              <a:rPr lang="ru-RU" dirty="0" smtClean="0"/>
              <a:t>Координация </a:t>
            </a:r>
            <a:r>
              <a:rPr lang="ru-RU" dirty="0" smtClean="0"/>
              <a:t>учебно-методической работы на кафедрах, </a:t>
            </a:r>
            <a:endParaRPr lang="ru-RU" dirty="0" smtClean="0"/>
          </a:p>
          <a:p>
            <a:pPr lvl="0"/>
            <a:r>
              <a:rPr lang="ru-RU" dirty="0" smtClean="0"/>
              <a:t>заслушивание </a:t>
            </a:r>
            <a:r>
              <a:rPr lang="ru-RU" dirty="0" smtClean="0"/>
              <a:t>и обсуждение планов и отчетов кафедр  по оптимизации учебного процесса; 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оказание </a:t>
            </a:r>
            <a:r>
              <a:rPr lang="ru-RU" dirty="0" smtClean="0"/>
              <a:t>консультативной  методической помощи кафедрам при подготовке образовательных программ.</a:t>
            </a:r>
          </a:p>
          <a:p>
            <a:pPr lvl="0"/>
            <a:endParaRPr lang="ru-RU" dirty="0" smtClean="0"/>
          </a:p>
        </p:txBody>
      </p:sp>
      <p:pic>
        <p:nvPicPr>
          <p:cNvPr id="33797" name="Picture 5" descr="C:\Documents and Settings\user.PC\Рабочий стол\Задачи МАКо на 2011-2012 уч.год\фото КазНМУ fduecn 2012\Фото-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357586" cy="25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Разработка  в соответствии с  </a:t>
            </a:r>
            <a:r>
              <a:rPr lang="ru-RU" dirty="0" err="1" smtClean="0"/>
              <a:t>компетентностно-ориентированной</a:t>
            </a:r>
            <a:r>
              <a:rPr lang="ru-RU" dirty="0" smtClean="0"/>
              <a:t> моделью медицинского образования  квалификационных характеристик выпускника</a:t>
            </a:r>
            <a:endParaRPr lang="ru-RU" dirty="0"/>
          </a:p>
        </p:txBody>
      </p:sp>
      <p:pic>
        <p:nvPicPr>
          <p:cNvPr id="29698" name="Picture 2" descr="C:\Documents and Settings\user.PC\Рабочий стол\Задачи МАКо на 2011-2012 уч.год\Алтын Сапа\выпуск бакалав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357562"/>
            <a:ext cx="4351431" cy="289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Внедрен кластерный подход  в управлении образовательным процессом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424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4857760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Реализация   философии  современного медицинского образования: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качество образовательных программ, </a:t>
            </a:r>
          </a:p>
          <a:p>
            <a:pPr algn="ctr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интенсификация технологии обучения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1429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Комитеты образовательных программ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2600" b="1" dirty="0" smtClean="0"/>
              <a:t>Комитет  является совещательным  методическим органом Университета.</a:t>
            </a:r>
          </a:p>
          <a:p>
            <a:r>
              <a:rPr lang="ru-RU" sz="2600" b="1" dirty="0" smtClean="0"/>
              <a:t>Комитет находится в непосредственной подчиненности  проректора по </a:t>
            </a:r>
            <a:r>
              <a:rPr lang="ru-RU" sz="2600" b="1" dirty="0" err="1" smtClean="0"/>
              <a:t>курации</a:t>
            </a:r>
            <a:r>
              <a:rPr lang="ru-RU" sz="2600" b="1" dirty="0" smtClean="0"/>
              <a:t> 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42844" y="2928934"/>
            <a:ext cx="8786874" cy="378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smtClean="0"/>
              <a:t>    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Комитет в  своей работе подотчетен: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Ректору и проректору по 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курации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всем вопросам деятельности Комитета;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Ученому совету Университета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по вопросам, связанным с организацией образовательного процесса и другим вопросам, входящим в компетенцию Ученого совета;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Методическому совету Университета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по вопросам, связанным с организацией  и методическим обеспечением образовательного процесса.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86874" cy="6429420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Комитет формируется на основании профиля дисциплин и направления подготовки </a:t>
            </a:r>
            <a:r>
              <a:rPr lang="ru-RU" b="1" dirty="0" smtClean="0">
                <a:solidFill>
                  <a:srgbClr val="002060"/>
                </a:solidFill>
              </a:rPr>
              <a:t>специалистов</a:t>
            </a:r>
            <a:endParaRPr lang="ru-RU" b="1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714488"/>
            <a:ext cx="7143800" cy="492877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285852" y="1857364"/>
            <a:ext cx="628654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МЕТОДИЧЕСКИЙ СОВЕТ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9"/>
            <a:ext cx="8229600" cy="2928958"/>
          </a:xfrm>
        </p:spPr>
        <p:txBody>
          <a:bodyPr/>
          <a:lstStyle/>
          <a:p>
            <a:pPr marL="285750" lvl="1" algn="ctr">
              <a:buNone/>
            </a:pPr>
            <a:r>
              <a:rPr lang="ru-RU" b="1" dirty="0" smtClean="0"/>
              <a:t>    В </a:t>
            </a:r>
            <a:r>
              <a:rPr lang="ru-RU" b="1" dirty="0" smtClean="0"/>
              <a:t>состав Комитета входят  </a:t>
            </a:r>
            <a:r>
              <a:rPr lang="ru-RU" b="1" dirty="0" smtClean="0">
                <a:solidFill>
                  <a:srgbClr val="002060"/>
                </a:solidFill>
              </a:rPr>
              <a:t>опытные методисты из числа квалифицированного профессорско-преподавательского состава</a:t>
            </a:r>
            <a:r>
              <a:rPr lang="ru-RU" b="1" dirty="0" smtClean="0"/>
              <a:t>, </a:t>
            </a:r>
            <a:r>
              <a:rPr lang="ru-RU" b="1" dirty="0" err="1" smtClean="0"/>
              <a:t>эдвайзеры</a:t>
            </a:r>
            <a:r>
              <a:rPr lang="ru-RU" b="1" dirty="0" smtClean="0"/>
              <a:t> по соответствующим образовательным направлениям, представители студенчества и практического здравоохранения.</a:t>
            </a:r>
          </a:p>
          <a:p>
            <a:pPr algn="ctr"/>
            <a:endParaRPr lang="ru-RU" b="1" dirty="0" smtClean="0"/>
          </a:p>
          <a:p>
            <a:pPr algn="ctr"/>
            <a:endParaRPr lang="ru-RU" dirty="0"/>
          </a:p>
        </p:txBody>
      </p:sp>
      <p:pic>
        <p:nvPicPr>
          <p:cNvPr id="31746" name="Picture 2" descr="&amp;Fcy;&amp;ocy;&amp;tcy;&amp;ocy; 0862 580x435 &amp;Fcy;&amp;ocy;&amp;tcy;&amp;ocy; 08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3619487" cy="271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Слайд" r:id="rId3" imgW="2125995" imgH="1593991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143372" y="5715016"/>
            <a:ext cx="2000264" cy="1142984"/>
          </a:xfrm>
          <a:prstGeom prst="rect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Школа общественного здравоохранения имени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Халела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Досмухамедова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5786430"/>
            <a:ext cx="1714512" cy="1071570"/>
          </a:xfrm>
          <a:prstGeom prst="rect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 доказательной медицины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5929330"/>
            <a:ext cx="1571604" cy="928670"/>
          </a:xfrm>
          <a:prstGeom prst="roundRect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Центр тестирования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1571604" y="6286520"/>
            <a:ext cx="285752" cy="1588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>
          <a:xfrm>
            <a:off x="3357554" y="1714488"/>
            <a:ext cx="5786446" cy="51435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КОП  находится во взаимодействии по вопросам реализации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образовательных программ с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департаментом учебно-методической работы;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учебным департаментом соответствующего профиля;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деканатом соответствующего профиля.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3429000"/>
            <a:ext cx="714348" cy="2214578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36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со стрелкой вверх 4"/>
          <p:cNvSpPr/>
          <p:nvPr/>
        </p:nvSpPr>
        <p:spPr>
          <a:xfrm>
            <a:off x="214282" y="4000504"/>
            <a:ext cx="1571636" cy="2571768"/>
          </a:xfrm>
          <a:prstGeom prst="up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Конечный результат обучения </a:t>
            </a:r>
            <a:endParaRPr lang="ru-RU" sz="2000" b="1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1857356" y="3714752"/>
            <a:ext cx="2071702" cy="2928934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Образовательные программы на основе  компетенций и предложений работодателей </a:t>
            </a:r>
            <a:endParaRPr lang="ru-RU" b="1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071934" y="3786190"/>
            <a:ext cx="1357322" cy="2643206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Новая парадигма организации обучения</a:t>
            </a:r>
            <a:endParaRPr lang="ru-RU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572132" y="3786190"/>
            <a:ext cx="1928826" cy="2643206"/>
          </a:xfrm>
          <a:prstGeom prst="up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Качество ОП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Эффективность  реализации ОП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285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Управление образовательными программами </a:t>
            </a:r>
            <a:endParaRPr lang="ru-RU" sz="28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714356"/>
            <a:ext cx="9144000" cy="128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Интегрированная институциональная ответственность за построение, управление и оценку согласованных и скоординированных программ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Периодический пересмотр программы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2000264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ru-RU" sz="5800" b="1" dirty="0" smtClean="0">
                <a:solidFill>
                  <a:schemeClr val="accent2">
                    <a:lumMod val="75000"/>
                  </a:schemeClr>
                </a:solidFill>
              </a:rPr>
              <a:t> Деятельность Комитетов ОП:</a:t>
            </a:r>
            <a:endParaRPr lang="ru-RU" sz="5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b="1" dirty="0" smtClean="0"/>
              <a:t>систематизированное внедрение принципов модели медицинского образования, основанной на компетентностно-ориентированном обучении на всех уровнях </a:t>
            </a:r>
            <a:r>
              <a:rPr lang="ru-RU" b="1" dirty="0" smtClean="0"/>
              <a:t>обучения;</a:t>
            </a:r>
            <a:endParaRPr lang="ru-RU" b="1" dirty="0" smtClean="0"/>
          </a:p>
          <a:p>
            <a:r>
              <a:rPr lang="ru-RU" b="1" dirty="0" smtClean="0"/>
              <a:t>разработка, адаптация к  </a:t>
            </a:r>
            <a:r>
              <a:rPr lang="ru-RU" b="1" dirty="0" err="1" smtClean="0"/>
              <a:t>компетентностной</a:t>
            </a:r>
            <a:r>
              <a:rPr lang="ru-RU" b="1" dirty="0" smtClean="0"/>
              <a:t> модели  образовательных программ</a:t>
            </a:r>
            <a:r>
              <a:rPr lang="ru-RU" b="1" dirty="0" smtClean="0"/>
              <a:t>;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358246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sz="2400" b="1" dirty="0" smtClean="0"/>
              <a:t>Основной целью деятельности Комитета является совершенствование учебно-образовательного процесса в Университете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t="6076" r="1692"/>
          <a:stretch>
            <a:fillRect/>
          </a:stretch>
        </p:blipFill>
        <p:spPr bwMode="auto">
          <a:xfrm>
            <a:off x="2143108" y="3714752"/>
            <a:ext cx="4188167" cy="30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071966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Основными задачами деятельности Комитета являются:</a:t>
            </a:r>
          </a:p>
          <a:p>
            <a:pPr lvl="0"/>
            <a:r>
              <a:rPr lang="ru-RU" dirty="0" smtClean="0"/>
              <a:t>научно-методическое обеспечение реализации образовательных программ;</a:t>
            </a:r>
          </a:p>
          <a:p>
            <a:pPr lvl="0"/>
            <a:r>
              <a:rPr lang="ru-RU" dirty="0" smtClean="0"/>
              <a:t>координация </a:t>
            </a:r>
            <a:r>
              <a:rPr lang="ru-RU" dirty="0" smtClean="0"/>
              <a:t>учебно-методического обеспечения и сопровождения учебного процесса  в Университете;</a:t>
            </a:r>
          </a:p>
          <a:p>
            <a:pPr lvl="0"/>
            <a:r>
              <a:rPr lang="ru-RU" dirty="0" smtClean="0"/>
              <a:t>координация внедрения инновационных образовательных технологий и перспективных форм организации учебного процесса;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508</Words>
  <PresentationFormat>Экран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</vt:lpstr>
      <vt:lpstr> Комитеты по образовательным программам  </vt:lpstr>
      <vt:lpstr>Внедрен кластерный подход  в управлении образовательным процессом</vt:lpstr>
      <vt:lpstr>Комитеты образовательных программ </vt:lpstr>
      <vt:lpstr>Слайд 4</vt:lpstr>
      <vt:lpstr>Слайд 5</vt:lpstr>
      <vt:lpstr>Слайд 6</vt:lpstr>
      <vt:lpstr> </vt:lpstr>
      <vt:lpstr>Слайд 8</vt:lpstr>
      <vt:lpstr>Слайд 9</vt:lpstr>
      <vt:lpstr> Служба эдвайзеров</vt:lpstr>
      <vt:lpstr>Слайд 11</vt:lpstr>
      <vt:lpstr>Слайд 12</vt:lpstr>
      <vt:lpstr>Слайд 13</vt:lpstr>
      <vt:lpstr>Слайд 14</vt:lpstr>
      <vt:lpstr>Основными задачами деятельности Комитета являются: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134</cp:revision>
  <dcterms:modified xsi:type="dcterms:W3CDTF">2012-12-11T06:16:32Z</dcterms:modified>
</cp:coreProperties>
</file>