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40" r:id="rId2"/>
  </p:sldMasterIdLst>
  <p:notesMasterIdLst>
    <p:notesMasterId r:id="rId32"/>
  </p:notesMasterIdLst>
  <p:handoutMasterIdLst>
    <p:handoutMasterId r:id="rId33"/>
  </p:handoutMasterIdLst>
  <p:sldIdLst>
    <p:sldId id="626" r:id="rId3"/>
    <p:sldId id="594" r:id="rId4"/>
    <p:sldId id="592" r:id="rId5"/>
    <p:sldId id="593" r:id="rId6"/>
    <p:sldId id="619" r:id="rId7"/>
    <p:sldId id="618" r:id="rId8"/>
    <p:sldId id="609" r:id="rId9"/>
    <p:sldId id="610" r:id="rId10"/>
    <p:sldId id="611" r:id="rId11"/>
    <p:sldId id="612" r:id="rId12"/>
    <p:sldId id="613" r:id="rId13"/>
    <p:sldId id="615" r:id="rId14"/>
    <p:sldId id="585" r:id="rId15"/>
    <p:sldId id="595" r:id="rId16"/>
    <p:sldId id="602" r:id="rId17"/>
    <p:sldId id="552" r:id="rId18"/>
    <p:sldId id="620" r:id="rId19"/>
    <p:sldId id="599" r:id="rId20"/>
    <p:sldId id="600" r:id="rId21"/>
    <p:sldId id="606" r:id="rId22"/>
    <p:sldId id="625" r:id="rId23"/>
    <p:sldId id="604" r:id="rId24"/>
    <p:sldId id="622" r:id="rId25"/>
    <p:sldId id="623" r:id="rId26"/>
    <p:sldId id="559" r:id="rId27"/>
    <p:sldId id="621" r:id="rId28"/>
    <p:sldId id="598" r:id="rId29"/>
    <p:sldId id="624" r:id="rId30"/>
    <p:sldId id="575" r:id="rId31"/>
  </p:sldIdLst>
  <p:sldSz cx="9144000" cy="6858000" type="screen4x3"/>
  <p:notesSz cx="6858000" cy="9144000"/>
  <p:custShowLst>
    <p:custShow name="микрплохо" id="0">
      <p:sldLst/>
    </p:custShow>
    <p:custShow name="адмедиа" id="1">
      <p:sldLst/>
    </p:custShow>
    <p:custShow name="микрхорошо" id="2">
      <p:sldLst/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kolova_nm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333399"/>
    <a:srgbClr val="0D267A"/>
    <a:srgbClr val="6600CC"/>
    <a:srgbClr val="008000"/>
    <a:srgbClr val="FF5050"/>
    <a:srgbClr val="57C719"/>
    <a:srgbClr val="FF00FF"/>
    <a:srgbClr val="0099CC"/>
    <a:srgbClr val="FF99FF"/>
    <a:srgbClr val="30B2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38" autoAdjust="0"/>
    <p:restoredTop sz="93474" autoAdjust="0"/>
  </p:normalViewPr>
  <p:slideViewPr>
    <p:cSldViewPr>
      <p:cViewPr>
        <p:scale>
          <a:sx n="80" d="100"/>
          <a:sy n="80" d="100"/>
        </p:scale>
        <p:origin x="-4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70DF6-C907-475A-B894-94C64D9A54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B0B319-4D3E-406D-80ED-B704BE4271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0B319-4D3E-406D-80ED-B704BE42714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150938"/>
            <a:ext cx="130651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1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579563" y="3897313"/>
            <a:ext cx="7129462" cy="11874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718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8988" y="5157788"/>
            <a:ext cx="6726237" cy="792162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21C4-A072-46D1-9B99-E4A503C83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38100"/>
            <a:ext cx="1962150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7700" y="38100"/>
            <a:ext cx="5734050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EE6A-F766-4A12-8F4B-44CA9A123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38100"/>
            <a:ext cx="72009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47700" y="1412875"/>
            <a:ext cx="7848600" cy="475297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C9DE-3C31-48F3-9BCD-406B23BB75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Программа развития молодых специалистов «Звезды Балтики»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9CC8-13B6-4E55-8E64-44D9CAD99F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7185-8DE7-4F03-9EE7-AEBDAC843C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C80A8-7671-4F9B-90D3-3A87CD138F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FFB2-C651-4FBA-A0DA-B4D29E06A0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FC55-D09D-485C-9224-28CBCA7CB2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7700" y="1412875"/>
            <a:ext cx="38481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481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F79-1482-4E3C-8B9D-22240D1A4F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1A0A-8210-4877-8D31-84C0684AF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CECB-CD2F-45FB-9CBD-D97D155D2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F2E7-4E76-4FF8-94B4-B823A9460C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D18F-CD69-4C82-844E-536C98B833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3A3C-4504-43BD-9939-95CA225BB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degagag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4638" y="6350"/>
            <a:ext cx="10683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12875"/>
            <a:ext cx="784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707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32563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88F85D-2B4E-4787-95D7-D36BC6167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70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7700" y="6597650"/>
            <a:ext cx="56880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8100"/>
            <a:ext cx="7200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2pPr>
      <a:lvl3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3pPr>
      <a:lvl4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4pPr>
      <a:lvl5pPr algn="l" defTabSz="7207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5pPr>
      <a:lvl6pPr marL="457200" algn="l" defTabSz="72072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400" algn="l" defTabSz="72072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600" algn="l" defTabSz="72072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800" algn="l" defTabSz="720725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3429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065213" indent="-357188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435100" indent="-3683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1817688" indent="-381000" algn="l" rtl="0" eaLnBrk="0" fontAlgn="base" hangingPunct="0">
        <a:spcBef>
          <a:spcPct val="0"/>
        </a:spcBef>
        <a:spcAft>
          <a:spcPct val="3000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2748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320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8"/>
        </a:buBlip>
        <a:defRPr>
          <a:solidFill>
            <a:schemeClr val="tx1"/>
          </a:solidFill>
          <a:latin typeface="+mn-lt"/>
        </a:defRPr>
      </a:lvl7pPr>
      <a:lvl8pPr marL="31892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8"/>
        </a:buBlip>
        <a:defRPr>
          <a:solidFill>
            <a:schemeClr val="tx1"/>
          </a:solidFill>
          <a:latin typeface="+mn-lt"/>
        </a:defRPr>
      </a:lvl8pPr>
      <a:lvl9pPr marL="3646488" indent="-381000" algn="l" rtl="0" fontAlgn="base">
        <a:spcBef>
          <a:spcPct val="0"/>
        </a:spcBef>
        <a:spcAft>
          <a:spcPct val="30000"/>
        </a:spcAft>
        <a:buSzPct val="70000"/>
        <a:buBlip>
          <a:blip r:embed="rId18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Mikotaj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71628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1400"/>
            </a:lvl1pPr>
          </a:lstStyle>
          <a:p>
            <a:pPr>
              <a:defRPr/>
            </a:pPr>
            <a:r>
              <a:rPr lang="ru-RU" dirty="0"/>
              <a:t>Программа развития молодых специалистов «Звезды Балтики»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400"/>
            </a:lvl1pPr>
          </a:lstStyle>
          <a:p>
            <a:pPr>
              <a:defRPr/>
            </a:pPr>
            <a:fld id="{E8B7E7BB-0556-4747-9C83-C64CC47E70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4344" name="Picture 8" descr="logo"/>
          <p:cNvPicPr>
            <a:picLocks noChangeAspect="1" noChangeArrowheads="1"/>
          </p:cNvPicPr>
          <p:nvPr/>
        </p:nvPicPr>
        <p:blipFill>
          <a:blip r:embed="rId6" cstate="print">
            <a:lum bright="36000" contrast="-42000"/>
          </a:blip>
          <a:srcRect/>
          <a:stretch>
            <a:fillRect/>
          </a:stretch>
        </p:blipFill>
        <p:spPr bwMode="auto">
          <a:xfrm>
            <a:off x="76200" y="76200"/>
            <a:ext cx="838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9"/>
            <a:ext cx="8215370" cy="20002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rshu_podpisant_magnachart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5500702"/>
            <a:ext cx="2030680" cy="1151907"/>
          </a:xfrm>
          <a:prstGeom prst="rect">
            <a:avLst/>
          </a:prstGeom>
        </p:spPr>
      </p:pic>
      <p:pic>
        <p:nvPicPr>
          <p:cNvPr id="7" name="Рисунок 6" descr="Без имени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29330"/>
            <a:ext cx="2351315" cy="748146"/>
          </a:xfrm>
          <a:prstGeom prst="rect">
            <a:avLst/>
          </a:prstGeom>
        </p:spPr>
      </p:pic>
      <p:pic>
        <p:nvPicPr>
          <p:cNvPr id="8" name="Рисунок 7" descr="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248" y="6000768"/>
            <a:ext cx="1635240" cy="629392"/>
          </a:xfrm>
          <a:prstGeom prst="rect">
            <a:avLst/>
          </a:prstGeom>
        </p:spPr>
      </p:pic>
      <p:pic>
        <p:nvPicPr>
          <p:cNvPr id="9" name="Рисунок 8" descr="C:\Documents and Settings\user.PC\Рабочий стол\Изображения картинки\adee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857892"/>
            <a:ext cx="1840675" cy="700644"/>
          </a:xfrm>
          <a:prstGeom prst="rect">
            <a:avLst/>
          </a:prstGeom>
          <a:noFill/>
        </p:spPr>
      </p:pic>
      <p:pic>
        <p:nvPicPr>
          <p:cNvPr id="5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929330"/>
            <a:ext cx="78579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user.PC\Рабочий стол\Изображения картинки\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929330"/>
            <a:ext cx="1170534" cy="681038"/>
          </a:xfrm>
          <a:prstGeom prst="rect">
            <a:avLst/>
          </a:prstGeom>
          <a:noFill/>
        </p:spPr>
      </p:pic>
      <p:pic>
        <p:nvPicPr>
          <p:cNvPr id="1031" name="Picture 7" descr="C:\Documents and Settings\user.PC\Рабочий стол\Задачи МАКо на 2011-2012 уч.год\фото КазНМУ fduecn 2012\IMG_24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  <p:pic>
        <p:nvPicPr>
          <p:cNvPr id="1032" name="Picture 8" descr="C:\Documents and Settings\user.PC\Рабочий стол\Задачи МАКо на 2011-2012 уч.год\фото КазНМУ fduecn 2012\IMG_24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928802"/>
            <a:ext cx="1785950" cy="1339413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2861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714752"/>
            <a:ext cx="7812780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</a:rPr>
              <a:t>Учебные департаменты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857760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i="1" dirty="0" smtClean="0">
                <a:solidFill>
                  <a:srgbClr val="333399"/>
                </a:solidFill>
                <a:latin typeface="Times New Roman" pitchFamily="18" charset="0"/>
              </a:rPr>
              <a:t>Докладчик: Директор учебного      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solidFill>
                  <a:srgbClr val="333399"/>
                </a:solidFill>
                <a:latin typeface="Times New Roman" pitchFamily="18" charset="0"/>
              </a:rPr>
              <a:t>                           департамент</a:t>
            </a:r>
            <a:r>
              <a:rPr lang="kk-KZ" i="1" dirty="0" smtClean="0">
                <a:solidFill>
                  <a:srgbClr val="333399"/>
                </a:solidFill>
                <a:latin typeface="Times New Roman" pitchFamily="18" charset="0"/>
              </a:rPr>
              <a:t>а фа</a:t>
            </a:r>
            <a:r>
              <a:rPr lang="en-US" i="1" dirty="0" smtClean="0">
                <a:solidFill>
                  <a:srgbClr val="333399"/>
                </a:solidFill>
                <a:latin typeface="Times New Roman" pitchFamily="18" charset="0"/>
              </a:rPr>
              <a:t>p</a:t>
            </a:r>
            <a:r>
              <a:rPr lang="ru-RU" i="1" dirty="0" err="1" smtClean="0">
                <a:solidFill>
                  <a:srgbClr val="333399"/>
                </a:solidFill>
                <a:latin typeface="Times New Roman" pitchFamily="18" charset="0"/>
              </a:rPr>
              <a:t>мации</a:t>
            </a:r>
            <a:r>
              <a:rPr lang="ru-RU" i="1" dirty="0" smtClean="0">
                <a:solidFill>
                  <a:srgbClr val="333399"/>
                </a:solidFill>
                <a:latin typeface="Times New Roman" pitchFamily="18" charset="0"/>
              </a:rPr>
              <a:t>,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333399"/>
                </a:solidFill>
                <a:latin typeface="Times New Roman" pitchFamily="18" charset="0"/>
              </a:rPr>
              <a:t>д.фарм.н.Устенова</a:t>
            </a:r>
            <a:r>
              <a:rPr lang="ru-RU" i="1" dirty="0" smtClean="0">
                <a:solidFill>
                  <a:srgbClr val="333399"/>
                </a:solidFill>
                <a:latin typeface="Times New Roman" pitchFamily="18" charset="0"/>
              </a:rPr>
              <a:t> Г.О.</a:t>
            </a:r>
          </a:p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333399"/>
                </a:solidFill>
                <a:latin typeface="Times New Roman" pitchFamily="18" charset="0"/>
              </a:rPr>
              <a:t>           </a:t>
            </a:r>
            <a:endParaRPr lang="ru-RU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УД педиатрии: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4738702"/>
          </a:xfrm>
        </p:spPr>
        <p:txBody>
          <a:bodyPr/>
          <a:lstStyle/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центр практических навыков;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кафедра коммуникативных навыков и основ психологии;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кафедра  амбулаторно-поликлинической педиатрии;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кафедра детской хирургии, с детской анестезиологией и реаниматологией;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кафедра   детских болезней №1;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кафедра детских болезней №2;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кафедра детских инфекционных болезней;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кафедра неонатологии;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sz="2400" dirty="0" smtClean="0">
                <a:solidFill>
                  <a:schemeClr val="accent2"/>
                </a:solidFill>
              </a:rPr>
              <a:t>кафедра постдипломной подготовки по педиатрии.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r>
              <a:rPr lang="kk-KZ" sz="2400" dirty="0" smtClean="0">
                <a:solidFill>
                  <a:schemeClr val="accent2"/>
                </a:solidFill>
              </a:rPr>
              <a:t> </a:t>
            </a:r>
            <a:endParaRPr lang="ru-RU" sz="2400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УД</a:t>
            </a:r>
            <a:r>
              <a:rPr lang="kk-KZ" sz="2800" dirty="0" smtClean="0">
                <a:solidFill>
                  <a:srgbClr val="FF0000"/>
                </a:solidFill>
              </a:rPr>
              <a:t>  стоматологии: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4667264"/>
          </a:xfrm>
        </p:spPr>
        <p:txBody>
          <a:bodyPr/>
          <a:lstStyle/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стоматологии  детского возраста и профилактики стом. заболеваний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ортодонтия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пропедевтика стоматологии  детского возраста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пропедевтика хирургичекой стоматологии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п</a:t>
            </a:r>
            <a:r>
              <a:rPr lang="ru-RU" sz="2400" dirty="0" err="1" smtClean="0">
                <a:solidFill>
                  <a:schemeClr val="accent2"/>
                </a:solidFill>
              </a:rPr>
              <a:t>ропедевтика</a:t>
            </a:r>
            <a:r>
              <a:rPr lang="ru-RU" sz="2400" dirty="0" smtClean="0">
                <a:solidFill>
                  <a:schemeClr val="accent2"/>
                </a:solidFill>
              </a:rPr>
              <a:t> ортопедической стоматологии</a:t>
            </a:r>
          </a:p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пропедевтика терапевтической стоматологии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о</a:t>
            </a:r>
            <a:r>
              <a:rPr lang="ru-RU" sz="2400" dirty="0" err="1" smtClean="0">
                <a:solidFill>
                  <a:schemeClr val="accent2"/>
                </a:solidFill>
              </a:rPr>
              <a:t>ртопедическая</a:t>
            </a:r>
            <a:r>
              <a:rPr lang="ru-RU" sz="2400" dirty="0" smtClean="0">
                <a:solidFill>
                  <a:schemeClr val="accent2"/>
                </a:solidFill>
              </a:rPr>
              <a:t> стоматология</a:t>
            </a:r>
          </a:p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терапевтическая стоматология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lvl="0"/>
            <a:r>
              <a:rPr lang="kk-KZ" sz="2400" dirty="0" smtClean="0">
                <a:solidFill>
                  <a:schemeClr val="accent2"/>
                </a:solidFill>
              </a:rPr>
              <a:t>Модуль хирургическая стоматология</a:t>
            </a:r>
            <a:endParaRPr lang="ru-RU" sz="2400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УД фармации: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фармацевт-токсиколог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фармацевт-фармакогност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фармацевт-аналитик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фармацевт-менеджер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фармацевт-технолог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Кафедра фармакология 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6312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  <a:ea typeface="+mj-ea"/>
                <a:cs typeface="+mj-cs"/>
              </a:rPr>
              <a:t>Взаимодействие со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ст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p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укту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p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ными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под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p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азделениями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: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43240" y="1142984"/>
            <a:ext cx="2928958" cy="785818"/>
          </a:xfrm>
          <a:prstGeom prst="rect">
            <a:avLst/>
          </a:prstGeom>
          <a:solidFill>
            <a:srgbClr val="E2FA54"/>
          </a:soli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МЕТОДИЧЕСКИЙ СОВЕТ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00430" y="2285992"/>
            <a:ext cx="2071702" cy="1285884"/>
          </a:xfrm>
          <a:prstGeom prst="roundRect">
            <a:avLst/>
          </a:prstGeom>
          <a:solidFill>
            <a:srgbClr val="FF6D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i="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Учебный департамент</a:t>
            </a:r>
            <a:endParaRPr lang="ru-RU" sz="1400" b="1" i="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857884" y="2500306"/>
            <a:ext cx="200026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2"/>
                </a:solidFill>
              </a:rPr>
              <a:t>Комитет образовательных программ</a:t>
            </a:r>
          </a:p>
        </p:txBody>
      </p:sp>
      <p:sp>
        <p:nvSpPr>
          <p:cNvPr id="27" name="Овал 26"/>
          <p:cNvSpPr/>
          <p:nvPr/>
        </p:nvSpPr>
        <p:spPr>
          <a:xfrm>
            <a:off x="6643702" y="5143512"/>
            <a:ext cx="1643074" cy="78581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Центр практических навыков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08" y="3929066"/>
            <a:ext cx="2196049" cy="714380"/>
          </a:xfrm>
          <a:prstGeom prst="roundRect">
            <a:avLst/>
          </a:prstGeom>
          <a:solidFill>
            <a:srgbClr val="9BF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Кафедры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4876" y="3929066"/>
            <a:ext cx="2357454" cy="714380"/>
          </a:xfrm>
          <a:prstGeom prst="roundRect">
            <a:avLst/>
          </a:prstGeom>
          <a:solidFill>
            <a:srgbClr val="9BF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Модули 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500826" y="1142984"/>
            <a:ext cx="1581160" cy="785818"/>
          </a:xfrm>
          <a:prstGeom prst="rect">
            <a:avLst/>
          </a:prstGeom>
          <a:solidFill>
            <a:srgbClr val="E2FA54"/>
          </a:soli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ЦМАКО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286248" y="2071678"/>
            <a:ext cx="48463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572132" y="2786058"/>
            <a:ext cx="357190" cy="484632"/>
          </a:xfrm>
          <a:prstGeom prst="rightArrow">
            <a:avLst>
              <a:gd name="adj1" fmla="val 352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4857752" y="3643314"/>
            <a:ext cx="48463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flipH="1">
            <a:off x="3071802" y="2786058"/>
            <a:ext cx="3789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214414" y="1142984"/>
            <a:ext cx="1581160" cy="857256"/>
          </a:xfrm>
          <a:prstGeom prst="rect">
            <a:avLst/>
          </a:prstGeom>
          <a:solidFill>
            <a:srgbClr val="E2FA54"/>
          </a:soli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ДУМР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714744" y="3643314"/>
            <a:ext cx="48463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42976" y="5143512"/>
            <a:ext cx="1643074" cy="785818"/>
          </a:xfrm>
          <a:prstGeom prst="ellipse">
            <a:avLst/>
          </a:prstGeom>
          <a:solidFill>
            <a:srgbClr val="FB9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Центр коммуникативных навыков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000364" y="5143512"/>
            <a:ext cx="1643074" cy="785818"/>
          </a:xfrm>
          <a:prstGeom prst="ellipse">
            <a:avLst/>
          </a:prstGeom>
          <a:solidFill>
            <a:srgbClr val="FB9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Учебные базы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500298" y="20002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4857752" y="5072074"/>
            <a:ext cx="1643074" cy="785818"/>
          </a:xfrm>
          <a:prstGeom prst="ellipse">
            <a:avLst/>
          </a:prstGeom>
          <a:solidFill>
            <a:srgbClr val="FB9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НППК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71538" y="2571744"/>
            <a:ext cx="2000264" cy="1071570"/>
          </a:xfrm>
          <a:prstGeom prst="roundRect">
            <a:avLst/>
          </a:prstGeom>
          <a:solidFill>
            <a:srgbClr val="9BFB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Деканат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Line 49"/>
          <p:cNvSpPr>
            <a:spLocks noChangeShapeType="1"/>
          </p:cNvSpPr>
          <p:nvPr/>
        </p:nvSpPr>
        <p:spPr bwMode="auto">
          <a:xfrm flipH="1">
            <a:off x="5572131" y="1928802"/>
            <a:ext cx="860427" cy="71438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 flipH="1">
            <a:off x="2428860" y="4714884"/>
            <a:ext cx="503237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6786578" y="4714884"/>
            <a:ext cx="43180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 flipH="1">
            <a:off x="4071934" y="4714884"/>
            <a:ext cx="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H="1">
            <a:off x="5643570" y="4643446"/>
            <a:ext cx="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Направления деятельности: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772400" cy="41148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D267A"/>
                </a:solidFill>
              </a:rPr>
              <a:t>Обеспечение и мониторинг качества образовательного процесса;</a:t>
            </a:r>
          </a:p>
          <a:p>
            <a:pPr algn="just"/>
            <a:r>
              <a:rPr lang="ru-RU" sz="2400" dirty="0" err="1" smtClean="0">
                <a:solidFill>
                  <a:srgbClr val="0D267A"/>
                </a:solidFill>
              </a:rPr>
              <a:t>Плани</a:t>
            </a:r>
            <a:r>
              <a:rPr lang="en-US" sz="2400" dirty="0" smtClean="0">
                <a:solidFill>
                  <a:srgbClr val="0D267A"/>
                </a:solidFill>
              </a:rPr>
              <a:t>p</a:t>
            </a:r>
            <a:r>
              <a:rPr lang="ru-RU" sz="2400" dirty="0" err="1" smtClean="0">
                <a:solidFill>
                  <a:srgbClr val="0D267A"/>
                </a:solidFill>
              </a:rPr>
              <a:t>ование</a:t>
            </a:r>
            <a:r>
              <a:rPr lang="ru-RU" sz="2400" dirty="0" smtClean="0">
                <a:solidFill>
                  <a:srgbClr val="0D267A"/>
                </a:solidFill>
              </a:rPr>
              <a:t>, </a:t>
            </a:r>
            <a:r>
              <a:rPr lang="en-US" sz="2400" dirty="0" smtClean="0">
                <a:solidFill>
                  <a:srgbClr val="0D267A"/>
                </a:solidFill>
              </a:rPr>
              <a:t>p</a:t>
            </a:r>
            <a:r>
              <a:rPr lang="ru-RU" sz="2400" dirty="0" err="1" smtClean="0">
                <a:solidFill>
                  <a:srgbClr val="0D267A"/>
                </a:solidFill>
              </a:rPr>
              <a:t>еализация</a:t>
            </a:r>
            <a:r>
              <a:rPr lang="ru-RU" sz="2400" dirty="0" smtClean="0">
                <a:solidFill>
                  <a:srgbClr val="0D267A"/>
                </a:solidFill>
              </a:rPr>
              <a:t> и внедрение </a:t>
            </a:r>
            <a:r>
              <a:rPr lang="ru-RU" sz="2400" dirty="0" err="1" smtClean="0">
                <a:solidFill>
                  <a:srgbClr val="0D267A"/>
                </a:solidFill>
              </a:rPr>
              <a:t>образо-вательных</a:t>
            </a:r>
            <a:r>
              <a:rPr lang="ru-RU" sz="2400" dirty="0" smtClean="0">
                <a:solidFill>
                  <a:srgbClr val="0D267A"/>
                </a:solidFill>
              </a:rPr>
              <a:t> программ;</a:t>
            </a:r>
          </a:p>
          <a:p>
            <a:pPr algn="just"/>
            <a:r>
              <a:rPr lang="ru-RU" sz="2400" dirty="0" smtClean="0">
                <a:solidFill>
                  <a:srgbClr val="0D267A"/>
                </a:solidFill>
              </a:rPr>
              <a:t>Внедрение инновационных технологий в образовательный процесс;</a:t>
            </a:r>
          </a:p>
          <a:p>
            <a:pPr algn="just"/>
            <a:r>
              <a:rPr lang="ru-RU" sz="2400" dirty="0" smtClean="0">
                <a:solidFill>
                  <a:srgbClr val="0D267A"/>
                </a:solidFill>
              </a:rPr>
              <a:t>Координирование учебно-методической работы на кафедрах и модулях департаментов;</a:t>
            </a:r>
          </a:p>
          <a:p>
            <a:pPr algn="just"/>
            <a:r>
              <a:rPr lang="ru-RU" sz="2400" dirty="0" smtClean="0">
                <a:solidFill>
                  <a:srgbClr val="0D267A"/>
                </a:solidFill>
              </a:rPr>
              <a:t>Анализ эффективности деятельности ППС;</a:t>
            </a:r>
          </a:p>
          <a:p>
            <a:pPr algn="just"/>
            <a:r>
              <a:rPr lang="ru-RU" sz="2400" dirty="0" smtClean="0">
                <a:solidFill>
                  <a:srgbClr val="0D267A"/>
                </a:solidFill>
              </a:rPr>
              <a:t>Координирование материально-технического обеспечения  учебного процесса на кафедрах и модулях департаментов;</a:t>
            </a: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3"/>
          <p:cNvSpPr>
            <a:spLocks noChangeArrowheads="1"/>
          </p:cNvSpPr>
          <p:nvPr/>
        </p:nvSpPr>
        <p:spPr bwMode="auto">
          <a:xfrm>
            <a:off x="0" y="142900"/>
            <a:ext cx="9144000" cy="6858000"/>
          </a:xfrm>
          <a:prstGeom prst="rect">
            <a:avLst/>
          </a:prstGeom>
          <a:gradFill rotWithShape="1">
            <a:gsLst>
              <a:gs pos="0">
                <a:srgbClr val="CBCDE7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ru-RU"/>
          </a:p>
        </p:txBody>
      </p:sp>
      <p:sp>
        <p:nvSpPr>
          <p:cNvPr id="31746" name="Line 34"/>
          <p:cNvSpPr>
            <a:spLocks noChangeShapeType="1"/>
          </p:cNvSpPr>
          <p:nvPr/>
        </p:nvSpPr>
        <p:spPr bwMode="auto">
          <a:xfrm>
            <a:off x="933450" y="800100"/>
            <a:ext cx="8029575" cy="0"/>
          </a:xfrm>
          <a:prstGeom prst="line">
            <a:avLst/>
          </a:prstGeom>
          <a:noFill/>
          <a:ln w="635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47" name="Picture 35" descr="ma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50800"/>
            <a:ext cx="9239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820738" y="100013"/>
            <a:ext cx="77184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8489950" y="3389313"/>
            <a:ext cx="163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ru-RU"/>
          </a:p>
        </p:txBody>
      </p:sp>
      <p:sp>
        <p:nvSpPr>
          <p:cNvPr id="31750" name="Rectangle 36"/>
          <p:cNvSpPr>
            <a:spLocks noChangeArrowheads="1"/>
          </p:cNvSpPr>
          <p:nvPr/>
        </p:nvSpPr>
        <p:spPr bwMode="auto">
          <a:xfrm>
            <a:off x="1212850" y="161925"/>
            <a:ext cx="51879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>
                <a:solidFill>
                  <a:srgbClr val="000000"/>
                </a:solidFill>
              </a:rPr>
              <a:t>Компетентностная модель выпускника</a:t>
            </a:r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1403350" y="981075"/>
            <a:ext cx="669766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800000"/>
                </a:solidFill>
              </a:rPr>
              <a:t>СТРУКТУРА КОМПЕТЕНТНОСТНОЙ МОДЕЛИ ВЫПУСКНИКА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468313" y="1858963"/>
            <a:ext cx="24479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CC3300"/>
                </a:solidFill>
              </a:rPr>
              <a:t>Область </a:t>
            </a:r>
          </a:p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003399"/>
                </a:solidFill>
              </a:rPr>
              <a:t>профессиональной деятельности</a:t>
            </a:r>
          </a:p>
        </p:txBody>
      </p:sp>
      <p:sp>
        <p:nvSpPr>
          <p:cNvPr id="31753" name="Rectangle 4"/>
          <p:cNvSpPr>
            <a:spLocks noChangeArrowheads="1"/>
          </p:cNvSpPr>
          <p:nvPr/>
        </p:nvSpPr>
        <p:spPr bwMode="auto">
          <a:xfrm>
            <a:off x="6227763" y="1858963"/>
            <a:ext cx="22320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CC3300"/>
                </a:solidFill>
              </a:rPr>
              <a:t>Объекты </a:t>
            </a:r>
            <a:r>
              <a:rPr lang="ru-RU" sz="1400">
                <a:solidFill>
                  <a:srgbClr val="003399"/>
                </a:solidFill>
              </a:rPr>
              <a:t>профессиональной деятельности</a:t>
            </a:r>
          </a:p>
        </p:txBody>
      </p:sp>
      <p:sp>
        <p:nvSpPr>
          <p:cNvPr id="31754" name="Rectangle 5"/>
          <p:cNvSpPr>
            <a:spLocks noChangeArrowheads="1"/>
          </p:cNvSpPr>
          <p:nvPr/>
        </p:nvSpPr>
        <p:spPr bwMode="auto">
          <a:xfrm>
            <a:off x="1547813" y="2794000"/>
            <a:ext cx="5759450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>
                <a:solidFill>
                  <a:srgbClr val="800000"/>
                </a:solidFill>
              </a:rPr>
              <a:t>Компетенции выпускника КазНМУ</a:t>
            </a:r>
            <a:endParaRPr lang="ru-RU" sz="2800">
              <a:solidFill>
                <a:srgbClr val="800000"/>
              </a:solidFill>
            </a:endParaRPr>
          </a:p>
        </p:txBody>
      </p:sp>
      <p:sp>
        <p:nvSpPr>
          <p:cNvPr id="31755" name="Rectangle 6"/>
          <p:cNvSpPr>
            <a:spLocks noChangeArrowheads="1"/>
          </p:cNvSpPr>
          <p:nvPr/>
        </p:nvSpPr>
        <p:spPr bwMode="auto">
          <a:xfrm>
            <a:off x="3203575" y="1858963"/>
            <a:ext cx="2592388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CC3300"/>
                </a:solidFill>
              </a:rPr>
              <a:t>Виды и задачи</a:t>
            </a:r>
            <a:r>
              <a:rPr lang="ru-RU" sz="1400">
                <a:solidFill>
                  <a:srgbClr val="003399"/>
                </a:solidFill>
              </a:rPr>
              <a:t> профессиональной деятельности</a:t>
            </a:r>
          </a:p>
        </p:txBody>
      </p:sp>
      <p:sp>
        <p:nvSpPr>
          <p:cNvPr id="31759" name="Text Box 19"/>
          <p:cNvSpPr txBox="1">
            <a:spLocks noChangeArrowheads="1"/>
          </p:cNvSpPr>
          <p:nvPr/>
        </p:nvSpPr>
        <p:spPr bwMode="auto">
          <a:xfrm>
            <a:off x="611188" y="4149725"/>
            <a:ext cx="1368425" cy="903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ru-RU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kk-KZ">
                <a:solidFill>
                  <a:srgbClr val="FFFF00"/>
                </a:solidFill>
              </a:rPr>
              <a:t>когнитивная </a:t>
            </a:r>
            <a:r>
              <a:rPr lang="kk-KZ">
                <a:solidFill>
                  <a:srgbClr val="92D050"/>
                </a:solidFill>
              </a:rPr>
              <a:t>(з</a:t>
            </a:r>
            <a:r>
              <a:rPr lang="ru-RU">
                <a:solidFill>
                  <a:srgbClr val="FFFF00"/>
                </a:solidFill>
              </a:rPr>
              <a:t>нание)</a:t>
            </a:r>
          </a:p>
        </p:txBody>
      </p:sp>
      <p:sp>
        <p:nvSpPr>
          <p:cNvPr id="31760" name="Text Box 20"/>
          <p:cNvSpPr txBox="1">
            <a:spLocks noChangeArrowheads="1"/>
          </p:cNvSpPr>
          <p:nvPr/>
        </p:nvSpPr>
        <p:spPr bwMode="auto">
          <a:xfrm>
            <a:off x="2124075" y="4149725"/>
            <a:ext cx="1439863" cy="903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ru-RU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kk-KZ" sz="1200">
                <a:solidFill>
                  <a:srgbClr val="FFFF00"/>
                </a:solidFill>
              </a:rPr>
              <a:t>Операциональная (</a:t>
            </a:r>
            <a:r>
              <a:rPr lang="ru-RU">
                <a:solidFill>
                  <a:srgbClr val="FFFF00"/>
                </a:solidFill>
              </a:rPr>
              <a:t>навыки)</a:t>
            </a:r>
          </a:p>
        </p:txBody>
      </p:sp>
      <p:sp>
        <p:nvSpPr>
          <p:cNvPr id="31761" name="Text Box 22"/>
          <p:cNvSpPr txBox="1">
            <a:spLocks noChangeArrowheads="1"/>
          </p:cNvSpPr>
          <p:nvPr/>
        </p:nvSpPr>
        <p:spPr bwMode="auto">
          <a:xfrm>
            <a:off x="3708400" y="4149725"/>
            <a:ext cx="1655763" cy="903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ru-RU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300">
                <a:solidFill>
                  <a:srgbClr val="FFFF00"/>
                </a:solidFill>
              </a:rPr>
              <a:t>Аксиологическая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300">
                <a:solidFill>
                  <a:srgbClr val="FFFF00"/>
                </a:solidFill>
              </a:rPr>
              <a:t>(коммуникативные навыки)</a:t>
            </a:r>
            <a:endParaRPr lang="ru-RU" sz="1300" baseline="-25000">
              <a:solidFill>
                <a:srgbClr val="FFFF00"/>
              </a:solidFill>
            </a:endParaRPr>
          </a:p>
        </p:txBody>
      </p:sp>
      <p:sp>
        <p:nvSpPr>
          <p:cNvPr id="31762" name="Text Box 23"/>
          <p:cNvSpPr txBox="1">
            <a:spLocks noChangeArrowheads="1"/>
          </p:cNvSpPr>
          <p:nvPr/>
        </p:nvSpPr>
        <p:spPr bwMode="auto">
          <a:xfrm>
            <a:off x="5580063" y="4149725"/>
            <a:ext cx="1584325" cy="903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ru-RU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200">
                <a:solidFill>
                  <a:srgbClr val="FFFF00"/>
                </a:solidFill>
              </a:rPr>
              <a:t>Правовая компетенция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200">
                <a:solidFill>
                  <a:srgbClr val="FFFF00"/>
                </a:solidFill>
              </a:rPr>
              <a:t>(адвокат здоровья)</a:t>
            </a:r>
          </a:p>
        </p:txBody>
      </p:sp>
      <p:sp>
        <p:nvSpPr>
          <p:cNvPr id="31763" name="Text Box 24"/>
          <p:cNvSpPr txBox="1">
            <a:spLocks noChangeArrowheads="1"/>
          </p:cNvSpPr>
          <p:nvPr/>
        </p:nvSpPr>
        <p:spPr bwMode="auto">
          <a:xfrm>
            <a:off x="7308850" y="4149725"/>
            <a:ext cx="1511300" cy="903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ru-RU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200">
                <a:solidFill>
                  <a:srgbClr val="FFFF00"/>
                </a:solidFill>
              </a:rPr>
              <a:t>Непрерывное обучение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200">
                <a:solidFill>
                  <a:srgbClr val="FFFF00"/>
                </a:solidFill>
              </a:rPr>
              <a:t>(Самообразование)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00113" y="5157788"/>
            <a:ext cx="7727950" cy="647700"/>
            <a:chOff x="4400" y="5758"/>
            <a:chExt cx="9871" cy="1597"/>
          </a:xfrm>
        </p:grpSpPr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 flipH="1">
              <a:off x="4400" y="5758"/>
              <a:ext cx="465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4865" y="5758"/>
              <a:ext cx="580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4865" y="5758"/>
              <a:ext cx="0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3" name="Line 32"/>
            <p:cNvSpPr>
              <a:spLocks noChangeShapeType="1"/>
            </p:cNvSpPr>
            <p:nvPr/>
          </p:nvSpPr>
          <p:spPr bwMode="auto">
            <a:xfrm flipH="1">
              <a:off x="6418" y="5758"/>
              <a:ext cx="465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4" name="Line 33"/>
            <p:cNvSpPr>
              <a:spLocks noChangeShapeType="1"/>
            </p:cNvSpPr>
            <p:nvPr/>
          </p:nvSpPr>
          <p:spPr bwMode="auto">
            <a:xfrm>
              <a:off x="6855" y="5758"/>
              <a:ext cx="580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5" name="Line 34"/>
            <p:cNvSpPr>
              <a:spLocks noChangeShapeType="1"/>
            </p:cNvSpPr>
            <p:nvPr/>
          </p:nvSpPr>
          <p:spPr bwMode="auto">
            <a:xfrm>
              <a:off x="6883" y="5758"/>
              <a:ext cx="0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6" name="Line 35"/>
            <p:cNvSpPr>
              <a:spLocks noChangeShapeType="1"/>
            </p:cNvSpPr>
            <p:nvPr/>
          </p:nvSpPr>
          <p:spPr bwMode="auto">
            <a:xfrm flipH="1">
              <a:off x="8571" y="5758"/>
              <a:ext cx="464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7" name="Line 36"/>
            <p:cNvSpPr>
              <a:spLocks noChangeShapeType="1"/>
            </p:cNvSpPr>
            <p:nvPr/>
          </p:nvSpPr>
          <p:spPr bwMode="auto">
            <a:xfrm>
              <a:off x="9036" y="5758"/>
              <a:ext cx="581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8" name="Line 37"/>
            <p:cNvSpPr>
              <a:spLocks noChangeShapeType="1"/>
            </p:cNvSpPr>
            <p:nvPr/>
          </p:nvSpPr>
          <p:spPr bwMode="auto">
            <a:xfrm>
              <a:off x="9035" y="5758"/>
              <a:ext cx="0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79" name="Line 41"/>
            <p:cNvSpPr>
              <a:spLocks noChangeShapeType="1"/>
            </p:cNvSpPr>
            <p:nvPr/>
          </p:nvSpPr>
          <p:spPr bwMode="auto">
            <a:xfrm flipH="1">
              <a:off x="11018" y="5758"/>
              <a:ext cx="464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80" name="Line 42"/>
            <p:cNvSpPr>
              <a:spLocks noChangeShapeType="1"/>
            </p:cNvSpPr>
            <p:nvPr/>
          </p:nvSpPr>
          <p:spPr bwMode="auto">
            <a:xfrm>
              <a:off x="11482" y="5758"/>
              <a:ext cx="581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81" name="Line 43"/>
            <p:cNvSpPr>
              <a:spLocks noChangeShapeType="1"/>
            </p:cNvSpPr>
            <p:nvPr/>
          </p:nvSpPr>
          <p:spPr bwMode="auto">
            <a:xfrm>
              <a:off x="11482" y="5758"/>
              <a:ext cx="0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82" name="Line 44"/>
            <p:cNvSpPr>
              <a:spLocks noChangeShapeType="1"/>
            </p:cNvSpPr>
            <p:nvPr/>
          </p:nvSpPr>
          <p:spPr bwMode="auto">
            <a:xfrm flipH="1">
              <a:off x="13225" y="5758"/>
              <a:ext cx="465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83" name="Line 45"/>
            <p:cNvSpPr>
              <a:spLocks noChangeShapeType="1"/>
            </p:cNvSpPr>
            <p:nvPr/>
          </p:nvSpPr>
          <p:spPr bwMode="auto">
            <a:xfrm>
              <a:off x="13690" y="5758"/>
              <a:ext cx="581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84" name="Line 46"/>
            <p:cNvSpPr>
              <a:spLocks noChangeShapeType="1"/>
            </p:cNvSpPr>
            <p:nvPr/>
          </p:nvSpPr>
          <p:spPr bwMode="auto">
            <a:xfrm>
              <a:off x="13690" y="5758"/>
              <a:ext cx="0" cy="1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1765" name="Text Box 47"/>
          <p:cNvSpPr txBox="1">
            <a:spLocks noChangeArrowheads="1"/>
          </p:cNvSpPr>
          <p:nvPr/>
        </p:nvSpPr>
        <p:spPr bwMode="auto">
          <a:xfrm>
            <a:off x="611188" y="5929331"/>
            <a:ext cx="7921625" cy="500066"/>
          </a:xfrm>
          <a:prstGeom prst="rect">
            <a:avLst/>
          </a:prstGeom>
          <a:noFill/>
          <a:ln w="5715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ru-RU" sz="1400" dirty="0" smtClean="0"/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400" dirty="0" smtClean="0"/>
              <a:t>ПОДГОТОВКА </a:t>
            </a:r>
            <a:r>
              <a:rPr lang="ru-RU" sz="1400" dirty="0"/>
              <a:t>ВЫСОКОКОМПЕТЕНТНОГО КОНКУРЕНТОСПОСОБНОГО </a:t>
            </a:r>
            <a:r>
              <a:rPr lang="ru-RU" sz="1400" dirty="0" smtClean="0"/>
              <a:t>СПЕЦИАЛИСТА</a:t>
            </a:r>
            <a:endParaRPr lang="ru-RU" sz="2800" dirty="0"/>
          </a:p>
        </p:txBody>
      </p:sp>
      <p:sp>
        <p:nvSpPr>
          <p:cNvPr id="31766" name="Line 49"/>
          <p:cNvSpPr>
            <a:spLocks noChangeShapeType="1"/>
          </p:cNvSpPr>
          <p:nvPr/>
        </p:nvSpPr>
        <p:spPr bwMode="auto">
          <a:xfrm flipH="1">
            <a:off x="2268538" y="1352539"/>
            <a:ext cx="503237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7" name="Line 50"/>
          <p:cNvSpPr>
            <a:spLocks noChangeShapeType="1"/>
          </p:cNvSpPr>
          <p:nvPr/>
        </p:nvSpPr>
        <p:spPr bwMode="auto">
          <a:xfrm flipH="1">
            <a:off x="4572000" y="1354138"/>
            <a:ext cx="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8" name="Line 51"/>
          <p:cNvSpPr>
            <a:spLocks noChangeShapeType="1"/>
          </p:cNvSpPr>
          <p:nvPr/>
        </p:nvSpPr>
        <p:spPr bwMode="auto">
          <a:xfrm>
            <a:off x="6372225" y="1354138"/>
            <a:ext cx="43180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1769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49"/>
          <p:cNvSpPr>
            <a:spLocks noChangeShapeType="1"/>
          </p:cNvSpPr>
          <p:nvPr/>
        </p:nvSpPr>
        <p:spPr bwMode="auto">
          <a:xfrm flipH="1">
            <a:off x="1428728" y="3500438"/>
            <a:ext cx="503237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 flipH="1">
            <a:off x="2571736" y="3500438"/>
            <a:ext cx="503237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 flipH="1">
            <a:off x="4500562" y="3500438"/>
            <a:ext cx="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6072198" y="3500438"/>
            <a:ext cx="43180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>
            <a:off x="7072330" y="3500438"/>
            <a:ext cx="43180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" name="Line 51"/>
          <p:cNvSpPr>
            <a:spLocks noChangeShapeType="1"/>
          </p:cNvSpPr>
          <p:nvPr/>
        </p:nvSpPr>
        <p:spPr bwMode="auto">
          <a:xfrm>
            <a:off x="6357950" y="1357298"/>
            <a:ext cx="431800" cy="504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09600"/>
            <a:ext cx="8358246" cy="117632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Разработка  и внедрение в учебный процесс образовательных программ, основанных на компетентностном подходе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5800" y="1857364"/>
            <a:ext cx="7958166" cy="457203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/>
                </a:solidFill>
              </a:rPr>
              <a:t>Проведена адаптация учебно-методических мате</a:t>
            </a:r>
            <a:r>
              <a:rPr lang="en-US" sz="2100" dirty="0" smtClean="0">
                <a:solidFill>
                  <a:schemeClr val="accent2"/>
                </a:solidFill>
              </a:rPr>
              <a:t>p</a:t>
            </a:r>
            <a:r>
              <a:rPr lang="ru-RU" sz="2100" dirty="0" err="1" smtClean="0">
                <a:solidFill>
                  <a:schemeClr val="accent2"/>
                </a:solidFill>
              </a:rPr>
              <a:t>иалов</a:t>
            </a:r>
            <a:r>
              <a:rPr lang="ru-RU" sz="2100" dirty="0" smtClean="0">
                <a:solidFill>
                  <a:schemeClr val="accent2"/>
                </a:solidFill>
              </a:rPr>
              <a:t>, </a:t>
            </a:r>
            <a:r>
              <a:rPr lang="ru-RU" sz="2100" dirty="0" err="1" smtClean="0">
                <a:solidFill>
                  <a:schemeClr val="accent2"/>
                </a:solidFill>
              </a:rPr>
              <a:t>реработано</a:t>
            </a:r>
            <a:r>
              <a:rPr lang="ru-RU" sz="2100" dirty="0" smtClean="0">
                <a:solidFill>
                  <a:schemeClr val="accent2"/>
                </a:solidFill>
              </a:rPr>
              <a:t> содержание всех дисциплин путем включения тем СРО и разработки новых элективных дисциплин, восполняющих имеющиеся пробелы;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/>
                </a:solidFill>
              </a:rPr>
              <a:t>Созданы рабочие группы из числа ППС и работодателей для формирования профессиональных компетенций  выпускников;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/>
                </a:solidFill>
              </a:rPr>
              <a:t>Разработаны методы оценки профессиональных компетенций  выпускников</a:t>
            </a:r>
            <a:r>
              <a:rPr lang="en-US" sz="2100" dirty="0" smtClean="0">
                <a:solidFill>
                  <a:schemeClr val="accent2"/>
                </a:solidFill>
              </a:rPr>
              <a:t> </a:t>
            </a:r>
            <a:r>
              <a:rPr lang="ru-RU" sz="2100" dirty="0" err="1" smtClean="0">
                <a:solidFill>
                  <a:schemeClr val="accent2"/>
                </a:solidFill>
              </a:rPr>
              <a:t>КазНМУ</a:t>
            </a:r>
            <a:r>
              <a:rPr lang="ru-RU" sz="2100" dirty="0" smtClean="0">
                <a:solidFill>
                  <a:schemeClr val="accent2"/>
                </a:solidFill>
              </a:rPr>
              <a:t> </a:t>
            </a:r>
            <a:r>
              <a:rPr lang="ru-RU" sz="2100" dirty="0" err="1" smtClean="0">
                <a:solidFill>
                  <a:schemeClr val="accent2"/>
                </a:solidFill>
              </a:rPr>
              <a:t>им.С.Д.Асфендия</a:t>
            </a:r>
            <a:r>
              <a:rPr lang="en-US" sz="2100" dirty="0" smtClean="0">
                <a:solidFill>
                  <a:schemeClr val="accent2"/>
                </a:solidFill>
              </a:rPr>
              <a:t>p</a:t>
            </a:r>
            <a:r>
              <a:rPr lang="ru-RU" sz="2100" dirty="0" err="1" smtClean="0">
                <a:solidFill>
                  <a:schemeClr val="accent2"/>
                </a:solidFill>
              </a:rPr>
              <a:t>ова</a:t>
            </a:r>
            <a:r>
              <a:rPr lang="ru-RU" sz="2100" dirty="0" smtClean="0">
                <a:solidFill>
                  <a:schemeClr val="accent2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/>
                </a:solidFill>
              </a:rPr>
              <a:t>Внедрены интерактивные методы обучения в учебный процесс.</a:t>
            </a:r>
          </a:p>
          <a:p>
            <a:pPr algn="just"/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8" cy="11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Объект 1"/>
          <p:cNvPicPr>
            <a:picLocks noChangeAspect="1" noChangeArrowheads="1"/>
          </p:cNvPicPr>
          <p:nvPr/>
        </p:nvPicPr>
        <p:blipFill>
          <a:blip r:embed="rId2" cstate="print"/>
          <a:srcRect t="-125" b="-200"/>
          <a:stretch>
            <a:fillRect/>
          </a:stretch>
        </p:blipFill>
        <p:spPr bwMode="auto">
          <a:xfrm>
            <a:off x="3071802" y="1428736"/>
            <a:ext cx="2651131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5716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Книга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«Модель медицинского образования 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КазНМУ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им. С.Д.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Асфендиярова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4-х  частях.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8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74838" y="4837281"/>
            <a:ext cx="4983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/>
            <a:r>
              <a:rPr lang="ru-RU" sz="1800" b="0" dirty="0" smtClean="0">
                <a:solidFill>
                  <a:schemeClr val="accent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 часть – Компетенции </a:t>
            </a:r>
          </a:p>
          <a:p>
            <a:pPr lvl="0" indent="449263"/>
            <a:r>
              <a:rPr lang="ru-RU" sz="1800" b="0" dirty="0" smtClean="0">
                <a:solidFill>
                  <a:schemeClr val="accent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 часть – Образовательные программы</a:t>
            </a:r>
          </a:p>
          <a:p>
            <a:pPr lvl="0" indent="449263"/>
            <a:r>
              <a:rPr lang="ru-RU" sz="1800" b="0" dirty="0" smtClean="0">
                <a:solidFill>
                  <a:schemeClr val="accent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 часть – Методы и формы обучения </a:t>
            </a:r>
          </a:p>
          <a:p>
            <a:pPr lvl="0" indent="449263"/>
            <a:r>
              <a:rPr lang="ru-RU" sz="1800" b="0" dirty="0" smtClean="0">
                <a:solidFill>
                  <a:schemeClr val="accent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  часть – Методы оценки компетенций</a:t>
            </a:r>
            <a:endParaRPr lang="ru-RU" sz="1800" b="0" dirty="0" smtClean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28625"/>
            <a:ext cx="7772400" cy="92868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Интернационализация образовательного процесса: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</a:t>
            </a:r>
            <a:r>
              <a:rPr lang="ru-RU" sz="2400" dirty="0" smtClean="0">
                <a:solidFill>
                  <a:schemeClr val="accent2"/>
                </a:solidFill>
              </a:rPr>
              <a:t>Международное сотрудничество является неотъемлемой частью интеграции университета в международное образовательное и научное пространство. Данная работа осуществляется в рамках  программ сотрудничества с ведущими зарубежными университетами, научно-исследовательскими институтами путем реализации международных образовательных и научно-исследовательских программ, проектов, организации научно-практических семинаров и конференций, развития академической мобильности студентов и преподавателей, реализации </a:t>
            </a:r>
            <a:r>
              <a:rPr lang="ru-RU" sz="2400" dirty="0" err="1" smtClean="0">
                <a:solidFill>
                  <a:schemeClr val="accent2"/>
                </a:solidFill>
              </a:rPr>
              <a:t>двудипломного</a:t>
            </a:r>
            <a:r>
              <a:rPr lang="ru-RU" sz="2400" dirty="0" smtClean="0">
                <a:solidFill>
                  <a:schemeClr val="accent2"/>
                </a:solidFill>
              </a:rPr>
              <a:t> образования.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40963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Разработка интегрированных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образовательных программ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ru-RU" sz="2400" b="1" dirty="0" err="1" smtClean="0">
                <a:solidFill>
                  <a:srgbClr val="FF0000"/>
                </a:solidFill>
              </a:rPr>
              <a:t>амках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двудипломного</a:t>
            </a:r>
            <a:r>
              <a:rPr lang="ru-RU" sz="2400" b="1" dirty="0" smtClean="0">
                <a:solidFill>
                  <a:srgbClr val="FF0000"/>
                </a:solidFill>
              </a:rPr>
              <a:t> обучения: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2000" dirty="0" smtClean="0">
                <a:solidFill>
                  <a:schemeClr val="accent6"/>
                </a:solidFill>
              </a:rPr>
              <a:t>		</a:t>
            </a:r>
            <a:r>
              <a:rPr lang="ru-RU" sz="2400" dirty="0" smtClean="0">
                <a:solidFill>
                  <a:schemeClr val="accent6"/>
                </a:solidFill>
              </a:rPr>
              <a:t>Образовательные программы разрабатываются соответствующими структурами вузов двух стран на основе Соглашения или Договора, где оговариваются все необходимые условия – финансирование, отбор обучающихся, содержание образовательных программ, сроки обучения, тип и статус выдаваемых документов об образовании и т.д. </a:t>
            </a:r>
          </a:p>
          <a:p>
            <a:pPr algn="just">
              <a:buFontTx/>
              <a:buNone/>
              <a:defRPr/>
            </a:pPr>
            <a:r>
              <a:rPr lang="ru-RU" sz="2400" dirty="0" smtClean="0">
                <a:solidFill>
                  <a:schemeClr val="accent6"/>
                </a:solidFill>
              </a:rPr>
              <a:t>		Преимущества получения образования по данной схеме: за тот же период обучения обучающийся приобретает два диплома, имеющих законный статус в двух странах. </a:t>
            </a:r>
            <a:endParaRPr lang="ru-RU" sz="2400" dirty="0"/>
          </a:p>
        </p:txBody>
      </p:sp>
      <p:sp>
        <p:nvSpPr>
          <p:cNvPr id="46083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  <a:noFill/>
        </p:spPr>
        <p:txBody>
          <a:bodyPr/>
          <a:lstStyle/>
          <a:p>
            <a:fld id="{1BD06CC9-D71F-4AD9-9E5E-0959A2214B5D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46085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500174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2"/>
                </a:solidFill>
                <a:latin typeface="+mn-lt"/>
              </a:rPr>
              <a:t>«Мы должны добиться предоставления качественных услуг образования по всей стране на уровне мировых стандартов. …». </a:t>
            </a:r>
          </a:p>
          <a:p>
            <a:pPr algn="r"/>
            <a:endParaRPr lang="ru-RU" sz="2800" dirty="0" smtClean="0">
              <a:solidFill>
                <a:schemeClr val="accent2"/>
              </a:solidFill>
              <a:latin typeface="+mn-lt"/>
            </a:endParaRPr>
          </a:p>
          <a:p>
            <a:pPr algn="r"/>
            <a:endParaRPr lang="ru-RU" sz="2800" dirty="0" smtClean="0">
              <a:solidFill>
                <a:schemeClr val="accent2"/>
              </a:solidFill>
              <a:latin typeface="+mn-lt"/>
            </a:endParaRPr>
          </a:p>
          <a:p>
            <a:pPr algn="r"/>
            <a:endParaRPr lang="ru-RU" sz="2800" dirty="0" smtClean="0">
              <a:solidFill>
                <a:schemeClr val="accent2"/>
              </a:solidFill>
              <a:latin typeface="+mn-lt"/>
            </a:endParaRPr>
          </a:p>
          <a:p>
            <a:pPr algn="r"/>
            <a:r>
              <a:rPr lang="ru-RU" sz="2800" dirty="0" smtClean="0">
                <a:solidFill>
                  <a:schemeClr val="accent2"/>
                </a:solidFill>
                <a:latin typeface="+mn-lt"/>
              </a:rPr>
              <a:t>Из Послания Президента</a:t>
            </a:r>
          </a:p>
          <a:p>
            <a:pPr algn="r"/>
            <a:r>
              <a:rPr lang="ru-RU" sz="2800" dirty="0" smtClean="0">
                <a:solidFill>
                  <a:schemeClr val="accent2"/>
                </a:solidFill>
                <a:latin typeface="+mn-lt"/>
              </a:rPr>
              <a:t>народу Казахстана </a:t>
            </a:r>
          </a:p>
          <a:p>
            <a:pPr algn="r"/>
            <a:r>
              <a:rPr lang="ru-RU" sz="2800" dirty="0" smtClean="0">
                <a:solidFill>
                  <a:schemeClr val="accent2"/>
                </a:solidFill>
                <a:latin typeface="+mn-lt"/>
              </a:rPr>
              <a:t>«Новый Казахстан в новом мире»</a:t>
            </a:r>
            <a:endParaRPr lang="ru-RU" sz="2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Documents and Settings\User\Рабочий стол\Гульбарам\протокол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928958" cy="5000660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Гульбарам\протокол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714356"/>
            <a:ext cx="2857520" cy="4929222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Гульбарам\протокол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3143240" cy="4857785"/>
          </a:xfrm>
          <a:prstGeom prst="rect">
            <a:avLst/>
          </a:prstGeom>
          <a:noFill/>
        </p:spPr>
      </p:pic>
      <p:pic>
        <p:nvPicPr>
          <p:cNvPr id="7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Изображение 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1181"/>
            <a:ext cx="8715404" cy="106981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 качестве международных гарантий качества образования выступают: </a:t>
            </a:r>
            <a:r>
              <a:rPr lang="ru-RU" sz="2400" dirty="0" smtClean="0">
                <a:solidFill>
                  <a:schemeClr val="accent6"/>
                </a:solidFill>
              </a:rPr>
              <a:t/>
            </a:r>
            <a:br>
              <a:rPr lang="ru-RU" sz="2400" dirty="0" smtClean="0">
                <a:solidFill>
                  <a:schemeClr val="accent6"/>
                </a:solidFill>
              </a:rPr>
            </a:br>
            <a:endParaRPr lang="ru-RU" sz="2400" dirty="0" smtClean="0">
              <a:solidFill>
                <a:schemeClr val="accent6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28736"/>
            <a:ext cx="7772400" cy="392909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	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accent6"/>
                </a:solidFill>
              </a:rPr>
              <a:t>    </a:t>
            </a:r>
            <a:r>
              <a:rPr lang="ru-RU" sz="2400" dirty="0" smtClean="0">
                <a:solidFill>
                  <a:schemeClr val="accent6"/>
                </a:solidFill>
              </a:rPr>
              <a:t>1)высокий рейтинг вузов-партнеров; 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2)аккредитация образовательных программ международными </a:t>
            </a:r>
            <a:r>
              <a:rPr lang="ru-RU" sz="2400" dirty="0" err="1" smtClean="0">
                <a:solidFill>
                  <a:schemeClr val="accent6"/>
                </a:solidFill>
              </a:rPr>
              <a:t>аккредитационными</a:t>
            </a:r>
            <a:r>
              <a:rPr lang="ru-RU" sz="2400" dirty="0" smtClean="0">
                <a:solidFill>
                  <a:schemeClr val="accent6"/>
                </a:solidFill>
              </a:rPr>
              <a:t> агентствами; 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3)международное признание высокого «качества» профессорско-преподавательского состава –лауреаты государственной премии, ученые с мировым именем; 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4)высокая </a:t>
            </a:r>
            <a:r>
              <a:rPr lang="ru-RU" sz="2400" dirty="0" err="1" smtClean="0">
                <a:solidFill>
                  <a:schemeClr val="accent6"/>
                </a:solidFill>
              </a:rPr>
              <a:t>востребованность</a:t>
            </a:r>
            <a:r>
              <a:rPr lang="ru-RU" sz="2400" dirty="0" smtClean="0">
                <a:solidFill>
                  <a:schemeClr val="accent6"/>
                </a:solidFill>
              </a:rPr>
              <a:t> рынком труда; 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5)наличие современной материально-технической и лабораторной базы для проведения научных исследований и др.</a:t>
            </a: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Пользователь\Рабочий стол\Сертификаты НАЦ-2012\Сертификат Ф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195781"/>
            <a:ext cx="3758826" cy="2733285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Сертификаты НАЦ-2012\Сертификат С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14" y="1195779"/>
            <a:ext cx="3562344" cy="2733287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Сертификаты НАЦ-2012\Сертификат СТ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104823"/>
            <a:ext cx="3786181" cy="2753177"/>
          </a:xfrm>
          <a:prstGeom prst="rect">
            <a:avLst/>
          </a:prstGeom>
          <a:noFill/>
        </p:spPr>
      </p:pic>
      <p:pic>
        <p:nvPicPr>
          <p:cNvPr id="7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Сертификаты НАЦ-2012\Сертификат ФАР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4053552" cy="29476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Сертификаты НАЦ-2012\Сертификат О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3929090" cy="2857520"/>
          </a:xfrm>
          <a:prstGeom prst="rect">
            <a:avLst/>
          </a:prstGeom>
          <a:noFill/>
        </p:spPr>
      </p:pic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sz="2400" b="1" i="1" kern="1200" dirty="0" smtClean="0">
                <a:solidFill>
                  <a:srgbClr val="C00000"/>
                </a:solidFill>
              </a:rPr>
              <a:t>           </a:t>
            </a:r>
            <a:r>
              <a:rPr lang="ru-RU" sz="2400" b="1" kern="1200" dirty="0" smtClean="0">
                <a:solidFill>
                  <a:srgbClr val="FF0000"/>
                </a:solidFill>
              </a:rPr>
              <a:t>Приглашение  </a:t>
            </a:r>
            <a:r>
              <a:rPr lang="ru-RU" sz="2400" b="1" kern="1200" dirty="0" err="1" smtClean="0">
                <a:solidFill>
                  <a:srgbClr val="FF0000"/>
                </a:solidFill>
              </a:rPr>
              <a:t>визитинг-профессоров</a:t>
            </a:r>
            <a:r>
              <a:rPr lang="ru-RU" sz="2400" b="1" kern="1200" dirty="0" smtClean="0">
                <a:solidFill>
                  <a:srgbClr val="FF0000"/>
                </a:solidFill>
              </a:rPr>
              <a:t> </a:t>
            </a:r>
            <a:br>
              <a:rPr lang="ru-RU" sz="2400" b="1" kern="1200" dirty="0" smtClean="0">
                <a:solidFill>
                  <a:srgbClr val="FF0000"/>
                </a:solidFill>
              </a:rPr>
            </a:br>
            <a:r>
              <a:rPr lang="ru-RU" sz="2400" b="1" kern="1200" dirty="0" smtClean="0">
                <a:solidFill>
                  <a:srgbClr val="FF0000"/>
                </a:solidFill>
              </a:rPr>
              <a:t>           (2011-12, 2012-13 гг.)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3050"/>
            <a:ext cx="7772400" cy="464347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-    УД фа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мации</a:t>
            </a:r>
            <a:r>
              <a:rPr lang="ru-RU" sz="2400" dirty="0" smtClean="0">
                <a:solidFill>
                  <a:schemeClr val="accent2"/>
                </a:solidFill>
              </a:rPr>
              <a:t> -  24 чел. / выезд в качестве </a:t>
            </a:r>
            <a:r>
              <a:rPr lang="ru-RU" sz="2400" dirty="0" err="1" smtClean="0">
                <a:solidFill>
                  <a:schemeClr val="accent2"/>
                </a:solidFill>
              </a:rPr>
              <a:t>визитинг-п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оф</a:t>
            </a:r>
            <a:r>
              <a:rPr lang="ru-RU" sz="2400" dirty="0" smtClean="0">
                <a:solidFill>
                  <a:schemeClr val="accent2"/>
                </a:solidFill>
              </a:rPr>
              <a:t>. – 1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стоматологии – </a:t>
            </a:r>
            <a:r>
              <a:rPr lang="en-US" sz="2400" dirty="0" smtClean="0">
                <a:solidFill>
                  <a:schemeClr val="accent2"/>
                </a:solidFill>
              </a:rPr>
              <a:t>14</a:t>
            </a:r>
            <a:r>
              <a:rPr lang="ru-RU" sz="2400" dirty="0" smtClean="0">
                <a:solidFill>
                  <a:schemeClr val="accent2"/>
                </a:solidFill>
              </a:rPr>
              <a:t>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</a:t>
            </a:r>
            <a:r>
              <a:rPr lang="ru-RU" sz="2400" dirty="0" err="1" smtClean="0">
                <a:solidFill>
                  <a:schemeClr val="accent2"/>
                </a:solidFill>
              </a:rPr>
              <a:t>педиат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ии</a:t>
            </a:r>
            <a:r>
              <a:rPr lang="ru-RU" sz="2400" dirty="0" smtClean="0">
                <a:solidFill>
                  <a:schemeClr val="accent2"/>
                </a:solidFill>
              </a:rPr>
              <a:t> –</a:t>
            </a:r>
            <a:r>
              <a:rPr lang="en-US" sz="2400" dirty="0" smtClean="0">
                <a:solidFill>
                  <a:schemeClr val="accent2"/>
                </a:solidFill>
              </a:rPr>
              <a:t> 13 </a:t>
            </a:r>
            <a:r>
              <a:rPr lang="ru-RU" sz="2400" dirty="0" smtClean="0">
                <a:solidFill>
                  <a:schemeClr val="accent2"/>
                </a:solidFill>
              </a:rPr>
              <a:t>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</a:t>
            </a:r>
            <a:r>
              <a:rPr lang="ru-RU" sz="2400" dirty="0" err="1" smtClean="0">
                <a:solidFill>
                  <a:schemeClr val="accent2"/>
                </a:solidFill>
              </a:rPr>
              <a:t>внут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енних</a:t>
            </a:r>
            <a:r>
              <a:rPr lang="ru-RU" sz="2400" dirty="0" smtClean="0">
                <a:solidFill>
                  <a:schemeClr val="accent2"/>
                </a:solidFill>
              </a:rPr>
              <a:t> болезней – 39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</a:t>
            </a:r>
            <a:r>
              <a:rPr lang="ru-RU" sz="2400" dirty="0" err="1" smtClean="0">
                <a:solidFill>
                  <a:schemeClr val="accent2"/>
                </a:solidFill>
              </a:rPr>
              <a:t>хи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smtClean="0">
                <a:solidFill>
                  <a:schemeClr val="accent2"/>
                </a:solidFill>
              </a:rPr>
              <a:t>у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гии</a:t>
            </a:r>
            <a:r>
              <a:rPr lang="ru-RU" sz="2400" dirty="0" smtClean="0">
                <a:solidFill>
                  <a:schemeClr val="accent2"/>
                </a:solidFill>
              </a:rPr>
              <a:t> – 15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общественного </a:t>
            </a:r>
            <a:r>
              <a:rPr lang="ru-RU" sz="2400" dirty="0" err="1" smtClean="0">
                <a:solidFill>
                  <a:schemeClr val="accent2"/>
                </a:solidFill>
              </a:rPr>
              <a:t>зд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авоох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анения</a:t>
            </a:r>
            <a:r>
              <a:rPr lang="ru-RU" sz="2400" dirty="0" smtClean="0">
                <a:solidFill>
                  <a:schemeClr val="accent2"/>
                </a:solidFill>
              </a:rPr>
              <a:t> – 52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</a:t>
            </a:r>
            <a:r>
              <a:rPr lang="ru-RU" sz="2400" dirty="0" err="1" smtClean="0">
                <a:solidFill>
                  <a:schemeClr val="accent2"/>
                </a:solidFill>
              </a:rPr>
              <a:t>общеоб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азовательных</a:t>
            </a:r>
            <a:r>
              <a:rPr lang="ru-RU" sz="2400" dirty="0" smtClean="0">
                <a:solidFill>
                  <a:schemeClr val="accent2"/>
                </a:solidFill>
              </a:rPr>
              <a:t> дисциплин – 5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наук о жизни – 7 чел. /выезд в качестве </a:t>
            </a:r>
            <a:r>
              <a:rPr lang="ru-RU" sz="2400" dirty="0" err="1" smtClean="0">
                <a:solidFill>
                  <a:schemeClr val="accent2"/>
                </a:solidFill>
              </a:rPr>
              <a:t>визитинг-п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оф</a:t>
            </a:r>
            <a:r>
              <a:rPr lang="ru-RU" sz="2400" dirty="0" smtClean="0">
                <a:solidFill>
                  <a:schemeClr val="accent2"/>
                </a:solidFill>
              </a:rPr>
              <a:t>.– 1 чел.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-     УД морфологии – </a:t>
            </a:r>
            <a:r>
              <a:rPr lang="en-US" sz="2400" dirty="0" smtClean="0">
                <a:solidFill>
                  <a:schemeClr val="accent2"/>
                </a:solidFill>
              </a:rPr>
              <a:t>4 </a:t>
            </a:r>
            <a:r>
              <a:rPr lang="ru-RU" sz="2400" dirty="0" smtClean="0">
                <a:solidFill>
                  <a:schemeClr val="accent2"/>
                </a:solidFill>
              </a:rPr>
              <a:t>чел.</a:t>
            </a:r>
          </a:p>
          <a:p>
            <a:pPr algn="ctr"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endParaRPr lang="ru-RU" sz="2400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29586" y="621508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Выезд ППС на обучение, стажи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ru-RU" sz="2800" dirty="0" err="1" smtClean="0">
                <a:solidFill>
                  <a:srgbClr val="FF0000"/>
                </a:solidFill>
              </a:rPr>
              <a:t>овки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-   УД фа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мации</a:t>
            </a:r>
            <a:r>
              <a:rPr lang="ru-RU" sz="2400" dirty="0" smtClean="0">
                <a:solidFill>
                  <a:schemeClr val="accent2"/>
                </a:solidFill>
              </a:rPr>
              <a:t> -  9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стоматологии –  3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</a:t>
            </a:r>
            <a:r>
              <a:rPr lang="ru-RU" sz="2400" dirty="0" err="1" smtClean="0">
                <a:solidFill>
                  <a:schemeClr val="accent2"/>
                </a:solidFill>
              </a:rPr>
              <a:t>педиат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ии</a:t>
            </a:r>
            <a:r>
              <a:rPr lang="ru-RU" sz="2400" dirty="0" smtClean="0">
                <a:solidFill>
                  <a:schemeClr val="accent2"/>
                </a:solidFill>
              </a:rPr>
              <a:t> –</a:t>
            </a: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r>
              <a:rPr lang="ru-RU" sz="2400" dirty="0" smtClean="0">
                <a:solidFill>
                  <a:schemeClr val="accent2"/>
                </a:solidFill>
              </a:rPr>
              <a:t> 3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</a:t>
            </a:r>
            <a:r>
              <a:rPr lang="ru-RU" sz="2400" dirty="0" err="1" smtClean="0">
                <a:solidFill>
                  <a:schemeClr val="accent2"/>
                </a:solidFill>
              </a:rPr>
              <a:t>внут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енних</a:t>
            </a:r>
            <a:r>
              <a:rPr lang="ru-RU" sz="2400" dirty="0" smtClean="0">
                <a:solidFill>
                  <a:schemeClr val="accent2"/>
                </a:solidFill>
              </a:rPr>
              <a:t> болезней -нет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</a:t>
            </a:r>
            <a:r>
              <a:rPr lang="ru-RU" sz="2400" dirty="0" err="1" smtClean="0">
                <a:solidFill>
                  <a:schemeClr val="accent2"/>
                </a:solidFill>
              </a:rPr>
              <a:t>хи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smtClean="0">
                <a:solidFill>
                  <a:schemeClr val="accent2"/>
                </a:solidFill>
              </a:rPr>
              <a:t>у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гии</a:t>
            </a:r>
            <a:r>
              <a:rPr lang="ru-RU" sz="2400" dirty="0" smtClean="0">
                <a:solidFill>
                  <a:schemeClr val="accent2"/>
                </a:solidFill>
              </a:rPr>
              <a:t> –  8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общественного </a:t>
            </a:r>
            <a:r>
              <a:rPr lang="ru-RU" sz="2400" dirty="0" err="1" smtClean="0">
                <a:solidFill>
                  <a:schemeClr val="accent2"/>
                </a:solidFill>
              </a:rPr>
              <a:t>зд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авоох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анения</a:t>
            </a:r>
            <a:r>
              <a:rPr lang="ru-RU" sz="2400" dirty="0" smtClean="0">
                <a:solidFill>
                  <a:schemeClr val="accent2"/>
                </a:solidFill>
              </a:rPr>
              <a:t> – 8 чел.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</a:t>
            </a:r>
            <a:r>
              <a:rPr lang="ru-RU" sz="2400" dirty="0" err="1" smtClean="0">
                <a:solidFill>
                  <a:schemeClr val="accent2"/>
                </a:solidFill>
              </a:rPr>
              <a:t>общеоб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ru-RU" sz="2400" dirty="0" err="1" smtClean="0">
                <a:solidFill>
                  <a:schemeClr val="accent2"/>
                </a:solidFill>
              </a:rPr>
              <a:t>азовательных</a:t>
            </a:r>
            <a:r>
              <a:rPr lang="ru-RU" sz="2400" dirty="0" smtClean="0">
                <a:solidFill>
                  <a:schemeClr val="accent2"/>
                </a:solidFill>
              </a:rPr>
              <a:t> дисциплин – нет.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УД наук о жизни –нет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-     УД морфологии – 4 чел.</a:t>
            </a:r>
          </a:p>
          <a:p>
            <a:endParaRPr lang="ru-RU" dirty="0"/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642918"/>
            <a:ext cx="7769225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По результатам выбора студентов определен высокий рейтинг ряда  преподавателей: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34818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79388" y="1125538"/>
          <a:ext cx="8535987" cy="5518150"/>
        </p:xfrm>
        <a:graphic>
          <a:graphicData uri="http://schemas.openxmlformats.org/presentationml/2006/ole">
            <p:oleObj spid="_x0000_s1026" name="Worksheet" r:id="rId3" imgW="8541236" imgH="5517358" progId="Excel.Sheet.8">
              <p:embed/>
            </p:oleObj>
          </a:graphicData>
        </a:graphic>
      </p:graphicFrame>
      <p:pic>
        <p:nvPicPr>
          <p:cNvPr id="34820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0715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Направления совершенствования деятельности: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4738702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разработка новых квалификационных требований к  ППС;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Организация обучающих семинаров по методике преподавания в условиях кредитной технологии;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 совершенствование нормативно-правовой базы кредитной системы обучения;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  разработка интегрированных образовательных программ по специальностям, направлениям подготовки 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и дисциплинам;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проведение стажировок  для обмена опыта ППС в организации и методике преподавания в условиях кредитной технологии обучения;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разработка документации по </a:t>
            </a:r>
            <a:r>
              <a:rPr lang="ru-RU" sz="2400" dirty="0" err="1" smtClean="0">
                <a:solidFill>
                  <a:schemeClr val="accent2"/>
                </a:solidFill>
              </a:rPr>
              <a:t>перезачету</a:t>
            </a:r>
            <a:r>
              <a:rPr lang="ru-RU" sz="2400" dirty="0" smtClean="0">
                <a:solidFill>
                  <a:schemeClr val="accent2"/>
                </a:solidFill>
              </a:rPr>
              <a:t> кредитов.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2428868"/>
            <a:ext cx="8207375" cy="1584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 anchor="ctr">
            <a:prstTxWarp prst="textPlain">
              <a:avLst/>
            </a:prstTxWarp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ru-RU" sz="3600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СПАСИБО  ЗА  ВНИМАНИЕ! 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 ДЕЯТЕЛЬНОСТИ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УЧЕБНОГО ДЕПАРТАМЕНТА: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333399"/>
                </a:solidFill>
              </a:rPr>
              <a:t>    </a:t>
            </a:r>
            <a:r>
              <a:rPr lang="ru-RU" dirty="0" smtClean="0">
                <a:solidFill>
                  <a:schemeClr val="accent2"/>
                </a:solidFill>
              </a:rPr>
              <a:t>Теоретико-методологическое  и </a:t>
            </a:r>
            <a:r>
              <a:rPr lang="ru-RU" dirty="0" err="1" smtClean="0">
                <a:solidFill>
                  <a:schemeClr val="accent2"/>
                </a:solidFill>
              </a:rPr>
              <a:t>прак-тико-организационное</a:t>
            </a:r>
            <a:r>
              <a:rPr lang="ru-RU" dirty="0" smtClean="0">
                <a:solidFill>
                  <a:schemeClr val="accent2"/>
                </a:solidFill>
              </a:rPr>
              <a:t> обеспечение </a:t>
            </a:r>
            <a:r>
              <a:rPr lang="ru-RU" dirty="0" err="1" smtClean="0">
                <a:solidFill>
                  <a:schemeClr val="accent2"/>
                </a:solidFill>
              </a:rPr>
              <a:t>про-цесса</a:t>
            </a:r>
            <a:r>
              <a:rPr lang="ru-RU" dirty="0" smtClean="0">
                <a:solidFill>
                  <a:schemeClr val="accent2"/>
                </a:solidFill>
              </a:rPr>
              <a:t> обучения и повышения качества образовательных услуг на основе </a:t>
            </a:r>
            <a:r>
              <a:rPr lang="ru-RU" dirty="0" err="1" smtClean="0">
                <a:solidFill>
                  <a:schemeClr val="accent2"/>
                </a:solidFill>
              </a:rPr>
              <a:t>компетентностно-ориентированного</a:t>
            </a:r>
            <a:r>
              <a:rPr lang="ru-RU" dirty="0" smtClean="0">
                <a:solidFill>
                  <a:schemeClr val="accent2"/>
                </a:solidFill>
              </a:rPr>
              <a:t> подхода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 ДЕЯТЕЛЬНОСТИ: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accent2"/>
                </a:solidFill>
              </a:rPr>
              <a:t>Определение модели образовательных программ и методических подходов для формирования индивидуальных </a:t>
            </a:r>
            <a:r>
              <a:rPr lang="ru-RU" dirty="0" err="1" smtClean="0">
                <a:solidFill>
                  <a:schemeClr val="accent2"/>
                </a:solidFill>
              </a:rPr>
              <a:t>траек-торий</a:t>
            </a:r>
            <a:r>
              <a:rPr lang="ru-RU" dirty="0" smtClean="0">
                <a:solidFill>
                  <a:schemeClr val="accent2"/>
                </a:solidFill>
              </a:rPr>
              <a:t>, мотивации к обучению на протяжении всей жизни;</a:t>
            </a:r>
          </a:p>
          <a:p>
            <a:pPr algn="just"/>
            <a:r>
              <a:rPr lang="ru-RU" dirty="0" smtClean="0">
                <a:solidFill>
                  <a:schemeClr val="accent2"/>
                </a:solidFill>
              </a:rPr>
              <a:t>Координация деятельности кафедр и модулей Департамента в рамках реализации образовательных программ</a:t>
            </a:r>
          </a:p>
          <a:p>
            <a:pPr algn="just"/>
            <a:endParaRPr lang="ru-RU" dirty="0"/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УД </a:t>
            </a:r>
            <a:r>
              <a:rPr lang="ru-RU" sz="2800" dirty="0" err="1" smtClean="0">
                <a:solidFill>
                  <a:srgbClr val="FF0000"/>
                </a:solidFill>
              </a:rPr>
              <a:t>общеоб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ru-RU" sz="2800" dirty="0" err="1" smtClean="0">
                <a:solidFill>
                  <a:srgbClr val="FF0000"/>
                </a:solidFill>
              </a:rPr>
              <a:t>азовательных</a:t>
            </a:r>
            <a:r>
              <a:rPr lang="ru-RU" sz="2800" dirty="0" smtClean="0">
                <a:solidFill>
                  <a:srgbClr val="FF0000"/>
                </a:solidFill>
              </a:rPr>
              <a:t> дисциплин: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4667264"/>
          </a:xfrm>
        </p:spPr>
        <p:txBody>
          <a:bodyPr/>
          <a:lstStyle/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мед.биофизики и биостатистики;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философии и социологии;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информатики;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латинского языка;</a:t>
            </a: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модуль истории Казахстана и политологии;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кафедра иностранного языка;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кафедра казахского языка;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/>
            <a:r>
              <a:rPr lang="kk-KZ" sz="2800" dirty="0" smtClean="0">
                <a:solidFill>
                  <a:schemeClr val="accent2"/>
                </a:solidFill>
              </a:rPr>
              <a:t>кафедра </a:t>
            </a:r>
            <a:r>
              <a:rPr lang="en-US" sz="2800" dirty="0" smtClean="0">
                <a:solidFill>
                  <a:schemeClr val="accent2"/>
                </a:solidFill>
              </a:rPr>
              <a:t>p</a:t>
            </a:r>
            <a:r>
              <a:rPr lang="kk-KZ" sz="2800" dirty="0" smtClean="0">
                <a:solidFill>
                  <a:schemeClr val="accent2"/>
                </a:solidFill>
              </a:rPr>
              <a:t>усского языка.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905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pPr>
              <a:buNone/>
            </a:pPr>
            <a:r>
              <a:rPr lang="kk-KZ" b="1" dirty="0" smtClean="0">
                <a:solidFill>
                  <a:srgbClr val="FF0000"/>
                </a:solidFill>
              </a:rPr>
              <a:t>           УД  наук о жизни:</a:t>
            </a:r>
          </a:p>
          <a:p>
            <a:pPr lvl="0" algn="just">
              <a:spcBef>
                <a:spcPts val="0"/>
              </a:spcBef>
            </a:pPr>
            <a:r>
              <a:rPr lang="kk-KZ" sz="2800" dirty="0" smtClean="0">
                <a:solidFill>
                  <a:schemeClr val="accent2"/>
                </a:solidFill>
              </a:rPr>
              <a:t>модуль валеологии;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kk-KZ" sz="2800" dirty="0" smtClean="0">
                <a:solidFill>
                  <a:schemeClr val="accent2"/>
                </a:solidFill>
              </a:rPr>
              <a:t>кафедра биологической  химии;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kk-KZ" sz="2800" dirty="0" smtClean="0">
                <a:solidFill>
                  <a:schemeClr val="accent2"/>
                </a:solidFill>
              </a:rPr>
              <a:t>кафедра микробиологии, вирусологии и иммунологии;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kk-KZ" sz="2800" dirty="0" smtClean="0">
                <a:solidFill>
                  <a:schemeClr val="accent2"/>
                </a:solidFill>
              </a:rPr>
              <a:t>кафедра м</a:t>
            </a:r>
            <a:r>
              <a:rPr lang="ru-RU" sz="2800" dirty="0" err="1" smtClean="0">
                <a:solidFill>
                  <a:schemeClr val="accent2"/>
                </a:solidFill>
              </a:rPr>
              <a:t>олекулярной</a:t>
            </a:r>
            <a:r>
              <a:rPr lang="ru-RU" sz="2800" dirty="0" smtClean="0">
                <a:solidFill>
                  <a:schemeClr val="accent2"/>
                </a:solidFill>
              </a:rPr>
              <a:t> биологии и генетики;</a:t>
            </a:r>
          </a:p>
          <a:p>
            <a:pPr lvl="0" algn="just">
              <a:spcBef>
                <a:spcPts val="0"/>
              </a:spcBef>
            </a:pPr>
            <a:r>
              <a:rPr lang="kk-KZ" sz="2800" dirty="0" smtClean="0">
                <a:solidFill>
                  <a:schemeClr val="accent2"/>
                </a:solidFill>
              </a:rPr>
              <a:t>кафедра н</a:t>
            </a:r>
            <a:r>
              <a:rPr lang="ru-RU" sz="2800" dirty="0" err="1" smtClean="0">
                <a:solidFill>
                  <a:schemeClr val="accent2"/>
                </a:solidFill>
              </a:rPr>
              <a:t>ормальной</a:t>
            </a:r>
            <a:r>
              <a:rPr lang="ru-RU" sz="2800" dirty="0" smtClean="0">
                <a:solidFill>
                  <a:schemeClr val="accent2"/>
                </a:solidFill>
              </a:rPr>
              <a:t> физиологии;</a:t>
            </a:r>
          </a:p>
          <a:p>
            <a:pPr lvl="0" algn="just">
              <a:spcBef>
                <a:spcPts val="0"/>
              </a:spcBef>
            </a:pPr>
            <a:r>
              <a:rPr lang="kk-KZ" sz="2800" dirty="0" smtClean="0">
                <a:solidFill>
                  <a:schemeClr val="accent2"/>
                </a:solidFill>
              </a:rPr>
              <a:t>кафедра п</a:t>
            </a:r>
            <a:r>
              <a:rPr lang="ru-RU" sz="2800" dirty="0" err="1" smtClean="0">
                <a:solidFill>
                  <a:schemeClr val="accent2"/>
                </a:solidFill>
              </a:rPr>
              <a:t>атологической</a:t>
            </a:r>
            <a:r>
              <a:rPr lang="ru-RU" sz="2800" dirty="0" smtClean="0">
                <a:solidFill>
                  <a:schemeClr val="accent2"/>
                </a:solidFill>
              </a:rPr>
              <a:t> физиологии;</a:t>
            </a:r>
          </a:p>
          <a:p>
            <a:pPr lvl="0" algn="just">
              <a:spcBef>
                <a:spcPts val="0"/>
              </a:spcBef>
            </a:pPr>
            <a:r>
              <a:rPr lang="kk-KZ" sz="2800" dirty="0" smtClean="0">
                <a:solidFill>
                  <a:schemeClr val="accent2"/>
                </a:solidFill>
              </a:rPr>
              <a:t>кафедра общей иммунологии;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kk-KZ" sz="2800" dirty="0" smtClean="0">
                <a:solidFill>
                  <a:schemeClr val="accent2"/>
                </a:solidFill>
              </a:rPr>
              <a:t>Кафедра физического воспитания  и здоровья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algn="just">
              <a:spcBef>
                <a:spcPts val="0"/>
              </a:spcBef>
            </a:pP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200" dirty="0" smtClean="0">
                <a:solidFill>
                  <a:srgbClr val="FF0000"/>
                </a:solidFill>
              </a:rPr>
              <a:t>УД  морфологических дисциплин: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pPr lvl="0"/>
            <a:r>
              <a:rPr lang="kk-KZ" dirty="0" smtClean="0">
                <a:solidFill>
                  <a:schemeClr val="accent2"/>
                </a:solidFill>
              </a:rPr>
              <a:t>кафедра гистологии;</a:t>
            </a:r>
            <a:endParaRPr lang="ru-RU" dirty="0" smtClean="0">
              <a:solidFill>
                <a:schemeClr val="accent2"/>
              </a:solidFill>
            </a:endParaRPr>
          </a:p>
          <a:p>
            <a:pPr lvl="0"/>
            <a:r>
              <a:rPr lang="kk-KZ" dirty="0" smtClean="0">
                <a:solidFill>
                  <a:schemeClr val="accent2"/>
                </a:solidFill>
              </a:rPr>
              <a:t>кафедра нормальной анатомии;</a:t>
            </a:r>
            <a:endParaRPr lang="ru-RU" dirty="0" smtClean="0">
              <a:solidFill>
                <a:schemeClr val="accent2"/>
              </a:solidFill>
            </a:endParaRPr>
          </a:p>
          <a:p>
            <a:pPr lvl="0"/>
            <a:r>
              <a:rPr lang="kk-KZ" dirty="0" smtClean="0">
                <a:solidFill>
                  <a:schemeClr val="accent2"/>
                </a:solidFill>
              </a:rPr>
              <a:t>кафедра патологической анатомии;</a:t>
            </a:r>
            <a:endParaRPr lang="ru-RU" dirty="0" smtClean="0">
              <a:solidFill>
                <a:schemeClr val="accent2"/>
              </a:solidFill>
            </a:endParaRPr>
          </a:p>
          <a:p>
            <a:pPr lvl="0" algn="just"/>
            <a:r>
              <a:rPr lang="kk-KZ" dirty="0" smtClean="0">
                <a:solidFill>
                  <a:schemeClr val="accent2"/>
                </a:solidFill>
              </a:rPr>
              <a:t>кафедра к</a:t>
            </a:r>
            <a:r>
              <a:rPr lang="ru-RU" dirty="0" err="1" smtClean="0">
                <a:solidFill>
                  <a:schemeClr val="accent2"/>
                </a:solidFill>
              </a:rPr>
              <a:t>линической</a:t>
            </a:r>
            <a:r>
              <a:rPr lang="ru-RU" dirty="0" smtClean="0">
                <a:solidFill>
                  <a:schemeClr val="accent2"/>
                </a:solidFill>
              </a:rPr>
              <a:t> анатомии и оперативной хирургии.</a:t>
            </a:r>
          </a:p>
          <a:p>
            <a:endParaRPr lang="ru-RU" dirty="0"/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УД ВНУТ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ru-RU" sz="2000" b="1" dirty="0" smtClean="0">
                <a:solidFill>
                  <a:srgbClr val="FF0000"/>
                </a:solidFill>
              </a:rPr>
              <a:t>ЕННИХ БОЛЕЗНЕЙ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10140"/>
          </a:xfrm>
        </p:spPr>
        <p:txBody>
          <a:bodyPr/>
          <a:lstStyle/>
          <a:p>
            <a:pPr lvl="0"/>
            <a:endParaRPr lang="kk-KZ" sz="1400" dirty="0" smtClean="0"/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модуль дерматовенерологии;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модуль аллергологии;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модуль ВИЧ инфекции и ИК;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“Введение в клинику с курсом СД”;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лабораторной диагностики и молекулярной медицины;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пропедевтики внутренних болезней;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амбулаторно-поликлинической терапии;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внутренних болезней №1;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внутренних болезней №2;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внутренних болезней №3;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внутренних болезней №4;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/>
            <a:r>
              <a:rPr lang="kk-KZ" sz="2000" dirty="0" smtClean="0">
                <a:solidFill>
                  <a:srgbClr val="333399"/>
                </a:solidFill>
              </a:rPr>
              <a:t>кафедра инфекционных и тропических болезней и.т.д.</a:t>
            </a:r>
            <a:endParaRPr lang="ru-RU" sz="2000" dirty="0" smtClean="0">
              <a:solidFill>
                <a:srgbClr val="333399"/>
              </a:solidFill>
            </a:endParaRPr>
          </a:p>
          <a:p>
            <a:pPr lvl="0">
              <a:buNone/>
            </a:pPr>
            <a:endParaRPr lang="ru-RU" sz="2000" dirty="0" smtClean="0">
              <a:solidFill>
                <a:srgbClr val="333399"/>
              </a:solidFill>
            </a:endParaRPr>
          </a:p>
          <a:p>
            <a:endParaRPr lang="ru-RU" sz="2000" dirty="0">
              <a:solidFill>
                <a:srgbClr val="333399"/>
              </a:solidFill>
            </a:endParaRP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УД хирургии: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4667264"/>
          </a:xfrm>
        </p:spPr>
        <p:txBody>
          <a:bodyPr/>
          <a:lstStyle/>
          <a:p>
            <a:endParaRPr lang="ru-RU" sz="1600" dirty="0" smtClean="0"/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модуль урологии;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общей хирургии;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акушерства и гинекологии №1;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акушерства и гинекологии №2;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анестезиологии и реаниматологии;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отоларингологии;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офтальмологии;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травматологии и ортопедии;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хирургических болезней №1;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хирургических болезней  №2;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хирургических болезней №3;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онкологии;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постдипломной подготовки по хирургии;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 lvl="0">
              <a:tabLst>
                <a:tab pos="1163638" algn="l"/>
              </a:tabLst>
            </a:pPr>
            <a:r>
              <a:rPr lang="kk-KZ" sz="1800" dirty="0" smtClean="0">
                <a:solidFill>
                  <a:schemeClr val="accent2"/>
                </a:solidFill>
              </a:rPr>
              <a:t>кафедра постдипломной подготовки по акушерству.</a:t>
            </a:r>
            <a:endParaRPr lang="ru-RU" sz="1800" dirty="0" smtClean="0">
              <a:solidFill>
                <a:schemeClr val="accent2"/>
              </a:solidFill>
            </a:endParaRPr>
          </a:p>
          <a:p>
            <a:pPr>
              <a:buNone/>
              <a:tabLst>
                <a:tab pos="1163638" algn="l"/>
              </a:tabLst>
            </a:pPr>
            <a:r>
              <a:rPr lang="kk-KZ" dirty="0" smtClean="0">
                <a:solidFill>
                  <a:schemeClr val="accent2"/>
                </a:solidFill>
              </a:rPr>
              <a:t> 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64304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Корпоративный шаблон презентаций компании Балтика">
  <a:themeElements>
    <a:clrScheme name="">
      <a:dk1>
        <a:srgbClr val="0D267A"/>
      </a:dk1>
      <a:lt1>
        <a:srgbClr val="FFFFFF"/>
      </a:lt1>
      <a:dk2>
        <a:srgbClr val="FFFFFF"/>
      </a:dk2>
      <a:lt2>
        <a:srgbClr val="7F7F7F"/>
      </a:lt2>
      <a:accent1>
        <a:srgbClr val="C8D9E9"/>
      </a:accent1>
      <a:accent2>
        <a:srgbClr val="99CCFF"/>
      </a:accent2>
      <a:accent3>
        <a:srgbClr val="FFFFFF"/>
      </a:accent3>
      <a:accent4>
        <a:srgbClr val="091F67"/>
      </a:accent4>
      <a:accent5>
        <a:srgbClr val="E0E9F2"/>
      </a:accent5>
      <a:accent6>
        <a:srgbClr val="8AB9E7"/>
      </a:accent6>
      <a:hlink>
        <a:srgbClr val="CBA72D"/>
      </a:hlink>
      <a:folHlink>
        <a:srgbClr val="DFDFDF"/>
      </a:folHlink>
    </a:clrScheme>
    <a:fontScheme name="Корпоративный шаблон презентаций компании Балт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2C2C2">
              <a:alpha val="50000"/>
            </a:srgbClr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2C2C2">
              <a:alpha val="50000"/>
            </a:srgbClr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орпоративный шаблон презентаций компании Балт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рпоративный шаблон презентаций компании Балтика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11A.tmp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14638</TotalTime>
  <Words>1040</Words>
  <Application>Microsoft Office PowerPoint</Application>
  <PresentationFormat>Экран (4:3)</PresentationFormat>
  <Paragraphs>201</Paragraphs>
  <Slides>29</Slides>
  <Notes>1</Notes>
  <HiddenSlides>0</HiddenSlides>
  <MMClips>0</MMClips>
  <ScaleCrop>false</ScaleCrop>
  <HeadingPairs>
    <vt:vector size="8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  <vt:variant>
        <vt:lpstr>Произвольные показы</vt:lpstr>
      </vt:variant>
      <vt:variant>
        <vt:i4>3</vt:i4>
      </vt:variant>
    </vt:vector>
  </HeadingPairs>
  <TitlesOfParts>
    <vt:vector size="35" baseType="lpstr">
      <vt:lpstr>Корпоративный шаблон презентаций компании Балтика</vt:lpstr>
      <vt:lpstr>ppt11A.tmp</vt:lpstr>
      <vt:lpstr>Worksheet</vt:lpstr>
      <vt:lpstr>  </vt:lpstr>
      <vt:lpstr>Слайд 2</vt:lpstr>
      <vt:lpstr>ЦЕЛЬ  ДЕЯТЕЛЬНОСТИ   УЧЕБНОГО ДЕПАРТАМЕНТА:</vt:lpstr>
      <vt:lpstr>ЗАДАЧИ ДЕЯТЕЛЬНОСТИ:</vt:lpstr>
      <vt:lpstr>УД общеобpазовательных дисциплин:</vt:lpstr>
      <vt:lpstr>Слайд 6</vt:lpstr>
      <vt:lpstr>УД  морфологических дисциплин: </vt:lpstr>
      <vt:lpstr>УД ВНУТPЕННИХ БОЛЕЗНЕЙ  </vt:lpstr>
      <vt:lpstr>УД хирургии:</vt:lpstr>
      <vt:lpstr>УД педиатрии: </vt:lpstr>
      <vt:lpstr>УД  стоматологии: </vt:lpstr>
      <vt:lpstr>УД фармации: </vt:lpstr>
      <vt:lpstr>Слайд 13</vt:lpstr>
      <vt:lpstr>Направления деятельности:</vt:lpstr>
      <vt:lpstr>Слайд 15</vt:lpstr>
      <vt:lpstr> Разработка  и внедрение в учебный процесс образовательных программ, основанных на компетентностном подходе  </vt:lpstr>
      <vt:lpstr>Слайд 17</vt:lpstr>
      <vt:lpstr>Интернационализация образовательного процесса:</vt:lpstr>
      <vt:lpstr>Разработка интегрированных  образовательных программ в pамках  двудипломного обучения:</vt:lpstr>
      <vt:lpstr>Слайд 20</vt:lpstr>
      <vt:lpstr>Слайд 21</vt:lpstr>
      <vt:lpstr>В качестве международных гарантий качества образования выступают:  </vt:lpstr>
      <vt:lpstr>Слайд 23</vt:lpstr>
      <vt:lpstr>Слайд 24</vt:lpstr>
      <vt:lpstr>           Приглашение  визитинг-профессоров             (2011-12, 2012-13 гг.)</vt:lpstr>
      <vt:lpstr>Выезд ППС на обучение, стажиpовки:</vt:lpstr>
      <vt:lpstr>По результатам выбора студентов определен высокий рейтинг ряда  преподавателей:</vt:lpstr>
      <vt:lpstr>Направления совершенствования деятельности:</vt:lpstr>
      <vt:lpstr>Слайд 29</vt:lpstr>
      <vt:lpstr>микрплохо</vt:lpstr>
      <vt:lpstr>адмедиа</vt:lpstr>
      <vt:lpstr>микрхорошо</vt:lpstr>
    </vt:vector>
  </TitlesOfParts>
  <Company>PowerLexis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Анна Горчакова</dc:creator>
  <cp:keywords>PowerLexis, презентация, Живые бизнес-презентации, PowerPoint</cp:keywords>
  <dc:description>Россия, 191119,_x000d_
г. Санкт-Петербург,_x000d_
ул. Достоевского, д. 44, к. А_x000d_
тел.:	+7 812 334-1323_x000d_
факс:	+7 812 710-8842</dc:description>
  <cp:lastModifiedBy>Владелец</cp:lastModifiedBy>
  <cp:revision>658</cp:revision>
  <dcterms:created xsi:type="dcterms:W3CDTF">2006-12-07T07:50:19Z</dcterms:created>
  <dcterms:modified xsi:type="dcterms:W3CDTF">2012-12-12T02:53:46Z</dcterms:modified>
</cp:coreProperties>
</file>