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8" r:id="rId2"/>
    <p:sldId id="355" r:id="rId3"/>
    <p:sldId id="356" r:id="rId4"/>
    <p:sldId id="336" r:id="rId5"/>
    <p:sldId id="344" r:id="rId6"/>
    <p:sldId id="345" r:id="rId7"/>
    <p:sldId id="357" r:id="rId8"/>
    <p:sldId id="349" r:id="rId9"/>
    <p:sldId id="348" r:id="rId10"/>
    <p:sldId id="350" r:id="rId11"/>
    <p:sldId id="359" r:id="rId12"/>
    <p:sldId id="358" r:id="rId13"/>
    <p:sldId id="330" r:id="rId14"/>
    <p:sldId id="343" r:id="rId15"/>
    <p:sldId id="331" r:id="rId16"/>
    <p:sldId id="335" r:id="rId17"/>
    <p:sldId id="334" r:id="rId18"/>
  </p:sldIdLst>
  <p:sldSz cx="10287000" cy="6858000" type="35mm"/>
  <p:notesSz cx="6815138" cy="9942513"/>
  <p:defaultTextStyle>
    <a:defPPr>
      <a:defRPr lang="ru-RU"/>
    </a:defPPr>
    <a:lvl1pPr marL="0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2054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4109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6162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8217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60271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32325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604380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76433" algn="l" defTabSz="7441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CC3300"/>
    <a:srgbClr val="BB4643"/>
    <a:srgbClr val="FF9900"/>
    <a:srgbClr val="FF99FF"/>
    <a:srgbClr val="0000FF"/>
    <a:srgbClr val="FFFFCC"/>
    <a:srgbClr val="66FF66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967" autoAdjust="0"/>
  </p:normalViewPr>
  <p:slideViewPr>
    <p:cSldViewPr>
      <p:cViewPr>
        <p:scale>
          <a:sx n="77" d="100"/>
          <a:sy n="77" d="100"/>
        </p:scale>
        <p:origin x="-270" y="-120"/>
      </p:cViewPr>
      <p:guideLst>
        <p:guide orient="horz" pos="2160"/>
        <p:guide pos="3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EEA5C-F285-44D9-999C-4270B545E88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</dgm:pt>
    <dgm:pt modelId="{1F93A238-C0ED-4C25-9208-6CFDC2F29999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согласуются и утверждаются Ученым Советом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верхнеуровневые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цели  Университета </a:t>
          </a:r>
          <a:endParaRPr lang="ru-RU" dirty="0"/>
        </a:p>
      </dgm:t>
    </dgm:pt>
    <dgm:pt modelId="{D36E08A9-6A43-4F9A-BC74-0A69D1E55B4D}" type="parTrans" cxnId="{3EEBA2AA-1D4F-4684-9342-D17B6D5A81FF}">
      <dgm:prSet/>
      <dgm:spPr/>
      <dgm:t>
        <a:bodyPr/>
        <a:lstStyle/>
        <a:p>
          <a:endParaRPr lang="ru-RU"/>
        </a:p>
      </dgm:t>
    </dgm:pt>
    <dgm:pt modelId="{E87C1501-DF4A-4A7E-8805-D5A6CBB1F8D7}" type="sibTrans" cxnId="{3EEBA2AA-1D4F-4684-9342-D17B6D5A81FF}">
      <dgm:prSet/>
      <dgm:spPr/>
      <dgm:t>
        <a:bodyPr/>
        <a:lstStyle/>
        <a:p>
          <a:endParaRPr lang="ru-RU"/>
        </a:p>
      </dgm:t>
    </dgm:pt>
    <dgm:pt modelId="{A67F68B0-E774-41B8-96B0-AC5196B94DF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 согласуются и утверждаются КПД </a:t>
          </a:r>
        </a:p>
        <a:p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для управленческих работников</a:t>
          </a:r>
          <a:endParaRPr lang="ru-RU" dirty="0"/>
        </a:p>
      </dgm:t>
    </dgm:pt>
    <dgm:pt modelId="{0C5F6C4A-6E4B-4347-860A-A387CFCA81E0}" type="parTrans" cxnId="{DA2EE54E-5568-4870-8713-D375C53799EC}">
      <dgm:prSet/>
      <dgm:spPr/>
      <dgm:t>
        <a:bodyPr/>
        <a:lstStyle/>
        <a:p>
          <a:endParaRPr lang="ru-RU"/>
        </a:p>
      </dgm:t>
    </dgm:pt>
    <dgm:pt modelId="{51A233CE-B476-4094-A2F8-23809629F9F7}" type="sibTrans" cxnId="{DA2EE54E-5568-4870-8713-D375C53799EC}">
      <dgm:prSet/>
      <dgm:spPr/>
      <dgm:t>
        <a:bodyPr/>
        <a:lstStyle/>
        <a:p>
          <a:endParaRPr lang="ru-RU"/>
        </a:p>
      </dgm:t>
    </dgm:pt>
    <dgm:pt modelId="{8B7D929C-2F50-4BCC-A05F-38AD5A7AAA84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согласуются и утверждаются КПД </a:t>
          </a:r>
        </a:p>
        <a:p>
          <a:pPr rtl="0"/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для административных работников</a:t>
          </a:r>
          <a:endParaRPr lang="ru-RU" dirty="0"/>
        </a:p>
      </dgm:t>
    </dgm:pt>
    <dgm:pt modelId="{810F2B86-1662-43A1-996B-DBC3D0FACEBF}" type="parTrans" cxnId="{C9BF34CE-9C84-4BE4-99DF-E458B2D3F49D}">
      <dgm:prSet/>
      <dgm:spPr/>
      <dgm:t>
        <a:bodyPr/>
        <a:lstStyle/>
        <a:p>
          <a:endParaRPr lang="ru-RU"/>
        </a:p>
      </dgm:t>
    </dgm:pt>
    <dgm:pt modelId="{5FCAF2D4-066A-4A1E-8448-88DCBBBF61C2}" type="sibTrans" cxnId="{C9BF34CE-9C84-4BE4-99DF-E458B2D3F49D}">
      <dgm:prSet/>
      <dgm:spPr/>
      <dgm:t>
        <a:bodyPr/>
        <a:lstStyle/>
        <a:p>
          <a:endParaRPr lang="ru-RU"/>
        </a:p>
      </dgm:t>
    </dgm:pt>
    <dgm:pt modelId="{262D3FD7-120A-43E9-A3C0-88A6EFB6067C}" type="pres">
      <dgm:prSet presAssocID="{660EEA5C-F285-44D9-999C-4270B545E888}" presName="Name0" presStyleCnt="0">
        <dgm:presLayoutVars>
          <dgm:dir/>
          <dgm:animLvl val="lvl"/>
          <dgm:resizeHandles val="exact"/>
        </dgm:presLayoutVars>
      </dgm:prSet>
      <dgm:spPr/>
    </dgm:pt>
    <dgm:pt modelId="{6B69E4ED-F5BA-4816-8CF2-10B04F8338A6}" type="pres">
      <dgm:prSet presAssocID="{8B7D929C-2F50-4BCC-A05F-38AD5A7AAA84}" presName="boxAndChildren" presStyleCnt="0"/>
      <dgm:spPr/>
    </dgm:pt>
    <dgm:pt modelId="{C837395B-FB31-423F-B4FC-FC9C4EB66733}" type="pres">
      <dgm:prSet presAssocID="{8B7D929C-2F50-4BCC-A05F-38AD5A7AAA84}" presName="parentTextBox" presStyleLbl="node1" presStyleIdx="0" presStyleCnt="3"/>
      <dgm:spPr/>
      <dgm:t>
        <a:bodyPr/>
        <a:lstStyle/>
        <a:p>
          <a:endParaRPr lang="ru-RU"/>
        </a:p>
      </dgm:t>
    </dgm:pt>
    <dgm:pt modelId="{DC6832E6-44E7-4313-9186-20BB73DE0E3F}" type="pres">
      <dgm:prSet presAssocID="{51A233CE-B476-4094-A2F8-23809629F9F7}" presName="sp" presStyleCnt="0"/>
      <dgm:spPr/>
    </dgm:pt>
    <dgm:pt modelId="{0DC46B79-BA60-4CFB-BCE8-FFD1EAEEB2AA}" type="pres">
      <dgm:prSet presAssocID="{A67F68B0-E774-41B8-96B0-AC5196B94DF1}" presName="arrowAndChildren" presStyleCnt="0"/>
      <dgm:spPr/>
    </dgm:pt>
    <dgm:pt modelId="{66988CA0-FC62-4A4E-965A-E32A64AD0088}" type="pres">
      <dgm:prSet presAssocID="{A67F68B0-E774-41B8-96B0-AC5196B94DF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27833F8-DB79-4CAC-BF98-D9205DFF526D}" type="pres">
      <dgm:prSet presAssocID="{E87C1501-DF4A-4A7E-8805-D5A6CBB1F8D7}" presName="sp" presStyleCnt="0"/>
      <dgm:spPr/>
    </dgm:pt>
    <dgm:pt modelId="{C0F0B3D6-C5F8-4982-98DF-DACF6B007075}" type="pres">
      <dgm:prSet presAssocID="{1F93A238-C0ED-4C25-9208-6CFDC2F29999}" presName="arrowAndChildren" presStyleCnt="0"/>
      <dgm:spPr/>
    </dgm:pt>
    <dgm:pt modelId="{CB40C90C-B956-44BE-82A2-9CAF2F4CB303}" type="pres">
      <dgm:prSet presAssocID="{1F93A238-C0ED-4C25-9208-6CFDC2F29999}" presName="parentTextArrow" presStyleLbl="node1" presStyleIdx="2" presStyleCnt="3" custLinFactNeighborY="-3973"/>
      <dgm:spPr/>
      <dgm:t>
        <a:bodyPr/>
        <a:lstStyle/>
        <a:p>
          <a:endParaRPr lang="ru-RU"/>
        </a:p>
      </dgm:t>
    </dgm:pt>
  </dgm:ptLst>
  <dgm:cxnLst>
    <dgm:cxn modelId="{DA2EE54E-5568-4870-8713-D375C53799EC}" srcId="{660EEA5C-F285-44D9-999C-4270B545E888}" destId="{A67F68B0-E774-41B8-96B0-AC5196B94DF1}" srcOrd="1" destOrd="0" parTransId="{0C5F6C4A-6E4B-4347-860A-A387CFCA81E0}" sibTransId="{51A233CE-B476-4094-A2F8-23809629F9F7}"/>
    <dgm:cxn modelId="{B73FBEE4-1B93-4E69-B1ED-AEA7E8BEBF56}" type="presOf" srcId="{1F93A238-C0ED-4C25-9208-6CFDC2F29999}" destId="{CB40C90C-B956-44BE-82A2-9CAF2F4CB303}" srcOrd="0" destOrd="0" presId="urn:microsoft.com/office/officeart/2005/8/layout/process4"/>
    <dgm:cxn modelId="{3EEBA2AA-1D4F-4684-9342-D17B6D5A81FF}" srcId="{660EEA5C-F285-44D9-999C-4270B545E888}" destId="{1F93A238-C0ED-4C25-9208-6CFDC2F29999}" srcOrd="0" destOrd="0" parTransId="{D36E08A9-6A43-4F9A-BC74-0A69D1E55B4D}" sibTransId="{E87C1501-DF4A-4A7E-8805-D5A6CBB1F8D7}"/>
    <dgm:cxn modelId="{C9BF34CE-9C84-4BE4-99DF-E458B2D3F49D}" srcId="{660EEA5C-F285-44D9-999C-4270B545E888}" destId="{8B7D929C-2F50-4BCC-A05F-38AD5A7AAA84}" srcOrd="2" destOrd="0" parTransId="{810F2B86-1662-43A1-996B-DBC3D0FACEBF}" sibTransId="{5FCAF2D4-066A-4A1E-8448-88DCBBBF61C2}"/>
    <dgm:cxn modelId="{D65B6DF2-AE07-447C-806F-B2CF5C93BE22}" type="presOf" srcId="{8B7D929C-2F50-4BCC-A05F-38AD5A7AAA84}" destId="{C837395B-FB31-423F-B4FC-FC9C4EB66733}" srcOrd="0" destOrd="0" presId="urn:microsoft.com/office/officeart/2005/8/layout/process4"/>
    <dgm:cxn modelId="{4674FE42-96D9-437D-9282-D40CCEFC0D36}" type="presOf" srcId="{A67F68B0-E774-41B8-96B0-AC5196B94DF1}" destId="{66988CA0-FC62-4A4E-965A-E32A64AD0088}" srcOrd="0" destOrd="0" presId="urn:microsoft.com/office/officeart/2005/8/layout/process4"/>
    <dgm:cxn modelId="{41BD0069-6CE6-420E-8B67-AE7C27730090}" type="presOf" srcId="{660EEA5C-F285-44D9-999C-4270B545E888}" destId="{262D3FD7-120A-43E9-A3C0-88A6EFB6067C}" srcOrd="0" destOrd="0" presId="urn:microsoft.com/office/officeart/2005/8/layout/process4"/>
    <dgm:cxn modelId="{0A581EEC-F211-46D0-8BC8-B42BCD0D852D}" type="presParOf" srcId="{262D3FD7-120A-43E9-A3C0-88A6EFB6067C}" destId="{6B69E4ED-F5BA-4816-8CF2-10B04F8338A6}" srcOrd="0" destOrd="0" presId="urn:microsoft.com/office/officeart/2005/8/layout/process4"/>
    <dgm:cxn modelId="{FB6A703F-6D2E-4DEA-BAB1-E5FD0284D9D2}" type="presParOf" srcId="{6B69E4ED-F5BA-4816-8CF2-10B04F8338A6}" destId="{C837395B-FB31-423F-B4FC-FC9C4EB66733}" srcOrd="0" destOrd="0" presId="urn:microsoft.com/office/officeart/2005/8/layout/process4"/>
    <dgm:cxn modelId="{BEC2224B-0F25-4A87-8AC3-0EEA12DEA2ED}" type="presParOf" srcId="{262D3FD7-120A-43E9-A3C0-88A6EFB6067C}" destId="{DC6832E6-44E7-4313-9186-20BB73DE0E3F}" srcOrd="1" destOrd="0" presId="urn:microsoft.com/office/officeart/2005/8/layout/process4"/>
    <dgm:cxn modelId="{5A6FCF13-A9A4-4104-B249-6DD538F35F1F}" type="presParOf" srcId="{262D3FD7-120A-43E9-A3C0-88A6EFB6067C}" destId="{0DC46B79-BA60-4CFB-BCE8-FFD1EAEEB2AA}" srcOrd="2" destOrd="0" presId="urn:microsoft.com/office/officeart/2005/8/layout/process4"/>
    <dgm:cxn modelId="{010D2331-3974-4288-806A-319DC5827B3D}" type="presParOf" srcId="{0DC46B79-BA60-4CFB-BCE8-FFD1EAEEB2AA}" destId="{66988CA0-FC62-4A4E-965A-E32A64AD0088}" srcOrd="0" destOrd="0" presId="urn:microsoft.com/office/officeart/2005/8/layout/process4"/>
    <dgm:cxn modelId="{6EA20AA9-D40F-431F-AFA8-695E48D829C7}" type="presParOf" srcId="{262D3FD7-120A-43E9-A3C0-88A6EFB6067C}" destId="{D27833F8-DB79-4CAC-BF98-D9205DFF526D}" srcOrd="3" destOrd="0" presId="urn:microsoft.com/office/officeart/2005/8/layout/process4"/>
    <dgm:cxn modelId="{C48A65E5-1F88-4361-8293-DAA063F9BC90}" type="presParOf" srcId="{262D3FD7-120A-43E9-A3C0-88A6EFB6067C}" destId="{C0F0B3D6-C5F8-4982-98DF-DACF6B007075}" srcOrd="4" destOrd="0" presId="urn:microsoft.com/office/officeart/2005/8/layout/process4"/>
    <dgm:cxn modelId="{D727D601-E092-4A13-ACB0-7015A403EE41}" type="presParOf" srcId="{C0F0B3D6-C5F8-4982-98DF-DACF6B007075}" destId="{CB40C90C-B956-44BE-82A2-9CAF2F4CB303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3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C67294A5-E1EC-483B-B9DF-6AAE13E61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1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AE40745E-9F1D-4F03-AAB3-857A2510AE4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746125"/>
            <a:ext cx="55911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2695"/>
            <a:ext cx="5452110" cy="4474131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3"/>
            <a:ext cx="2953226" cy="497126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3A390BEC-1679-45F5-80A8-1E124A44B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054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109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162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217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0271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2325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4380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6433" algn="l" defTabSz="7441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911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0BEC-1679-45F5-80A8-1E124A44B1D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9" y="2130432"/>
            <a:ext cx="87439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1" y="3886204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43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49" y="274643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6" y="4406906"/>
            <a:ext cx="8743951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6" y="2906713"/>
            <a:ext cx="8743951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72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441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6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882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60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32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04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9764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4" y="1600203"/>
            <a:ext cx="4543424" cy="4525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8" y="1600203"/>
            <a:ext cx="4543424" cy="4525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1" y="1535117"/>
            <a:ext cx="4545212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2054" indent="0">
              <a:buNone/>
              <a:defRPr sz="1700" b="1"/>
            </a:lvl2pPr>
            <a:lvl3pPr marL="744109" indent="0">
              <a:buNone/>
              <a:defRPr sz="1400" b="1"/>
            </a:lvl3pPr>
            <a:lvl4pPr marL="1116162" indent="0">
              <a:buNone/>
              <a:defRPr sz="1300" b="1"/>
            </a:lvl4pPr>
            <a:lvl5pPr marL="1488217" indent="0">
              <a:buNone/>
              <a:defRPr sz="1300" b="1"/>
            </a:lvl5pPr>
            <a:lvl6pPr marL="1860271" indent="0">
              <a:buNone/>
              <a:defRPr sz="1300" b="1"/>
            </a:lvl6pPr>
            <a:lvl7pPr marL="2232325" indent="0">
              <a:buNone/>
              <a:defRPr sz="1300" b="1"/>
            </a:lvl7pPr>
            <a:lvl8pPr marL="2604380" indent="0">
              <a:buNone/>
              <a:defRPr sz="1300" b="1"/>
            </a:lvl8pPr>
            <a:lvl9pPr marL="297643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1" y="2174877"/>
            <a:ext cx="4545212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62" y="1535117"/>
            <a:ext cx="4546997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2054" indent="0">
              <a:buNone/>
              <a:defRPr sz="1700" b="1"/>
            </a:lvl2pPr>
            <a:lvl3pPr marL="744109" indent="0">
              <a:buNone/>
              <a:defRPr sz="1400" b="1"/>
            </a:lvl3pPr>
            <a:lvl4pPr marL="1116162" indent="0">
              <a:buNone/>
              <a:defRPr sz="1300" b="1"/>
            </a:lvl4pPr>
            <a:lvl5pPr marL="1488217" indent="0">
              <a:buNone/>
              <a:defRPr sz="1300" b="1"/>
            </a:lvl5pPr>
            <a:lvl6pPr marL="1860271" indent="0">
              <a:buNone/>
              <a:defRPr sz="1300" b="1"/>
            </a:lvl6pPr>
            <a:lvl7pPr marL="2232325" indent="0">
              <a:buNone/>
              <a:defRPr sz="1300" b="1"/>
            </a:lvl7pPr>
            <a:lvl8pPr marL="2604380" indent="0">
              <a:buNone/>
              <a:defRPr sz="1300" b="1"/>
            </a:lvl8pPr>
            <a:lvl9pPr marL="297643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62" y="2174877"/>
            <a:ext cx="4546997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7" y="273053"/>
            <a:ext cx="338435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4" y="273055"/>
            <a:ext cx="5750718" cy="58531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7" y="1435104"/>
            <a:ext cx="338435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72054" indent="0">
              <a:buNone/>
              <a:defRPr sz="1000"/>
            </a:lvl2pPr>
            <a:lvl3pPr marL="744109" indent="0">
              <a:buNone/>
              <a:defRPr sz="800"/>
            </a:lvl3pPr>
            <a:lvl4pPr marL="1116162" indent="0">
              <a:buNone/>
              <a:defRPr sz="700"/>
            </a:lvl4pPr>
            <a:lvl5pPr marL="1488217" indent="0">
              <a:buNone/>
              <a:defRPr sz="700"/>
            </a:lvl5pPr>
            <a:lvl6pPr marL="1860271" indent="0">
              <a:buNone/>
              <a:defRPr sz="700"/>
            </a:lvl6pPr>
            <a:lvl7pPr marL="2232325" indent="0">
              <a:buNone/>
              <a:defRPr sz="700"/>
            </a:lvl7pPr>
            <a:lvl8pPr marL="2604380" indent="0">
              <a:buNone/>
              <a:defRPr sz="700"/>
            </a:lvl8pPr>
            <a:lvl9pPr marL="297643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4"/>
            <a:ext cx="61722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2054" indent="0">
              <a:buNone/>
              <a:defRPr sz="2300"/>
            </a:lvl2pPr>
            <a:lvl3pPr marL="744109" indent="0">
              <a:buNone/>
              <a:defRPr sz="1900"/>
            </a:lvl3pPr>
            <a:lvl4pPr marL="1116162" indent="0">
              <a:buNone/>
              <a:defRPr sz="1700"/>
            </a:lvl4pPr>
            <a:lvl5pPr marL="1488217" indent="0">
              <a:buNone/>
              <a:defRPr sz="1700"/>
            </a:lvl5pPr>
            <a:lvl6pPr marL="1860271" indent="0">
              <a:buNone/>
              <a:defRPr sz="1700"/>
            </a:lvl6pPr>
            <a:lvl7pPr marL="2232325" indent="0">
              <a:buNone/>
              <a:defRPr sz="1700"/>
            </a:lvl7pPr>
            <a:lvl8pPr marL="2604380" indent="0">
              <a:buNone/>
              <a:defRPr sz="1700"/>
            </a:lvl8pPr>
            <a:lvl9pPr marL="2976433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43"/>
            <a:ext cx="6172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72054" indent="0">
              <a:buNone/>
              <a:defRPr sz="1000"/>
            </a:lvl2pPr>
            <a:lvl3pPr marL="744109" indent="0">
              <a:buNone/>
              <a:defRPr sz="800"/>
            </a:lvl3pPr>
            <a:lvl4pPr marL="1116162" indent="0">
              <a:buNone/>
              <a:defRPr sz="700"/>
            </a:lvl4pPr>
            <a:lvl5pPr marL="1488217" indent="0">
              <a:buNone/>
              <a:defRPr sz="700"/>
            </a:lvl5pPr>
            <a:lvl6pPr marL="1860271" indent="0">
              <a:buNone/>
              <a:defRPr sz="700"/>
            </a:lvl6pPr>
            <a:lvl7pPr marL="2232325" indent="0">
              <a:buNone/>
              <a:defRPr sz="700"/>
            </a:lvl7pPr>
            <a:lvl8pPr marL="2604380" indent="0">
              <a:buNone/>
              <a:defRPr sz="700"/>
            </a:lvl8pPr>
            <a:lvl9pPr marL="297643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2" y="274640"/>
            <a:ext cx="9258300" cy="1143000"/>
          </a:xfrm>
          <a:prstGeom prst="rect">
            <a:avLst/>
          </a:prstGeom>
        </p:spPr>
        <p:txBody>
          <a:bodyPr vert="horz" lIns="74411" tIns="37205" rIns="74411" bIns="372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2" y="1600203"/>
            <a:ext cx="9258300" cy="4525963"/>
          </a:xfrm>
          <a:prstGeom prst="rect">
            <a:avLst/>
          </a:prstGeom>
        </p:spPr>
        <p:txBody>
          <a:bodyPr vert="horz" lIns="74411" tIns="37205" rIns="74411" bIns="372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2" y="6356355"/>
            <a:ext cx="2400300" cy="365125"/>
          </a:xfrm>
          <a:prstGeom prst="rect">
            <a:avLst/>
          </a:prstGeom>
        </p:spPr>
        <p:txBody>
          <a:bodyPr vert="horz" lIns="74411" tIns="37205" rIns="74411" bIns="372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4728" y="6356355"/>
            <a:ext cx="3257551" cy="365125"/>
          </a:xfrm>
          <a:prstGeom prst="rect">
            <a:avLst/>
          </a:prstGeom>
        </p:spPr>
        <p:txBody>
          <a:bodyPr vert="horz" lIns="74411" tIns="37205" rIns="74411" bIns="3720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2" y="6356355"/>
            <a:ext cx="2400300" cy="365125"/>
          </a:xfrm>
          <a:prstGeom prst="rect">
            <a:avLst/>
          </a:prstGeom>
        </p:spPr>
        <p:txBody>
          <a:bodyPr vert="horz" lIns="74411" tIns="37205" rIns="74411" bIns="3720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F976-1119-458E-A20D-E344E276B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74410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041" indent="-279041" algn="l" defTabSz="7441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4589" indent="-232534" algn="l" defTabSz="74410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37" indent="-186026" algn="l" defTabSz="7441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02190" indent="-186026" algn="l" defTabSz="74410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4245" indent="-186026" algn="l" defTabSz="74410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299" indent="-186026" algn="l" defTabSz="7441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18353" indent="-186026" algn="l" defTabSz="7441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790408" indent="-186026" algn="l" defTabSz="7441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162463" indent="-186026" algn="l" defTabSz="7441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2054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44109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62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217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0271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325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04380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76433" algn="l" defTabSz="7441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"/>
            <a:ext cx="23306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11" tIns="37205" rIns="74411" bIns="37205"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logo_f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8" y="928670"/>
            <a:ext cx="2044910" cy="198597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999252" y="3428106"/>
            <a:ext cx="6858000" cy="1785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30631" y="2643188"/>
            <a:ext cx="8760083" cy="1470025"/>
          </a:xfrm>
        </p:spPr>
        <p:txBody>
          <a:bodyPr>
            <a:noAutofit/>
          </a:bodyPr>
          <a:lstStyle/>
          <a:p>
            <a:pPr algn="l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0996" y="1200135"/>
            <a:ext cx="7876004" cy="2003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kk-KZ" sz="4100" b="1" dirty="0" smtClean="0">
                <a:solidFill>
                  <a:srgbClr val="CC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внедрение </a:t>
            </a:r>
          </a:p>
          <a:p>
            <a:pPr algn="ctr"/>
            <a:r>
              <a:rPr lang="ru-RU" sz="4100" b="1" dirty="0" smtClean="0">
                <a:solidFill>
                  <a:srgbClr val="CC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КПД</a:t>
            </a:r>
            <a:r>
              <a:rPr lang="en-US" sz="4100" b="1" dirty="0" smtClean="0">
                <a:solidFill>
                  <a:srgbClr val="CC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100" b="1" dirty="0" smtClean="0">
                <a:solidFill>
                  <a:srgbClr val="CC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административно-управленческого персонала </a:t>
            </a:r>
            <a:endParaRPr lang="ru-RU" sz="4100" dirty="0">
              <a:solidFill>
                <a:srgbClr val="CC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4" y="4286258"/>
            <a:ext cx="6349052" cy="1218795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Докладчики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ДАКР В.Н. Девятко</a:t>
            </a:r>
            <a:b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директор ДСУР А.А. Табаева</a:t>
            </a:r>
            <a:b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10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39" y="857232"/>
            <a:ext cx="100013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СУММАРНОЙ РЕЗУЛЬТАТИВНОСТИ  И  РЕЙТИНГА 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4" y="1428736"/>
          <a:ext cx="9715569" cy="532781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77267"/>
                <a:gridCol w="2080385"/>
                <a:gridCol w="1928826"/>
                <a:gridCol w="2000264"/>
                <a:gridCol w="1928827"/>
              </a:tblGrid>
              <a:tr h="1045839">
                <a:tc>
                  <a:txBody>
                    <a:bodyPr/>
                    <a:lstStyle/>
                    <a:p>
                      <a:pPr marL="1085850" lvl="2" indent="-912813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</a:t>
                      </a:r>
                      <a:endParaRPr lang="ru-RU" sz="19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5850" lvl="2" indent="-974725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1085850" lvl="2" indent="-974725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61913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Результативность    по КПД (Р)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375" lvl="1" indent="-479425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Взвешенная</a:t>
                      </a:r>
                    </a:p>
                    <a:p>
                      <a:pPr marL="284163" lvl="1" indent="-111125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результативность        (ВР)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 marL="714375" lvl="1" indent="-541338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эффективности</a:t>
                      </a:r>
                    </a:p>
                    <a:p>
                      <a:pPr marL="714375" lvl="1" indent="-541338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работника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375" lvl="1" indent="-541338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</a:t>
                      </a:r>
                    </a:p>
                    <a:p>
                      <a:pPr marL="714375" lvl="1" indent="-541338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премирования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</a:tr>
              <a:tr h="827281">
                <a:tc>
                  <a:txBody>
                    <a:bodyPr/>
                    <a:lstStyle/>
                    <a:p>
                      <a:pPr marL="1085850" marR="0" lvl="2" indent="-912813" algn="just" defTabSz="74410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SzTx/>
                        <a:buFont typeface="Webdings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</a:p>
                    <a:p>
                      <a:pPr marL="1085850" marR="0" lvl="2" indent="-912813" algn="just" defTabSz="74410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SzTx/>
                        <a:buFont typeface="Webdings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выполнен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173038" lvl="1" indent="-173038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0" algn="ctr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от 0 до 49%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372054" lvl="1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0" algn="ctr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вес КПД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372054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0" algn="ctr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372054" lvl="1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0" algn="ctr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</a:tr>
              <a:tr h="931450">
                <a:tc>
                  <a:txBody>
                    <a:bodyPr/>
                    <a:lstStyle/>
                    <a:p>
                      <a:pPr marL="1085850" lvl="2" indent="-912813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</a:p>
                    <a:p>
                      <a:pPr marL="1085850" lvl="2" indent="-912813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</a:t>
                      </a:r>
                    </a:p>
                    <a:p>
                      <a:pPr marL="1085850" lvl="2" indent="-912813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375" lvl="1" indent="-714375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от </a:t>
                      </a: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50% до 79%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marR="0" lvl="1" indent="-342900" algn="l" defTabSz="74410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SzTx/>
                        <a:buFont typeface="Webdings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вес КПД</a:t>
                      </a:r>
                    </a:p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0,1 до 0,5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</a:tr>
              <a:tr h="827281">
                <a:tc>
                  <a:txBody>
                    <a:bodyPr/>
                    <a:lstStyle/>
                    <a:p>
                      <a:pPr marL="1085850" lvl="2" indent="-912813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</a:p>
                    <a:p>
                      <a:pPr marL="1085850" lvl="2" indent="-912813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375" lvl="1" indent="-714375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от </a:t>
                      </a: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80 до 100%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marR="0" lvl="1" indent="-342900" algn="l" defTabSz="74410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SzTx/>
                        <a:buFont typeface="Webdings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вес КПД</a:t>
                      </a:r>
                    </a:p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0,6 до 1,0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</a:tr>
              <a:tr h="827281">
                <a:tc>
                  <a:txBody>
                    <a:bodyPr/>
                    <a:lstStyle/>
                    <a:p>
                      <a:pPr marL="173038" lvl="2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КПД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перевыполнен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375" lvl="1" indent="-714375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101% до 120%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marR="0" lvl="1" indent="-342900" algn="l" defTabSz="74410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SzTx/>
                        <a:buFont typeface="Webdings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вес КПД</a:t>
                      </a:r>
                    </a:p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1,1 до 1,2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/>
                </a:tc>
              </a:tr>
              <a:tr h="827281">
                <a:tc>
                  <a:txBody>
                    <a:bodyPr/>
                    <a:lstStyle/>
                    <a:p>
                      <a:pPr marL="173038" lvl="2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4954" lvl="1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3992" marR="93992" marT="0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43368" y="5596116"/>
            <a:ext cx="2854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∑  ВР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Суммарная                     результативность 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82178" y="115888"/>
            <a:ext cx="9258300" cy="8509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ВЫСТРАИВАНИЯ ПРИОРИТЕТНЫХ ЗАДАЧ И КПД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2857485" y="1771650"/>
            <a:ext cx="2928958" cy="122872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миссия </a:t>
            </a:r>
            <a:r>
              <a:rPr lang="ru-RU" sz="2400" b="1" dirty="0" smtClean="0">
                <a:solidFill>
                  <a:srgbClr val="FF0000"/>
                </a:solidFill>
              </a:rPr>
              <a:t> и стратегия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университета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7500954" y="1714488"/>
            <a:ext cx="2293176" cy="122872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Интегрированный </a:t>
            </a:r>
          </a:p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показатель </a:t>
            </a:r>
          </a:p>
          <a:p>
            <a:pPr algn="ctr">
              <a:lnSpc>
                <a:spcPts val="192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146697" y="3284538"/>
            <a:ext cx="2139547" cy="71596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приоритетная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задача 1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280768" y="4148139"/>
            <a:ext cx="2148484" cy="70962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приоритетная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задача 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4571996" y="3284538"/>
            <a:ext cx="2189564" cy="7159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приоритетная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задача 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7286640" y="3286124"/>
            <a:ext cx="2857520" cy="1643074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ключевые показатели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sz="1600" b="1" dirty="0">
                <a:solidFill>
                  <a:schemeClr val="bg1"/>
                </a:solidFill>
              </a:rPr>
              <a:t>работы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Управленческих работников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7006233" y="1341438"/>
            <a:ext cx="0" cy="50403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1984177" y="1628775"/>
            <a:ext cx="802064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238406" y="1000108"/>
            <a:ext cx="2691440" cy="5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уровень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ключевых показателей</a:t>
            </a:r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1173362" y="1196976"/>
            <a:ext cx="568285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>
              <a:solidFill>
                <a:srgbClr val="008000"/>
              </a:solidFill>
            </a:endParaRP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377083" y="1000108"/>
            <a:ext cx="4266615" cy="5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уровень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приоритетных задач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903809" y="3068638"/>
            <a:ext cx="81010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1903810" y="5084763"/>
            <a:ext cx="801885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AutoShape 19"/>
          <p:cNvSpPr>
            <a:spLocks noChangeArrowheads="1"/>
          </p:cNvSpPr>
          <p:nvPr/>
        </p:nvSpPr>
        <p:spPr bwMode="auto">
          <a:xfrm>
            <a:off x="2643170" y="5357826"/>
            <a:ext cx="3382584" cy="1127146"/>
          </a:xfrm>
          <a:prstGeom prst="flowChartMultidocumen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операционные 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задачи деятельности</a:t>
            </a:r>
          </a:p>
        </p:txBody>
      </p:sp>
      <p:sp>
        <p:nvSpPr>
          <p:cNvPr id="6161" name="AutoShape 20"/>
          <p:cNvSpPr>
            <a:spLocks noChangeArrowheads="1"/>
          </p:cNvSpPr>
          <p:nvPr/>
        </p:nvSpPr>
        <p:spPr bwMode="auto">
          <a:xfrm>
            <a:off x="7574160" y="5214950"/>
            <a:ext cx="2498562" cy="1428760"/>
          </a:xfrm>
          <a:prstGeom prst="flowChartMultidocumen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Ключевые показатели 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деятельности 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Административных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работников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687587" y="1628775"/>
            <a:ext cx="567928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1600" i="1" dirty="0">
                <a:solidFill>
                  <a:schemeClr val="bg1"/>
                </a:solidFill>
              </a:rPr>
              <a:t>первый 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</a:rPr>
              <a:t>уровень</a:t>
            </a:r>
          </a:p>
        </p:txBody>
      </p:sp>
      <p:sp>
        <p:nvSpPr>
          <p:cNvPr id="6163" name="Rectangle 22"/>
          <p:cNvSpPr>
            <a:spLocks noChangeArrowheads="1"/>
          </p:cNvSpPr>
          <p:nvPr/>
        </p:nvSpPr>
        <p:spPr bwMode="auto">
          <a:xfrm>
            <a:off x="687587" y="3357563"/>
            <a:ext cx="567928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1600" i="1" dirty="0">
                <a:solidFill>
                  <a:schemeClr val="bg1"/>
                </a:solidFill>
              </a:rPr>
              <a:t>второй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</a:rPr>
              <a:t> уровень</a:t>
            </a:r>
          </a:p>
        </p:txBody>
      </p:sp>
      <p:sp>
        <p:nvSpPr>
          <p:cNvPr id="6164" name="Rectangle 23"/>
          <p:cNvSpPr>
            <a:spLocks noChangeArrowheads="1"/>
          </p:cNvSpPr>
          <p:nvPr/>
        </p:nvSpPr>
        <p:spPr bwMode="auto">
          <a:xfrm>
            <a:off x="769740" y="5084763"/>
            <a:ext cx="567928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1600" i="1" dirty="0">
                <a:solidFill>
                  <a:schemeClr val="bg1"/>
                </a:solidFill>
              </a:rPr>
              <a:t>третий 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</a:rPr>
              <a:t>уровень</a:t>
            </a: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 flipH="1" flipV="1">
            <a:off x="8572525" y="4786321"/>
            <a:ext cx="53552" cy="44289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8545712" y="2924175"/>
            <a:ext cx="0" cy="4333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>
            <a:off x="5786442" y="2357430"/>
            <a:ext cx="1700213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>
            <a:off x="5857880" y="4286256"/>
            <a:ext cx="1376958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6072194" y="5572140"/>
            <a:ext cx="1296591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>
            <a:off x="1903809" y="2349500"/>
            <a:ext cx="0" cy="12954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>
            <a:off x="1857352" y="4500570"/>
            <a:ext cx="0" cy="1584325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Ожидаемые результаты от внедрения системы КПД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Качественное улучшение планирования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горизонтального взаимодействия между подразделениями и отдельными руководителями в целях реализации стратегических задач Университета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Четкая постановка и трансляция вниз операционных целей с делегированием соответствующих полномочий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Четкое распределение задач на разных уровнях и внутри подразделений с определением персональной ответственности работников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управленческой эффективности и эффективности персонала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квалификации персонала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10" descr="cogs-and-gears"/>
          <p:cNvPicPr>
            <a:picLocks noChangeAspect="1" noChangeArrowheads="1"/>
          </p:cNvPicPr>
          <p:nvPr/>
        </p:nvPicPr>
        <p:blipFill>
          <a:blip r:embed="rId2" cstate="print"/>
          <a:srcRect b="7841"/>
          <a:stretch>
            <a:fillRect/>
          </a:stretch>
        </p:blipFill>
        <p:spPr bwMode="auto">
          <a:xfrm>
            <a:off x="0" y="0"/>
            <a:ext cx="214314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13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071534" y="428604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КАРТА КПД ДЕКАНА ФАКУЛЬТЕТА</a:t>
            </a:r>
            <a:endParaRPr lang="ru-RU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2343" t="18310" r="1562" b="17236"/>
          <a:stretch>
            <a:fillRect/>
          </a:stretch>
        </p:blipFill>
        <p:spPr bwMode="auto">
          <a:xfrm>
            <a:off x="214314" y="1000108"/>
            <a:ext cx="9858408" cy="5289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14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1071534" y="428604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КАРТА КПД ДИРЕКТОРА УЧЕБНОГО ДЕПАРТАМЕНТА</a:t>
            </a:r>
            <a:endParaRPr lang="ru-RU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2343" t="18310" r="6836" b="15039"/>
          <a:stretch>
            <a:fillRect/>
          </a:stretch>
        </p:blipFill>
        <p:spPr bwMode="auto">
          <a:xfrm>
            <a:off x="285716" y="1031469"/>
            <a:ext cx="9644130" cy="5540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15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71534" y="428604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КАРТА КПД ЗАВЕДУЮЩЕГО КАФЕДРОЙ</a:t>
            </a:r>
            <a:endParaRPr lang="ru-RU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2343" t="18310" r="3320" b="22363"/>
          <a:stretch>
            <a:fillRect/>
          </a:stretch>
        </p:blipFill>
        <p:spPr bwMode="auto">
          <a:xfrm>
            <a:off x="205422" y="1000108"/>
            <a:ext cx="986730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16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71534" y="428604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КАРТА КПД ЗАВЕДУЮЩЕГО КАФЕДРОЙ</a:t>
            </a:r>
            <a:endParaRPr lang="ru-RU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2343" t="18310" r="10937" b="24560"/>
          <a:stretch>
            <a:fillRect/>
          </a:stretch>
        </p:blipFill>
        <p:spPr bwMode="auto">
          <a:xfrm>
            <a:off x="214278" y="928670"/>
            <a:ext cx="9858444" cy="5453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17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26" y="78579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РЕШЕНИЯ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0" y="1281833"/>
            <a:ext cx="992988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 по постановке целей и оценке деятельности административно-управленческого персонала </a:t>
            </a:r>
            <a:r>
              <a:rPr kumimoji="0" lang="ru-RU" sz="195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КазНМУ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им. С.Д. </a:t>
            </a:r>
            <a:r>
              <a:rPr kumimoji="0" lang="ru-RU" sz="195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Асфендиярова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95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1524000" algn="l"/>
              </a:tabLst>
            </a:pP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 типовые карты КПД для деканов, директоров учебных департаментов, заведующих кафедр.</a:t>
            </a: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1524000" algn="l"/>
              </a:tabLst>
            </a:pP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структурное подразделение, ответственное за внедрение и функционирование системы оценки результативности деятельности административно-управленческого персонала.</a:t>
            </a:r>
            <a:endParaRPr lang="en-US" sz="19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</a:pPr>
            <a:r>
              <a:rPr kumimoji="0" lang="en-US" sz="1950" b="1" i="0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950" b="1" i="0" u="sng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Ответственный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директор департамента административно-кадровой работы </a:t>
            </a:r>
            <a:r>
              <a:rPr lang="ru-RU" sz="195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В.Н.Девятко.  Сроки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21 января 2013 г.</a:t>
            </a:r>
            <a:endParaRPr kumimoji="0" lang="en-US" sz="195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</a:pP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и запустить программное обеспечение системы оценки результативности деятельности административно-управленческого персонала.</a:t>
            </a:r>
            <a:endParaRPr lang="en-US" sz="19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95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950" b="1" i="0" u="sng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Ответственный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директор департамента ИТ </a:t>
            </a:r>
            <a:r>
              <a:rPr lang="ru-RU" sz="195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Е.М. </a:t>
            </a:r>
            <a:r>
              <a:rPr lang="ru-RU" sz="195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Шадиков</a:t>
            </a:r>
            <a:r>
              <a:rPr lang="ru-RU" sz="195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Срок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20 февраля 2013 г.</a:t>
            </a:r>
            <a:endParaRPr kumimoji="0" lang="en-US" sz="195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</a:pP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единую анкету для работников Университета по оценке удовлетворенности деятельностью административных структурных подразделений.</a:t>
            </a:r>
            <a:endParaRPr lang="en-US" sz="195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95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950" b="1" i="0" u="sng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Ответственный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начальник отдела СМК </a:t>
            </a:r>
            <a:r>
              <a:rPr lang="ru-RU" sz="195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У.А.Нуралиева. Сроки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 мая 2013 г.  </a:t>
            </a:r>
            <a:r>
              <a:rPr kumimoji="0" lang="ru-RU" sz="19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9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2" y="274640"/>
            <a:ext cx="9258300" cy="796906"/>
          </a:xfrm>
        </p:spPr>
        <p:txBody>
          <a:bodyPr/>
          <a:lstStyle/>
          <a:p>
            <a:r>
              <a:rPr lang="ru-RU" b="1" dirty="0" smtClean="0">
                <a:solidFill>
                  <a:srgbClr val="BB4643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b="1" dirty="0">
              <a:solidFill>
                <a:srgbClr val="BB46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10" descr="cogs-and-gea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41"/>
          <a:stretch>
            <a:fillRect/>
          </a:stretch>
        </p:blipFill>
        <p:spPr bwMode="auto">
          <a:xfrm>
            <a:off x="1571600" y="2500306"/>
            <a:ext cx="7072362" cy="3929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16" y="1000109"/>
            <a:ext cx="9501254" cy="5857892"/>
          </a:xfrm>
          <a:prstGeom prst="rect">
            <a:avLst/>
          </a:prstGeom>
        </p:spPr>
        <p:txBody>
          <a:bodyPr vert="horz" lIns="74411" tIns="37205" rIns="74411" bIns="37205" rtlCol="0">
            <a:normAutofit/>
          </a:bodyPr>
          <a:lstStyle/>
          <a:p>
            <a:pPr marL="279041" marR="0" lvl="0" indent="-279041" algn="just" defTabSz="7441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Ключевые показатели деятельности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характеризующие эффективность финансово-производственной деятельности и степень достижения работниками стратегических целей организации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9041" marR="0" lvl="0" indent="-279041" algn="l" defTabSz="7441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9041" marR="0" lvl="0" indent="-279041" algn="l" defTabSz="7441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68" y="500042"/>
            <a:ext cx="9258300" cy="990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Методология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4698" y="1714488"/>
            <a:ext cx="9413709" cy="5143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основе системы лежит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модель Нортона и Каплана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родоначальников ССП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 же время в рамках внедрения ССП используются современные методы, например,  Чарльза Хьюлета, Гади Кауфмана – гуру в области стратегического и операционного планирования в США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Данная методология была апробирована в ряде министерств, казахстанских компаний и ВУЗов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25.12.2012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976-1119-458E-A20D-E344E276B0F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Picture 10" descr="cogs-and-gears"/>
          <p:cNvPicPr>
            <a:picLocks noChangeAspect="1" noChangeArrowheads="1"/>
          </p:cNvPicPr>
          <p:nvPr/>
        </p:nvPicPr>
        <p:blipFill>
          <a:blip r:embed="rId2" cstate="print"/>
          <a:srcRect b="7841"/>
          <a:stretch>
            <a:fillRect/>
          </a:stretch>
        </p:blipFill>
        <p:spPr bwMode="auto">
          <a:xfrm>
            <a:off x="0" y="0"/>
            <a:ext cx="214314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Building"/>
          <p:cNvPicPr>
            <a:picLocks noChangeAspect="1" noChangeArrowheads="1"/>
          </p:cNvPicPr>
          <p:nvPr/>
        </p:nvPicPr>
        <p:blipFill>
          <a:blip r:embed="rId3"/>
          <a:srcRect b="6281"/>
          <a:stretch>
            <a:fillRect/>
          </a:stretch>
        </p:blipFill>
        <p:spPr bwMode="auto">
          <a:xfrm>
            <a:off x="500030" y="1928802"/>
            <a:ext cx="3131176" cy="34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Document"/>
          <p:cNvSpPr>
            <a:spLocks noEditPoints="1" noChangeArrowheads="1"/>
          </p:cNvSpPr>
          <p:nvPr/>
        </p:nvSpPr>
        <p:spPr bwMode="auto">
          <a:xfrm flipH="1">
            <a:off x="4214806" y="928670"/>
            <a:ext cx="5715003" cy="564360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4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57748" y="1071546"/>
            <a:ext cx="4643470" cy="48320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Методическое  пособие 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о постановке целей и </a:t>
            </a:r>
            <a:endParaRPr kumimoji="0" lang="ru-RU" sz="2800" b="0" i="0" u="none" strike="noStrike" cap="none" normalizeH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ценке деятельности административно-управленческого персонала </a:t>
            </a:r>
            <a:endParaRPr kumimoji="0" lang="ru-RU" sz="2800" b="0" i="0" u="none" strike="noStrike" cap="none" normalizeH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Казахского Национального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едицинского  Университета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имени 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ea typeface="Times New Roman" pitchFamily="18" charset="0"/>
                <a:cs typeface="Times New Roman" pitchFamily="18" charset="0"/>
              </a:rPr>
              <a:t>.Д.Асфендиярова</a:t>
            </a:r>
            <a:endParaRPr kumimoji="0" lang="ru-RU" sz="2800" b="1" i="0" u="none" strike="noStrike" cap="none" normalizeH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cs typeface="Times New Roman" pitchFamily="18" charset="0"/>
              </a:rPr>
              <a:t>Алматы</a:t>
            </a:r>
            <a:r>
              <a:rPr kumimoji="0" lang="ru-RU" sz="2800" b="1" i="0" u="none" strike="noStrike" cap="none" normalizeH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Decor" pitchFamily="2" charset="0"/>
                <a:cs typeface="Times New Roman" pitchFamily="18" charset="0"/>
              </a:rPr>
              <a:t>, 2012</a:t>
            </a:r>
            <a:endParaRPr kumimoji="0" lang="ru-RU" sz="2800" b="0" i="0" u="none" strike="noStrike" cap="none" normalizeH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Deco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16" y="5715016"/>
            <a:ext cx="333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Разработано под руководством </a:t>
            </a:r>
          </a:p>
          <a:p>
            <a:r>
              <a:rPr lang="ru-RU" sz="1800" dirty="0" smtClean="0"/>
              <a:t>консультанта Курганбаевой Г.А.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5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0" y="785794"/>
            <a:ext cx="7776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постановки КПД/целей и оценки деятельности работников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0" y="1214422"/>
          <a:ext cx="10001320" cy="5329246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40000"/>
                    <a:lumOff val="60000"/>
                  </a:schemeClr>
                </a:solidFill>
                <a:tableStyleId>{775DCB02-9BB8-47FD-8907-85C794F793BA}</a:tableStyleId>
              </a:tblPr>
              <a:tblGrid>
                <a:gridCol w="2571768"/>
                <a:gridCol w="2000264"/>
                <a:gridCol w="3090850"/>
                <a:gridCol w="2338438"/>
              </a:tblGrid>
              <a:tr h="13216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Вход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Выход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/>
                </a:tc>
              </a:tr>
              <a:tr h="792962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деятельности </a:t>
                      </a:r>
                      <a:r>
                        <a:rPr lang="ru-RU" sz="15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постановка КПД управленческих </a:t>
                      </a:r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</a:t>
                      </a:r>
                      <a:endParaRPr lang="ru-RU" sz="15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Стратегия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Университета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 План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Определяются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, согласовываются с основными стратегическими направлениями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Утвержденная карта КПД управленческих работников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КПД  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административных 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Карта КПД руководителя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Определяются,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согласовыва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ются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 утверждаются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 вышестоящим руководителем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Утвержденная Карта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132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5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Ежеквартальный мониторинг </a:t>
                      </a: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результативности </a:t>
                      </a:r>
                      <a:r>
                        <a:rPr lang="ru-RU" sz="1500" b="1" dirty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endParaRPr lang="ru-RU" sz="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корректировка КПД</a:t>
                      </a:r>
                      <a:endParaRPr lang="ru-RU" sz="1500" b="1" dirty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Утвержденная карта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Отслеживается степень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дости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жения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поставленных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КПД. Производится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корректировка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Карта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корректировками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необходимости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Годовой </a:t>
                      </a:r>
                      <a:r>
                        <a:rPr lang="ru-RU" sz="15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о степени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достижения </a:t>
                      </a:r>
                      <a:r>
                        <a:rPr lang="ru-RU" sz="15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управленческими  </a:t>
                      </a:r>
                      <a:r>
                        <a:rPr lang="ru-RU" sz="15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административными работниками</a:t>
                      </a:r>
                      <a:endParaRPr lang="ru-RU" sz="15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результативности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Проводится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ежегодная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оценка результативности с выставлением коэффициента премирования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Ведомость для 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начисления ежегодной премии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Итоговая оценка деятельности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управленческих </a:t>
                      </a: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endParaRPr lang="ru-RU" sz="15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None/>
                        <a:tabLst>
                          <a:tab pos="180340" algn="l"/>
                        </a:tabLs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административных </a:t>
                      </a: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rgbClr val="FF9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Карта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rgbClr val="FF9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Рассчитывается итоговая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зультативность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. Обсуждается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достижения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управлен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ческими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административными работниками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поставленных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КПД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rgbClr val="FF9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C0C0"/>
                        </a:buClr>
                        <a:buFont typeface="Webdings"/>
                        <a:buChar char=""/>
                        <a:tabLst>
                          <a:tab pos="18034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Итоговая 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результатив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управленческих и административных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6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52790"/>
            <a:ext cx="9646406" cy="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проведения согласования и утверждения КПД/целей </a:t>
            </a:r>
          </a:p>
          <a:p>
            <a:pPr marL="0" marR="0" lvl="0" indent="344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отчетного периода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8592" y="1857364"/>
          <a:ext cx="914406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7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285716" y="1142984"/>
            <a:ext cx="9644130" cy="5214974"/>
          </a:xfrm>
          <a:prstGeom prst="ribbon2">
            <a:avLst>
              <a:gd name="adj1" fmla="val 8152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Карты КПД выносятся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утверждение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Комиссии по проведению защиты КПД не позднее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января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финансового года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cogs-and-gears"/>
          <p:cNvPicPr>
            <a:picLocks noChangeAspect="1" noChangeArrowheads="1"/>
          </p:cNvPicPr>
          <p:nvPr/>
        </p:nvPicPr>
        <p:blipFill>
          <a:blip r:embed="rId4" cstate="print"/>
          <a:srcRect b="7841"/>
          <a:stretch>
            <a:fillRect/>
          </a:stretch>
        </p:blipFill>
        <p:spPr bwMode="auto">
          <a:xfrm>
            <a:off x="4071930" y="4572008"/>
            <a:ext cx="214314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8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52790"/>
            <a:ext cx="10287000" cy="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44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проведения оценки достижений</a:t>
            </a:r>
          </a:p>
          <a:p>
            <a:pPr lvl="0" indent="3444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конце отчетного периода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0030" y="1857364"/>
            <a:ext cx="9429816" cy="4500594"/>
            <a:chOff x="500030" y="1714488"/>
            <a:chExt cx="9429816" cy="450059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00030" y="1714488"/>
              <a:ext cx="9429816" cy="10001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 оценка достижений верхнеуровневых целей Университета</a:t>
              </a:r>
            </a:p>
          </p:txBody>
        </p:sp>
        <p:sp>
          <p:nvSpPr>
            <p:cNvPr id="15" name="Выноска со стрелкой вверх 14"/>
            <p:cNvSpPr/>
            <p:nvPr/>
          </p:nvSpPr>
          <p:spPr>
            <a:xfrm>
              <a:off x="500030" y="2714620"/>
              <a:ext cx="9429816" cy="1785950"/>
            </a:xfrm>
            <a:prstGeom prst="upArrowCallout">
              <a:avLst>
                <a:gd name="adj1" fmla="val 20849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оценка достижений управленческих работников</a:t>
              </a:r>
            </a:p>
          </p:txBody>
        </p:sp>
        <p:sp>
          <p:nvSpPr>
            <p:cNvPr id="14" name="Выноска со стрелкой вверх 13"/>
            <p:cNvSpPr/>
            <p:nvPr/>
          </p:nvSpPr>
          <p:spPr>
            <a:xfrm>
              <a:off x="500030" y="4500570"/>
              <a:ext cx="9429816" cy="1714512"/>
            </a:xfrm>
            <a:prstGeom prst="upArrowCallout">
              <a:avLst>
                <a:gd name="adj1" fmla="val 2048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 оценка достижений  административных работников</a:t>
              </a:r>
              <a:endParaRPr lang="ru-RU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" y="-24"/>
            <a:ext cx="10287000" cy="715968"/>
            <a:chOff x="0" y="-24"/>
            <a:chExt cx="9144000" cy="7159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24"/>
              <a:ext cx="9144000" cy="71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714356"/>
              <a:ext cx="9144000" cy="1588"/>
            </a:xfrm>
            <a:prstGeom prst="line">
              <a:avLst/>
            </a:prstGeom>
            <a:ln>
              <a:solidFill>
                <a:srgbClr val="DA251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Рисунок 6" descr="logo_fi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500066" cy="500066"/>
            </a:xfrm>
            <a:prstGeom prst="rect">
              <a:avLst/>
            </a:prstGeom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2" y="6492880"/>
            <a:ext cx="2400300" cy="365125"/>
          </a:xfrm>
        </p:spPr>
        <p:txBody>
          <a:bodyPr/>
          <a:lstStyle/>
          <a:p>
            <a:r>
              <a:rPr lang="ru-RU" sz="800" b="1" smtClean="0">
                <a:latin typeface="Tahoma" pitchFamily="34" charset="0"/>
                <a:cs typeface="Tahoma" pitchFamily="34" charset="0"/>
              </a:rPr>
              <a:t>25.12.2012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15269" y="6492903"/>
            <a:ext cx="2400300" cy="365125"/>
          </a:xfrm>
        </p:spPr>
        <p:txBody>
          <a:bodyPr/>
          <a:lstStyle/>
          <a:p>
            <a:fld id="{780AF976-1119-458E-A20D-E344E276B0FF}" type="slidenum">
              <a:rPr lang="ru-RU" sz="800" b="1" smtClean="0">
                <a:latin typeface="Tahoma" pitchFamily="34" charset="0"/>
                <a:cs typeface="Tahoma" pitchFamily="34" charset="0"/>
              </a:rPr>
              <a:pPr/>
              <a:t>9</a:t>
            </a:fld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1044745" y="142855"/>
            <a:ext cx="8679717" cy="428628"/>
          </a:xfrm>
          <a:prstGeom prst="rect">
            <a:avLst/>
          </a:prstGeom>
        </p:spPr>
        <p:txBody>
          <a:bodyPr lIns="74411" tIns="37205" rIns="74411" bIns="3720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РАЗРАБОТКА И ВНЕДРЕНИЕ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kk-KZ" sz="1300" b="1" dirty="0" smtClean="0">
                <a:latin typeface="Tahoma" pitchFamily="34" charset="0"/>
                <a:cs typeface="Tahoma" pitchFamily="34" charset="0"/>
              </a:rPr>
              <a:t>ДЛЯ АУП КАЗНМУ ИМ. С.Д.АСФЕНДИЯРОВА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38" y="714356"/>
            <a:ext cx="8065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и итоговая оценка достижений работников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78" y="1214422"/>
          <a:ext cx="9858444" cy="5357849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85752"/>
                <a:gridCol w="1714512"/>
                <a:gridCol w="2714644"/>
                <a:gridCol w="1714512"/>
                <a:gridCol w="3429024"/>
              </a:tblGrid>
              <a:tr h="2594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Шаг</a:t>
                      </a:r>
                      <a:endParaRPr lang="ru-RU" sz="15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/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/>
                </a:tc>
              </a:tr>
              <a:tr h="1354777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-11430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еже-квартального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отчета по КПД и отчета результативности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Управленческий работник;</a:t>
                      </a:r>
                    </a:p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работник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числа месяца, следующего за отчетным кварталом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Представляют</a:t>
                      </a:r>
                    </a:p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Ежеквартальный отчет по выполнению КПД</a:t>
                      </a:r>
                    </a:p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Ежеквартальный отчет результативности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Вышестоящий руководитель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дня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Изучает отчет и выставляет суммарную результативность и рейтинг работника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4820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-11430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Промежуточная оценка достижений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Вышестоящий руководитель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0,5дня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Организует встречу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73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Вышестоящий руководитель; </a:t>
                      </a:r>
                    </a:p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Управленческий работник;</a:t>
                      </a:r>
                    </a:p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работник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дней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встрече обсуждают достижения и пути повышения</a:t>
                      </a:r>
                    </a:p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Установленных КПД  управленческому работнику</a:t>
                      </a:r>
                    </a:p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результативности - административному работнику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770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-11430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ведо-мости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коэффи-циентами премиро-вания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Руководитель, курирующий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kk-KZ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22 числа месяца, следующего за отчетным </a:t>
                      </a:r>
                      <a:r>
                        <a:rPr lang="kk-KZ" sz="1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периодом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algn="just"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Ведомость 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премирования</a:t>
                      </a:r>
                      <a:endParaRPr lang="ru-RU" sz="15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4" marR="583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5971</TotalTime>
  <Words>896</Words>
  <Application>Microsoft Office PowerPoint</Application>
  <PresentationFormat>Слайд 35 мм</PresentationFormat>
  <Paragraphs>250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</vt:lpstr>
      <vt:lpstr>КПД</vt:lpstr>
      <vt:lpstr>Методология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МОДЕЛЬ ВЫСТРАИВАНИЯ ПРИОРИТЕТНЫХ ЗАДАЧ И КПД </vt:lpstr>
      <vt:lpstr>                 Ожидаемые результаты от внедрения системы КПД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524</cp:revision>
  <dcterms:created xsi:type="dcterms:W3CDTF">2012-02-17T11:53:18Z</dcterms:created>
  <dcterms:modified xsi:type="dcterms:W3CDTF">2012-12-25T07:39:48Z</dcterms:modified>
</cp:coreProperties>
</file>