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740" r:id="rId2"/>
  </p:sldMasterIdLst>
  <p:notesMasterIdLst>
    <p:notesMasterId r:id="rId22"/>
  </p:notesMasterIdLst>
  <p:handoutMasterIdLst>
    <p:handoutMasterId r:id="rId23"/>
  </p:handoutMasterIdLst>
  <p:sldIdLst>
    <p:sldId id="545" r:id="rId3"/>
    <p:sldId id="608" r:id="rId4"/>
    <p:sldId id="607" r:id="rId5"/>
    <p:sldId id="596" r:id="rId6"/>
    <p:sldId id="605" r:id="rId7"/>
    <p:sldId id="609" r:id="rId8"/>
    <p:sldId id="613" r:id="rId9"/>
    <p:sldId id="610" r:id="rId10"/>
    <p:sldId id="611" r:id="rId11"/>
    <p:sldId id="614" r:id="rId12"/>
    <p:sldId id="612" r:id="rId13"/>
    <p:sldId id="615" r:id="rId14"/>
    <p:sldId id="616" r:id="rId15"/>
    <p:sldId id="617" r:id="rId16"/>
    <p:sldId id="618" r:id="rId17"/>
    <p:sldId id="619" r:id="rId18"/>
    <p:sldId id="620" r:id="rId19"/>
    <p:sldId id="606" r:id="rId20"/>
    <p:sldId id="552" r:id="rId21"/>
  </p:sldIdLst>
  <p:sldSz cx="9144000" cy="6858000" type="screen4x3"/>
  <p:notesSz cx="6858000" cy="9144000"/>
  <p:custShowLst>
    <p:custShow name="микрплохо" id="0">
      <p:sldLst/>
    </p:custShow>
    <p:custShow name="адмедиа" id="1">
      <p:sldLst/>
    </p:custShow>
    <p:custShow name="микрхорошо" id="2">
      <p:sldLst/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b="1" kern="1200">
        <a:solidFill>
          <a:srgbClr val="FF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rgbClr val="FF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rgbClr val="FF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rgbClr val="FF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rgbClr val="FF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00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kolova_nm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  <p:clrMru>
    <a:srgbClr val="30B258"/>
    <a:srgbClr val="FF5050"/>
    <a:srgbClr val="333399"/>
    <a:srgbClr val="0D267A"/>
    <a:srgbClr val="000000"/>
    <a:srgbClr val="008E40"/>
    <a:srgbClr val="6666FF"/>
    <a:srgbClr val="99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424" autoAdjust="0"/>
    <p:restoredTop sz="89270" autoAdjust="0"/>
  </p:normalViewPr>
  <p:slideViewPr>
    <p:cSldViewPr>
      <p:cViewPr>
        <p:scale>
          <a:sx n="75" d="100"/>
          <a:sy n="75" d="100"/>
        </p:scale>
        <p:origin x="-348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6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6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6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C16A57-9187-4B47-A5E9-38FB68362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24D60B-06D5-426C-97A4-F436FC7BA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24D60B-06D5-426C-97A4-F436FC7BA91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8263" y="1150938"/>
            <a:ext cx="1306512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181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579563" y="3897313"/>
            <a:ext cx="7129462" cy="11874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7181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8988" y="5157788"/>
            <a:ext cx="6726237" cy="792162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E744B-AAD5-4F03-A9CE-367DC5A45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Программа развития молодых специалистов «Звезды Балтики»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38100"/>
            <a:ext cx="1962150" cy="6127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7700" y="38100"/>
            <a:ext cx="5734050" cy="6127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857DF-41B6-4C96-827A-E630ED3C8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Программа развития молодых специалистов «Звезды Балтики»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38100"/>
            <a:ext cx="72009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47700" y="1412875"/>
            <a:ext cx="7848600" cy="47529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770AB-8AB2-4915-B13F-80DAC95E4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Программа развития молодых специалистов «Звезды Балтики»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Программа развития молодых специалистов «Звезды Балтики»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6915E-52AE-407F-B6ED-F6B349FAF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ru-RU"/>
              <a:t>Программа развития молодых специалистов «Звезды Балтики»</a:t>
            </a: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B04D5-A3E8-4573-93A8-4318EB1F31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77C5-0F15-4988-AF8C-BD0EEFCE5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Программа развития молодых специалистов «Звезды Балтики»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F013-3217-4EA4-A2C6-B8BC728F1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Программа развития молодых специалистов «Звезды Балтики»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7700" y="1412875"/>
            <a:ext cx="38481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38481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CF818-6481-4AC7-A84C-58C24359D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Программа развития молодых специалистов «Звезды Балтики»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300A9-42CF-42C4-9ED8-264A951F5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Программа развития молодых специалистов «Звезды Балтики»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9B58B-4ECD-4BD6-8C1E-D67033741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Программа развития молодых специалистов «Звезды Балтики»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38F42-7CF6-4F16-B83B-C38258955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Программа развития молодых специалистов «Звезды Балтики»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58F6-DED8-41EC-97FE-74BBC0ADB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Программа развития молодых специалистов «Звезды Балтики»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86332-EDE9-46C9-9BAA-D49FC65FB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Программа развития молодых специалистов «Звезды Балтики»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ldegagaga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894638" y="6350"/>
            <a:ext cx="1068387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412875"/>
            <a:ext cx="78486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707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532563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64691E-A404-48AC-9639-0FBCCC1C3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70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7700" y="6597650"/>
            <a:ext cx="56880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9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Программа развития молодых специалистов «Звезды Балтики»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38100"/>
            <a:ext cx="7200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defTabSz="7207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7207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2pPr>
      <a:lvl3pPr algn="l" defTabSz="7207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3pPr>
      <a:lvl4pPr algn="l" defTabSz="7207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4pPr>
      <a:lvl5pPr algn="l" defTabSz="7207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5pPr>
      <a:lvl6pPr marL="457200" algn="l" defTabSz="720725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6pPr>
      <a:lvl7pPr marL="914400" algn="l" defTabSz="720725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7pPr>
      <a:lvl8pPr marL="1371600" algn="l" defTabSz="720725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8pPr>
      <a:lvl9pPr marL="1828800" algn="l" defTabSz="720725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9pPr>
    </p:titleStyle>
    <p:bodyStyle>
      <a:lvl1pPr marL="361950" indent="-361950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06438" indent="-342900" algn="l" rtl="0" eaLnBrk="0" fontAlgn="base" hangingPunct="0">
        <a:spcBef>
          <a:spcPct val="0"/>
        </a:spcBef>
        <a:spcAft>
          <a:spcPct val="3000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1065213" indent="-357188" algn="l" rtl="0" eaLnBrk="0" fontAlgn="base" hangingPunct="0">
        <a:spcBef>
          <a:spcPct val="0"/>
        </a:spcBef>
        <a:spcAft>
          <a:spcPct val="30000"/>
        </a:spcAft>
        <a:buSzPct val="70000"/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435100" indent="-368300" algn="l" rtl="0" eaLnBrk="0" fontAlgn="base" hangingPunct="0">
        <a:spcBef>
          <a:spcPct val="0"/>
        </a:spcBef>
        <a:spcAft>
          <a:spcPct val="3000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4pPr>
      <a:lvl5pPr marL="1817688" indent="-381000" algn="l" rtl="0" eaLnBrk="0" fontAlgn="base" hangingPunct="0">
        <a:spcBef>
          <a:spcPct val="0"/>
        </a:spcBef>
        <a:spcAft>
          <a:spcPct val="3000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5pPr>
      <a:lvl6pPr marL="2274888" indent="-381000" algn="l" rtl="0" fontAlgn="base">
        <a:spcBef>
          <a:spcPct val="0"/>
        </a:spcBef>
        <a:spcAft>
          <a:spcPct val="30000"/>
        </a:spcAft>
        <a:buSzPct val="70000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32088" indent="-381000" algn="l" rtl="0" fontAlgn="base">
        <a:spcBef>
          <a:spcPct val="0"/>
        </a:spcBef>
        <a:spcAft>
          <a:spcPct val="30000"/>
        </a:spcAft>
        <a:buSzPct val="70000"/>
        <a:buBlip>
          <a:blip r:embed="rId18"/>
        </a:buBlip>
        <a:defRPr>
          <a:solidFill>
            <a:schemeClr val="tx1"/>
          </a:solidFill>
          <a:latin typeface="+mn-lt"/>
        </a:defRPr>
      </a:lvl7pPr>
      <a:lvl8pPr marL="3189288" indent="-381000" algn="l" rtl="0" fontAlgn="base">
        <a:spcBef>
          <a:spcPct val="0"/>
        </a:spcBef>
        <a:spcAft>
          <a:spcPct val="30000"/>
        </a:spcAft>
        <a:buSzPct val="70000"/>
        <a:buBlip>
          <a:blip r:embed="rId18"/>
        </a:buBlip>
        <a:defRPr>
          <a:solidFill>
            <a:schemeClr val="tx1"/>
          </a:solidFill>
          <a:latin typeface="+mn-lt"/>
        </a:defRPr>
      </a:lvl8pPr>
      <a:lvl9pPr marL="3646488" indent="-381000" algn="l" rtl="0" fontAlgn="base">
        <a:spcBef>
          <a:spcPct val="0"/>
        </a:spcBef>
        <a:spcAft>
          <a:spcPct val="30000"/>
        </a:spcAft>
        <a:buSzPct val="70000"/>
        <a:buBlip>
          <a:blip r:embed="rId18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Mikotaj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0"/>
            <a:ext cx="71628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defRPr sz="1400"/>
            </a:lvl1pPr>
          </a:lstStyle>
          <a:p>
            <a:pPr>
              <a:defRPr/>
            </a:pPr>
            <a:r>
              <a:rPr lang="ru-RU"/>
              <a:t>Программа развития молодых специалистов «Звезды Балтики»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defRPr sz="1400"/>
            </a:lvl1pPr>
          </a:lstStyle>
          <a:p>
            <a:pPr>
              <a:defRPr/>
            </a:pPr>
            <a:fld id="{5A22A4D7-FADF-4D5F-A14E-C6D2E8A78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4344" name="Picture 8" descr="logo"/>
          <p:cNvPicPr>
            <a:picLocks noChangeAspect="1" noChangeArrowheads="1"/>
          </p:cNvPicPr>
          <p:nvPr/>
        </p:nvPicPr>
        <p:blipFill>
          <a:blip r:embed="rId5">
            <a:lum bright="36000" contrast="-42000"/>
          </a:blip>
          <a:srcRect/>
          <a:stretch>
            <a:fillRect/>
          </a:stretch>
        </p:blipFill>
        <p:spPr bwMode="auto">
          <a:xfrm>
            <a:off x="76200" y="76200"/>
            <a:ext cx="8382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subTitle" idx="11"/>
          </p:nvPr>
        </p:nvSpPr>
        <p:spPr>
          <a:xfrm>
            <a:off x="611188" y="549275"/>
            <a:ext cx="8280400" cy="1008063"/>
          </a:xfrm>
          <a:noFill/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 i="1" dirty="0" smtClean="0">
                <a:latin typeface="Times New Roman" pitchFamily="18" charset="0"/>
              </a:rPr>
              <a:t>КАЗАХСКИЙ НАЦИОНАЛЬНЫЙ МЕДИЦИНСКИЙ УНИВЕРСИТЕТ </a:t>
            </a:r>
          </a:p>
          <a:p>
            <a:pPr>
              <a:spcBef>
                <a:spcPct val="20000"/>
              </a:spcBef>
            </a:pPr>
            <a:r>
              <a:rPr lang="ru-RU" sz="2000" i="1" dirty="0" smtClean="0">
                <a:latin typeface="Times New Roman" pitchFamily="18" charset="0"/>
              </a:rPr>
              <a:t>имени С.Д. АСФЕНДИЯРОВА</a:t>
            </a:r>
          </a:p>
        </p:txBody>
      </p:sp>
      <p:pic>
        <p:nvPicPr>
          <p:cNvPr id="20482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5786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285720" y="2143116"/>
            <a:ext cx="8424863" cy="352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2"/>
                </a:solidFill>
              </a:rPr>
              <a:t>Совершенствование образовательных программ с привлечением</a:t>
            </a:r>
          </a:p>
          <a:p>
            <a:pPr algn="ctr"/>
            <a:r>
              <a:rPr lang="ru-RU" sz="2400" i="1" dirty="0" smtClean="0">
                <a:solidFill>
                  <a:schemeClr val="accent2"/>
                </a:solidFill>
              </a:rPr>
              <a:t>социальных партнеров и работодателей на фармацевтическом факультете</a:t>
            </a:r>
            <a:r>
              <a:rPr lang="en-US" sz="2400" i="1" dirty="0" smtClean="0">
                <a:solidFill>
                  <a:schemeClr val="accent2"/>
                </a:solidFill>
                <a:latin typeface="Times New Roman" pitchFamily="18" charset="0"/>
              </a:rPr>
              <a:t>                        </a:t>
            </a:r>
            <a:r>
              <a:rPr lang="en-US" sz="3600" i="1" dirty="0" smtClean="0">
                <a:latin typeface="Times New Roman" pitchFamily="18" charset="0"/>
              </a:rPr>
              <a:t>   </a:t>
            </a:r>
            <a:r>
              <a:rPr lang="ru-RU" sz="3600" i="1" dirty="0" smtClean="0">
                <a:latin typeface="Times New Roman" pitchFamily="18" charset="0"/>
              </a:rPr>
              <a:t>            </a:t>
            </a:r>
            <a:endParaRPr lang="ru-RU" sz="3600" i="1" dirty="0" smtClean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3600" i="1" dirty="0" smtClean="0">
                <a:latin typeface="Times New Roman" pitchFamily="18" charset="0"/>
              </a:rPr>
              <a:t>                   </a:t>
            </a:r>
            <a:endParaRPr lang="en-US" sz="3600" i="1" dirty="0" smtClean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3600" i="1" dirty="0" smtClean="0">
                <a:latin typeface="Times New Roman" pitchFamily="18" charset="0"/>
              </a:rPr>
              <a:t> </a:t>
            </a:r>
            <a:r>
              <a:rPr lang="en-US" sz="3600" i="1" dirty="0" smtClean="0">
                <a:latin typeface="Times New Roman" pitchFamily="18" charset="0"/>
              </a:rPr>
              <a:t>                  </a:t>
            </a:r>
            <a:r>
              <a:rPr lang="ru-RU" sz="2800" i="1" dirty="0" smtClean="0">
                <a:latin typeface="Times New Roman" pitchFamily="18" charset="0"/>
              </a:rPr>
              <a:t>Докладчик</a:t>
            </a:r>
            <a:r>
              <a:rPr lang="ru-RU" sz="2800" i="1" dirty="0">
                <a:latin typeface="Times New Roman" pitchFamily="18" charset="0"/>
              </a:rPr>
              <a:t>:</a:t>
            </a:r>
          </a:p>
          <a:p>
            <a:pPr algn="ctr">
              <a:lnSpc>
                <a:spcPct val="90000"/>
              </a:lnSpc>
            </a:pPr>
            <a:r>
              <a:rPr lang="ru-RU" sz="2800" i="1" dirty="0">
                <a:latin typeface="Times New Roman" pitchFamily="18" charset="0"/>
              </a:rPr>
              <a:t>                                               Директор УД фармации</a:t>
            </a:r>
          </a:p>
          <a:p>
            <a:pPr algn="ctr">
              <a:lnSpc>
                <a:spcPct val="90000"/>
              </a:lnSpc>
            </a:pPr>
            <a:r>
              <a:rPr lang="ru-RU" sz="2800" i="1" dirty="0">
                <a:latin typeface="Times New Roman" pitchFamily="18" charset="0"/>
              </a:rPr>
              <a:t>                                      доц. </a:t>
            </a:r>
            <a:r>
              <a:rPr lang="ru-RU" sz="2800" i="1" dirty="0" err="1">
                <a:latin typeface="Times New Roman" pitchFamily="18" charset="0"/>
              </a:rPr>
              <a:t>Устенова</a:t>
            </a:r>
            <a:r>
              <a:rPr lang="ru-RU" sz="2800" i="1" dirty="0">
                <a:latin typeface="Times New Roman" pitchFamily="18" charset="0"/>
              </a:rPr>
              <a:t> Г.О.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Программа развития молодых специалистов «Звезды Балтики»</a:t>
            </a:r>
            <a:endParaRPr lang="ru-RU"/>
          </a:p>
        </p:txBody>
      </p:sp>
      <p:pic>
        <p:nvPicPr>
          <p:cNvPr id="6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5786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0"/>
            <a:ext cx="65008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772400" cy="1143000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Структура интегрированных образовательных программ представлена следующими разделами: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500174"/>
            <a:ext cx="7772400" cy="4595826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accent2"/>
                </a:solidFill>
              </a:rPr>
              <a:t> Основные положения;</a:t>
            </a:r>
          </a:p>
          <a:p>
            <a:r>
              <a:rPr lang="ru-RU" sz="2400" b="1" i="1" dirty="0" smtClean="0">
                <a:solidFill>
                  <a:schemeClr val="accent2"/>
                </a:solidFill>
              </a:rPr>
              <a:t>Нормативные документы;</a:t>
            </a:r>
          </a:p>
          <a:p>
            <a:r>
              <a:rPr lang="ru-RU" sz="2400" b="1" i="1" dirty="0" smtClean="0">
                <a:solidFill>
                  <a:schemeClr val="accent2"/>
                </a:solidFill>
              </a:rPr>
              <a:t> Характеристика программы;</a:t>
            </a:r>
          </a:p>
          <a:p>
            <a:r>
              <a:rPr lang="ru-RU" sz="2400" b="1" i="1" dirty="0" smtClean="0">
                <a:solidFill>
                  <a:schemeClr val="accent2"/>
                </a:solidFill>
              </a:rPr>
              <a:t> Цель и задачи;</a:t>
            </a:r>
          </a:p>
          <a:p>
            <a:r>
              <a:rPr lang="ru-RU" sz="2400" b="1" i="1" dirty="0" smtClean="0">
                <a:solidFill>
                  <a:schemeClr val="accent2"/>
                </a:solidFill>
              </a:rPr>
              <a:t> Компетенции выпускника;</a:t>
            </a:r>
          </a:p>
          <a:p>
            <a:pPr algn="just"/>
            <a:r>
              <a:rPr lang="ru-RU" sz="2400" b="1" i="1" dirty="0" smtClean="0">
                <a:solidFill>
                  <a:schemeClr val="accent2"/>
                </a:solidFill>
              </a:rPr>
              <a:t> Методы преподавания;</a:t>
            </a:r>
          </a:p>
          <a:p>
            <a:r>
              <a:rPr lang="ru-RU" sz="2400" b="1" i="1" dirty="0" smtClean="0">
                <a:solidFill>
                  <a:schemeClr val="accent2"/>
                </a:solidFill>
              </a:rPr>
              <a:t>Учебно-тематический план;</a:t>
            </a:r>
          </a:p>
          <a:p>
            <a:r>
              <a:rPr lang="ru-RU" sz="2400" b="1" i="1" dirty="0" smtClean="0">
                <a:solidFill>
                  <a:schemeClr val="accent2"/>
                </a:solidFill>
              </a:rPr>
              <a:t> Список литературных источников;</a:t>
            </a:r>
          </a:p>
          <a:p>
            <a:r>
              <a:rPr lang="ru-RU" sz="2400" b="1" i="1" dirty="0" smtClean="0">
                <a:solidFill>
                  <a:schemeClr val="accent2"/>
                </a:solidFill>
              </a:rPr>
              <a:t> Приложения.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B04D5-A3E8-4573-93A8-4318EB1F317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6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5786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7772400" cy="1143000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В 2012-13 учебном году - разработано и утверждено 2 образовательные программы, которые утверждены на заседании Учебного департамента и Комитета образовательных программ </a:t>
            </a:r>
            <a:r>
              <a:rPr lang="ru-RU" sz="2000" b="1" i="1" dirty="0" smtClean="0">
                <a:solidFill>
                  <a:srgbClr val="FF0000"/>
                </a:solidFill>
              </a:rPr>
              <a:t>фармации(Пр.№10от28.06.12г.)</a:t>
            </a: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000240"/>
            <a:ext cx="7772400" cy="4095760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solidFill>
                  <a:schemeClr val="accent2"/>
                </a:solidFill>
              </a:rPr>
              <a:t>     </a:t>
            </a:r>
            <a:r>
              <a:rPr lang="ru-RU" sz="2400" i="1" dirty="0" smtClean="0">
                <a:solidFill>
                  <a:schemeClr val="accent2"/>
                </a:solidFill>
              </a:rPr>
              <a:t>-  </a:t>
            </a:r>
            <a:r>
              <a:rPr lang="ru-RU" sz="2400" b="1" i="1" dirty="0" smtClean="0">
                <a:solidFill>
                  <a:schemeClr val="accent2"/>
                </a:solidFill>
              </a:rPr>
              <a:t>по дисциплине «Фармакогнозия» для студентов 5 курса (спец.»Фармация») - Национальный фармацевтический университет, г.Харьков;</a:t>
            </a:r>
          </a:p>
          <a:p>
            <a:pPr algn="just">
              <a:buNone/>
            </a:pPr>
            <a:r>
              <a:rPr lang="ru-RU" sz="2400" b="1" i="1" dirty="0" smtClean="0">
                <a:solidFill>
                  <a:schemeClr val="accent2"/>
                </a:solidFill>
              </a:rPr>
              <a:t>      - </a:t>
            </a:r>
            <a:r>
              <a:rPr lang="ru-RU" sz="2400" b="1" i="1" dirty="0" smtClean="0">
                <a:solidFill>
                  <a:schemeClr val="accent2"/>
                </a:solidFill>
              </a:rPr>
              <a:t>по разделу «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Актульные</a:t>
            </a:r>
            <a:r>
              <a:rPr lang="ru-RU" sz="2400" b="1" i="1" dirty="0" smtClean="0">
                <a:solidFill>
                  <a:schemeClr val="accent2"/>
                </a:solidFill>
              </a:rPr>
              <a:t> вопросы фармации», включающему дисциплины «Основы организации  фармацевтической деятельности» для студентов 3 курса и «Управление и экономика фармации» для студентов 4 курса (спец. «Фармация») - Национальный фармацевтический университет, г.Харьков.</a:t>
            </a:r>
            <a:endParaRPr lang="ru-RU" sz="2400" b="1" i="1" dirty="0">
              <a:solidFill>
                <a:schemeClr val="accent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B04D5-A3E8-4573-93A8-4318EB1F3178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6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5786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642918"/>
            <a:ext cx="7772400" cy="1143000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В настоящее время  разработаны и подготовлены к утверждению следующие образовательные программы, которые утверждены на заседании Учебного департамента и Комитета образовательных программ фармации (Пр. № 5 от 20.12.12 г.):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714488"/>
            <a:ext cx="7772400" cy="4381512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>
                <a:solidFill>
                  <a:schemeClr val="accent2"/>
                </a:solidFill>
              </a:rPr>
              <a:t> - </a:t>
            </a:r>
            <a:r>
              <a:rPr lang="ru-RU" sz="1800" b="1" i="1" dirty="0" smtClean="0">
                <a:solidFill>
                  <a:schemeClr val="accent2"/>
                </a:solidFill>
              </a:rPr>
              <a:t>по направлению подготовки фармацевт-менеджер (спец. «Фармация»), включающая 4 обязательные дисциплины, 15 элективных дисциплин и 3 вида практики на 1,3, 4 курсах</a:t>
            </a:r>
            <a:r>
              <a:rPr lang="ru-RU" sz="1800" b="1" i="1" dirty="0" smtClean="0">
                <a:solidFill>
                  <a:schemeClr val="accent2"/>
                </a:solidFill>
              </a:rPr>
              <a:t>;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chemeClr val="accent2"/>
                </a:solidFill>
              </a:rPr>
              <a:t>  </a:t>
            </a:r>
            <a:r>
              <a:rPr lang="ru-RU" sz="1800" b="1" i="1" dirty="0" smtClean="0">
                <a:solidFill>
                  <a:schemeClr val="accent2"/>
                </a:solidFill>
              </a:rPr>
              <a:t>- по направлению подготовки фармацевт-аналитик (спец. «Фармация»), включающая 2 обязательные дисциплины, 9 элективных дисциплин и производственную практику на 4 курсе;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chemeClr val="accent2"/>
                </a:solidFill>
              </a:rPr>
              <a:t>  - </a:t>
            </a:r>
            <a:r>
              <a:rPr lang="ru-RU" sz="1800" b="1" i="1" dirty="0" smtClean="0">
                <a:solidFill>
                  <a:schemeClr val="accent2"/>
                </a:solidFill>
              </a:rPr>
              <a:t>по направлению подготовки фармацевт- технолог (спец. «Фармация»), включающая 1 обязательную дисциплину, 12 элективных дисциплин и производственную практику на 5 курсе;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chemeClr val="accent2"/>
                </a:solidFill>
              </a:rPr>
              <a:t>  - </a:t>
            </a:r>
            <a:r>
              <a:rPr lang="ru-RU" sz="1800" b="1" i="1" dirty="0" smtClean="0">
                <a:solidFill>
                  <a:schemeClr val="accent2"/>
                </a:solidFill>
              </a:rPr>
              <a:t>по направлению подготовки фармацевт- </a:t>
            </a:r>
            <a:r>
              <a:rPr lang="ru-RU" sz="1800" b="1" i="1" dirty="0" err="1" smtClean="0">
                <a:solidFill>
                  <a:schemeClr val="accent2"/>
                </a:solidFill>
              </a:rPr>
              <a:t>фармакогност</a:t>
            </a:r>
            <a:r>
              <a:rPr lang="ru-RU" sz="1800" b="1" i="1" dirty="0" smtClean="0">
                <a:solidFill>
                  <a:schemeClr val="accent2"/>
                </a:solidFill>
              </a:rPr>
              <a:t> (спец. «Фармация»), включающая 2 обязательные дисциплины,  12 элективных дисциплин и производственную практику на 5 курсе;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chemeClr val="accent2"/>
                </a:solidFill>
              </a:rPr>
              <a:t>   - </a:t>
            </a:r>
            <a:r>
              <a:rPr lang="ru-RU" sz="1800" b="1" i="1" dirty="0" smtClean="0">
                <a:solidFill>
                  <a:schemeClr val="accent2"/>
                </a:solidFill>
              </a:rPr>
              <a:t>по направлению подготовки  фармацевт-токсиколог (спец. «Фармация»), включающая 5 основных дисциплин, 11 элективных дисциплин  и учебно-профессиональную практику на 4 курсе;</a:t>
            </a:r>
            <a:endParaRPr lang="ru-RU" sz="1800" b="1" i="1" dirty="0">
              <a:solidFill>
                <a:schemeClr val="accent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B04D5-A3E8-4573-93A8-4318EB1F317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619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214422"/>
            <a:ext cx="7772400" cy="4881578"/>
          </a:xfrm>
        </p:spPr>
        <p:txBody>
          <a:bodyPr/>
          <a:lstStyle/>
          <a:p>
            <a:pPr algn="just">
              <a:buNone/>
            </a:pPr>
            <a:r>
              <a:rPr lang="ru-RU" sz="2000" b="1" i="1" dirty="0" smtClean="0">
                <a:solidFill>
                  <a:schemeClr val="accent2"/>
                </a:solidFill>
              </a:rPr>
              <a:t> - по исследовательской практике по направлению технолог готовых лекарственных препаратов для магистрантов 2 курса (спец. «Технология фармацевтического производства») – Университет </a:t>
            </a:r>
            <a:r>
              <a:rPr lang="ru-RU" sz="2000" b="1" i="1" dirty="0" smtClean="0">
                <a:solidFill>
                  <a:schemeClr val="accent2"/>
                </a:solidFill>
              </a:rPr>
              <a:t>ветеринарии </a:t>
            </a:r>
            <a:r>
              <a:rPr lang="ru-RU" sz="2000" b="1" i="1" dirty="0" smtClean="0">
                <a:solidFill>
                  <a:schemeClr val="accent2"/>
                </a:solidFill>
              </a:rPr>
              <a:t>и фармации, г.Брно, Чехия</a:t>
            </a:r>
            <a:r>
              <a:rPr lang="ru-RU" sz="2000" b="1" i="1" dirty="0" smtClean="0">
                <a:solidFill>
                  <a:schemeClr val="accent2"/>
                </a:solidFill>
              </a:rPr>
              <a:t>;</a:t>
            </a:r>
            <a:r>
              <a:rPr lang="ru-RU" sz="2000" b="1" i="1" dirty="0" smtClean="0">
                <a:solidFill>
                  <a:schemeClr val="accent2"/>
                </a:solidFill>
              </a:rPr>
              <a:t> 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chemeClr val="accent2"/>
                </a:solidFill>
              </a:rPr>
              <a:t>- </a:t>
            </a:r>
            <a:r>
              <a:rPr lang="ru-RU" sz="2000" b="1" i="1" dirty="0" smtClean="0">
                <a:solidFill>
                  <a:schemeClr val="accent2"/>
                </a:solidFill>
              </a:rPr>
              <a:t>по дисциплине «Фармацевтическая химия» - для студентов 4 курса (спец. «Фармация») – Сибирский Государственный медицинский университет, г.Томск;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chemeClr val="accent2"/>
                </a:solidFill>
              </a:rPr>
              <a:t>- </a:t>
            </a:r>
            <a:r>
              <a:rPr lang="ru-RU" sz="2000" b="1" i="1" dirty="0" smtClean="0">
                <a:solidFill>
                  <a:schemeClr val="accent2"/>
                </a:solidFill>
              </a:rPr>
              <a:t>по дисциплине «Токсикологическая химия» -   для студентов 4 курса (спец. «Фармация») – Сибирский Государственный медицинский университет, г.Томск; 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chemeClr val="accent2"/>
                </a:solidFill>
              </a:rPr>
              <a:t> </a:t>
            </a:r>
            <a:r>
              <a:rPr lang="ru-RU" sz="2000" b="1" i="1" dirty="0" smtClean="0">
                <a:solidFill>
                  <a:schemeClr val="accent2"/>
                </a:solidFill>
              </a:rPr>
              <a:t>- по дисциплине «Фармакогнозия» на английском языке - для студентов 5 курса    (спец. «Фармация»)   -   Национальный центр натуральных продуктов Университета Миссисипи (США).</a:t>
            </a:r>
            <a:endParaRPr lang="ru-RU" sz="2000" b="1" i="1" dirty="0">
              <a:solidFill>
                <a:schemeClr val="accent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B04D5-A3E8-4573-93A8-4318EB1F3178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B04D5-A3E8-4573-93A8-4318EB1F3178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4714876" cy="6858000"/>
        </p:xfrm>
        <a:graphic>
          <a:graphicData uri="http://schemas.openxmlformats.org/presentationml/2006/ole">
            <p:oleObj spid="_x0000_s1026" name="Документ" r:id="rId3" imgW="5992403" imgH="8591816" progId="Word.Document.12">
              <p:embed/>
            </p:oleObj>
          </a:graphicData>
        </a:graphic>
      </p:graphicFrame>
      <p:pic>
        <p:nvPicPr>
          <p:cNvPr id="1028" name="Picture 4" descr="E:\сканер 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-2143164"/>
            <a:ext cx="3529010" cy="106981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Для актуализации обучения на факультете запланирован ряд мероприятий, в частности, проведение профессорских чтений с привлечением ведущих специалистов отрасли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643050"/>
            <a:ext cx="7772400" cy="4452950"/>
          </a:xfrm>
        </p:spPr>
        <p:txBody>
          <a:bodyPr/>
          <a:lstStyle/>
          <a:p>
            <a:pPr marL="0" algn="just">
              <a:spcBef>
                <a:spcPts val="0"/>
              </a:spcBef>
            </a:pPr>
            <a:r>
              <a:rPr lang="ru-RU" sz="1800" b="1" i="1" dirty="0" smtClean="0">
                <a:solidFill>
                  <a:schemeClr val="accent2"/>
                </a:solidFill>
              </a:rPr>
              <a:t>представители по вопросам фармацевтического маркетинга фармацевтической кампании Те</a:t>
            </a:r>
            <a:r>
              <a:rPr lang="en-US" sz="1800" b="1" i="1" dirty="0" smtClean="0">
                <a:solidFill>
                  <a:schemeClr val="accent2"/>
                </a:solidFill>
              </a:rPr>
              <a:t>v</a:t>
            </a:r>
            <a:r>
              <a:rPr lang="ru-RU" sz="1800" b="1" i="1" dirty="0" smtClean="0">
                <a:solidFill>
                  <a:schemeClr val="accent2"/>
                </a:solidFill>
              </a:rPr>
              <a:t>а-</a:t>
            </a:r>
            <a:r>
              <a:rPr lang="en-US" sz="1800" b="1" i="1" dirty="0" smtClean="0">
                <a:solidFill>
                  <a:schemeClr val="accent2"/>
                </a:solidFill>
              </a:rPr>
              <a:t>Croup</a:t>
            </a:r>
            <a:r>
              <a:rPr lang="ru-RU" sz="1800" b="1" i="1" dirty="0" smtClean="0">
                <a:solidFill>
                  <a:schemeClr val="accent2"/>
                </a:solidFill>
              </a:rPr>
              <a:t> под руководством д.м.н., менеджера </a:t>
            </a:r>
            <a:r>
              <a:rPr lang="ru-RU" sz="1800" b="1" i="1" dirty="0" smtClean="0">
                <a:solidFill>
                  <a:schemeClr val="accent2"/>
                </a:solidFill>
              </a:rPr>
              <a:t>компании </a:t>
            </a:r>
            <a:r>
              <a:rPr lang="ru-RU" sz="1800" b="1" i="1" dirty="0" smtClean="0">
                <a:solidFill>
                  <a:schemeClr val="accent2"/>
                </a:solidFill>
              </a:rPr>
              <a:t>Курмановой А.М.; </a:t>
            </a:r>
            <a:endParaRPr lang="ru-RU" sz="1800" b="1" i="1" dirty="0" smtClean="0">
              <a:solidFill>
                <a:schemeClr val="accent2"/>
              </a:solidFill>
            </a:endParaRPr>
          </a:p>
          <a:p>
            <a:pPr marL="0" algn="just">
              <a:spcBef>
                <a:spcPts val="0"/>
              </a:spcBef>
            </a:pPr>
            <a:r>
              <a:rPr lang="ru-RU" sz="1800" b="1" i="1" dirty="0" smtClean="0">
                <a:solidFill>
                  <a:schemeClr val="accent2"/>
                </a:solidFill>
              </a:rPr>
              <a:t>фармацевтической компании </a:t>
            </a:r>
            <a:r>
              <a:rPr lang="en-US" sz="1800" b="1" i="1" dirty="0" err="1" smtClean="0">
                <a:solidFill>
                  <a:schemeClr val="accent2"/>
                </a:solidFill>
              </a:rPr>
              <a:t>Medexport</a:t>
            </a:r>
            <a:r>
              <a:rPr lang="en-US" sz="1800" b="1" i="1" dirty="0" smtClean="0">
                <a:solidFill>
                  <a:schemeClr val="accent2"/>
                </a:solidFill>
              </a:rPr>
              <a:t> Italia</a:t>
            </a:r>
            <a:r>
              <a:rPr lang="ru-RU" sz="1800" b="1" i="1" dirty="0" smtClean="0">
                <a:solidFill>
                  <a:schemeClr val="accent2"/>
                </a:solidFill>
              </a:rPr>
              <a:t> - под руководством коммерческого директора кампании </a:t>
            </a:r>
            <a:r>
              <a:rPr lang="ru-RU" sz="1800" b="1" i="1" dirty="0" err="1" smtClean="0">
                <a:solidFill>
                  <a:schemeClr val="accent2"/>
                </a:solidFill>
              </a:rPr>
              <a:t>Наумкиной</a:t>
            </a:r>
            <a:r>
              <a:rPr lang="ru-RU" sz="1800" b="1" i="1" dirty="0" smtClean="0">
                <a:solidFill>
                  <a:schemeClr val="accent2"/>
                </a:solidFill>
              </a:rPr>
              <a:t> О.В</a:t>
            </a:r>
            <a:r>
              <a:rPr lang="ru-RU" sz="1800" b="1" i="1" dirty="0" smtClean="0">
                <a:solidFill>
                  <a:schemeClr val="accent2"/>
                </a:solidFill>
              </a:rPr>
              <a:t>.;</a:t>
            </a:r>
          </a:p>
          <a:p>
            <a:pPr marL="0" algn="just">
              <a:spcBef>
                <a:spcPts val="0"/>
              </a:spcBef>
            </a:pPr>
            <a:r>
              <a:rPr lang="ru-RU" sz="1800" b="1" i="1" dirty="0" smtClean="0">
                <a:solidFill>
                  <a:schemeClr val="accent2"/>
                </a:solidFill>
              </a:rPr>
              <a:t> </a:t>
            </a:r>
            <a:r>
              <a:rPr lang="ru-RU" sz="1800" b="1" i="1" dirty="0" smtClean="0">
                <a:solidFill>
                  <a:schemeClr val="accent2"/>
                </a:solidFill>
              </a:rPr>
              <a:t>отечественной фармацевтической </a:t>
            </a:r>
            <a:r>
              <a:rPr lang="ru-RU" sz="1800" b="1" i="1" dirty="0" smtClean="0">
                <a:solidFill>
                  <a:schemeClr val="accent2"/>
                </a:solidFill>
              </a:rPr>
              <a:t>компании </a:t>
            </a:r>
            <a:r>
              <a:rPr lang="ru-RU" sz="1800" b="1" i="1" dirty="0" smtClean="0">
                <a:solidFill>
                  <a:schemeClr val="accent2"/>
                </a:solidFill>
              </a:rPr>
              <a:t>«</a:t>
            </a:r>
            <a:r>
              <a:rPr lang="ru-RU" sz="1800" b="1" i="1" dirty="0" err="1" smtClean="0">
                <a:solidFill>
                  <a:schemeClr val="accent2"/>
                </a:solidFill>
              </a:rPr>
              <a:t>Досфарм</a:t>
            </a:r>
            <a:r>
              <a:rPr lang="ru-RU" sz="1800" b="1" i="1" dirty="0" smtClean="0">
                <a:solidFill>
                  <a:schemeClr val="accent2"/>
                </a:solidFill>
              </a:rPr>
              <a:t>» </a:t>
            </a:r>
            <a:r>
              <a:rPr lang="ru-RU" sz="1800" b="1" i="1" dirty="0" smtClean="0">
                <a:solidFill>
                  <a:schemeClr val="accent2"/>
                </a:solidFill>
              </a:rPr>
              <a:t>под руководством менеджера </a:t>
            </a:r>
            <a:r>
              <a:rPr lang="ru-RU" sz="1800" b="1" i="1" dirty="0" err="1" smtClean="0">
                <a:solidFill>
                  <a:schemeClr val="accent2"/>
                </a:solidFill>
              </a:rPr>
              <a:t>Оспановой</a:t>
            </a:r>
            <a:r>
              <a:rPr lang="ru-RU" sz="1800" b="1" i="1" dirty="0" smtClean="0">
                <a:solidFill>
                  <a:schemeClr val="accent2"/>
                </a:solidFill>
              </a:rPr>
              <a:t> Л.Р., </a:t>
            </a:r>
            <a:endParaRPr lang="ru-RU" sz="1800" b="1" i="1" dirty="0" smtClean="0">
              <a:solidFill>
                <a:schemeClr val="accent2"/>
              </a:solidFill>
            </a:endParaRPr>
          </a:p>
          <a:p>
            <a:pPr marL="0" algn="just">
              <a:spcBef>
                <a:spcPts val="0"/>
              </a:spcBef>
            </a:pPr>
            <a:r>
              <a:rPr lang="ru-RU" sz="1800" b="1" i="1" dirty="0" smtClean="0">
                <a:solidFill>
                  <a:schemeClr val="accent2"/>
                </a:solidFill>
              </a:rPr>
              <a:t>фармацевтической компании </a:t>
            </a:r>
            <a:r>
              <a:rPr lang="ru-RU" sz="1800" b="1" i="1" dirty="0" err="1" smtClean="0">
                <a:solidFill>
                  <a:schemeClr val="accent2"/>
                </a:solidFill>
              </a:rPr>
              <a:t>Интер</a:t>
            </a:r>
            <a:r>
              <a:rPr lang="ru-RU" sz="1800" b="1" i="1" dirty="0" smtClean="0">
                <a:solidFill>
                  <a:schemeClr val="accent2"/>
                </a:solidFill>
              </a:rPr>
              <a:t> </a:t>
            </a:r>
            <a:r>
              <a:rPr lang="ru-RU" sz="1800" b="1" i="1" dirty="0" err="1" smtClean="0">
                <a:solidFill>
                  <a:schemeClr val="accent2"/>
                </a:solidFill>
              </a:rPr>
              <a:t>Глоб</a:t>
            </a:r>
            <a:r>
              <a:rPr lang="ru-RU" sz="1800" b="1" i="1" dirty="0" smtClean="0">
                <a:solidFill>
                  <a:schemeClr val="accent2"/>
                </a:solidFill>
              </a:rPr>
              <a:t> под руководством директора по маркетингу кампании  </a:t>
            </a:r>
            <a:r>
              <a:rPr lang="ru-RU" sz="1800" b="1" i="1" dirty="0" err="1" smtClean="0">
                <a:solidFill>
                  <a:schemeClr val="accent2"/>
                </a:solidFill>
              </a:rPr>
              <a:t>Аманжоловой</a:t>
            </a:r>
            <a:r>
              <a:rPr lang="ru-RU" sz="1800" b="1" i="1" dirty="0" smtClean="0">
                <a:solidFill>
                  <a:schemeClr val="accent2"/>
                </a:solidFill>
              </a:rPr>
              <a:t> Л.Е. </a:t>
            </a:r>
            <a:endParaRPr lang="ru-RU" sz="1800" b="1" i="1" dirty="0" smtClean="0">
              <a:solidFill>
                <a:schemeClr val="accent2"/>
              </a:solidFill>
            </a:endParaRPr>
          </a:p>
          <a:p>
            <a:pPr marL="0" algn="just">
              <a:spcBef>
                <a:spcPts val="0"/>
              </a:spcBef>
            </a:pPr>
            <a:r>
              <a:rPr lang="ru-RU" sz="1800" b="1" i="1" dirty="0" smtClean="0">
                <a:solidFill>
                  <a:schemeClr val="accent2"/>
                </a:solidFill>
              </a:rPr>
              <a:t>генерального директора </a:t>
            </a:r>
            <a:r>
              <a:rPr lang="ru-RU" sz="1800" b="1" i="1" dirty="0" smtClean="0">
                <a:solidFill>
                  <a:schemeClr val="accent2"/>
                </a:solidFill>
              </a:rPr>
              <a:t>компании «</a:t>
            </a:r>
            <a:r>
              <a:rPr lang="ru-RU" sz="1800" b="1" i="1" dirty="0" err="1" smtClean="0">
                <a:solidFill>
                  <a:schemeClr val="accent2"/>
                </a:solidFill>
              </a:rPr>
              <a:t>Азия-директ</a:t>
            </a:r>
            <a:r>
              <a:rPr lang="ru-RU" sz="1800" b="1" i="1" dirty="0" smtClean="0">
                <a:solidFill>
                  <a:schemeClr val="accent2"/>
                </a:solidFill>
              </a:rPr>
              <a:t>» </a:t>
            </a:r>
            <a:r>
              <a:rPr lang="ru-RU" sz="1800" b="1" i="1" dirty="0" err="1" smtClean="0">
                <a:solidFill>
                  <a:schemeClr val="accent2"/>
                </a:solidFill>
              </a:rPr>
              <a:t>Солдатенко</a:t>
            </a:r>
            <a:r>
              <a:rPr lang="ru-RU" sz="1800" b="1" i="1" dirty="0" smtClean="0">
                <a:solidFill>
                  <a:schemeClr val="accent2"/>
                </a:solidFill>
              </a:rPr>
              <a:t> Т</a:t>
            </a:r>
            <a:r>
              <a:rPr lang="ru-RU" sz="1800" b="1" i="1" dirty="0" smtClean="0">
                <a:solidFill>
                  <a:schemeClr val="accent2"/>
                </a:solidFill>
              </a:rPr>
              <a:t>.;</a:t>
            </a:r>
          </a:p>
          <a:p>
            <a:pPr marL="0" algn="just">
              <a:spcBef>
                <a:spcPts val="0"/>
              </a:spcBef>
            </a:pPr>
            <a:r>
              <a:rPr lang="ru-RU" sz="1800" b="1" i="1" dirty="0" smtClean="0">
                <a:solidFill>
                  <a:schemeClr val="accent2"/>
                </a:solidFill>
              </a:rPr>
              <a:t> </a:t>
            </a:r>
            <a:r>
              <a:rPr lang="ru-RU" sz="1800" b="1" i="1" dirty="0" smtClean="0">
                <a:solidFill>
                  <a:schemeClr val="accent2"/>
                </a:solidFill>
              </a:rPr>
              <a:t>представители фирмы «</a:t>
            </a:r>
            <a:r>
              <a:rPr lang="en-US" sz="1800" b="1" i="1" dirty="0" smtClean="0">
                <a:solidFill>
                  <a:schemeClr val="accent2"/>
                </a:solidFill>
              </a:rPr>
              <a:t>A</a:t>
            </a:r>
            <a:r>
              <a:rPr lang="ru-RU" sz="1800" b="1" i="1" dirty="0" err="1" smtClean="0">
                <a:solidFill>
                  <a:schemeClr val="accent2"/>
                </a:solidFill>
              </a:rPr>
              <a:t>льпен-фарма</a:t>
            </a:r>
            <a:r>
              <a:rPr lang="ru-RU" sz="1800" b="1" i="1" dirty="0" smtClean="0">
                <a:solidFill>
                  <a:schemeClr val="accent2"/>
                </a:solidFill>
              </a:rPr>
              <a:t>» - </a:t>
            </a:r>
            <a:r>
              <a:rPr lang="en-US" sz="1800" b="1" i="1" dirty="0" smtClean="0">
                <a:solidFill>
                  <a:schemeClr val="accent2"/>
                </a:solidFill>
              </a:rPr>
              <a:t>P</a:t>
            </a:r>
            <a:r>
              <a:rPr lang="ru-RU" sz="1800" b="1" i="1" dirty="0" err="1" smtClean="0">
                <a:solidFill>
                  <a:schemeClr val="accent2"/>
                </a:solidFill>
              </a:rPr>
              <a:t>ахимова</a:t>
            </a:r>
            <a:r>
              <a:rPr lang="ru-RU" sz="1800" b="1" i="1" dirty="0" smtClean="0">
                <a:solidFill>
                  <a:schemeClr val="accent2"/>
                </a:solidFill>
              </a:rPr>
              <a:t> Л. «Комплексная гомеопатия», Кондратьева Т. «Лечебно-косметологические средства», </a:t>
            </a:r>
            <a:endParaRPr lang="ru-RU" sz="1800" b="1" i="1" dirty="0" smtClean="0">
              <a:solidFill>
                <a:schemeClr val="accent2"/>
              </a:solidFill>
            </a:endParaRPr>
          </a:p>
          <a:p>
            <a:pPr marL="0" algn="just">
              <a:spcBef>
                <a:spcPts val="0"/>
              </a:spcBef>
            </a:pPr>
            <a:r>
              <a:rPr lang="ru-RU" sz="1800" b="1" i="1" dirty="0" smtClean="0">
                <a:solidFill>
                  <a:schemeClr val="accent2"/>
                </a:solidFill>
              </a:rPr>
              <a:t>Национального </a:t>
            </a:r>
            <a:r>
              <a:rPr lang="ru-RU" sz="1800" b="1" i="1" dirty="0" smtClean="0">
                <a:solidFill>
                  <a:schemeClr val="accent2"/>
                </a:solidFill>
              </a:rPr>
              <a:t>центра экспертизы лекарственных средств –главный редактор журнала «Фармация Казахстана» </a:t>
            </a:r>
            <a:r>
              <a:rPr lang="en-US" sz="1800" b="1" i="1" dirty="0" smtClean="0">
                <a:solidFill>
                  <a:schemeClr val="accent2"/>
                </a:solidFill>
              </a:rPr>
              <a:t>P</a:t>
            </a:r>
            <a:r>
              <a:rPr lang="ru-RU" sz="1800" b="1" i="1" dirty="0" err="1" smtClean="0">
                <a:solidFill>
                  <a:schemeClr val="accent2"/>
                </a:solidFill>
              </a:rPr>
              <a:t>ахметова</a:t>
            </a:r>
            <a:r>
              <a:rPr lang="ru-RU" sz="1800" b="1" i="1" dirty="0" smtClean="0">
                <a:solidFill>
                  <a:schemeClr val="accent2"/>
                </a:solidFill>
              </a:rPr>
              <a:t> А. «П</a:t>
            </a:r>
            <a:r>
              <a:rPr lang="en-US" sz="1800" b="1" i="1" dirty="0" smtClean="0">
                <a:solidFill>
                  <a:schemeClr val="accent2"/>
                </a:solidFill>
              </a:rPr>
              <a:t>p</a:t>
            </a:r>
            <a:r>
              <a:rPr lang="ru-RU" sz="1800" b="1" i="1" dirty="0" err="1" smtClean="0">
                <a:solidFill>
                  <a:schemeClr val="accent2"/>
                </a:solidFill>
              </a:rPr>
              <a:t>авила</a:t>
            </a:r>
            <a:r>
              <a:rPr lang="ru-RU" sz="1800" b="1" i="1" dirty="0" smtClean="0">
                <a:solidFill>
                  <a:schemeClr val="accent2"/>
                </a:solidFill>
              </a:rPr>
              <a:t> рекламирования лекарственных средств в </a:t>
            </a:r>
            <a:r>
              <a:rPr lang="en-US" sz="1800" b="1" i="1" dirty="0" smtClean="0">
                <a:solidFill>
                  <a:schemeClr val="accent2"/>
                </a:solidFill>
              </a:rPr>
              <a:t>P</a:t>
            </a:r>
            <a:r>
              <a:rPr lang="ru-RU" sz="1800" b="1" i="1" dirty="0" smtClean="0">
                <a:solidFill>
                  <a:schemeClr val="accent2"/>
                </a:solidFill>
              </a:rPr>
              <a:t>К»; </a:t>
            </a:r>
            <a:endParaRPr lang="ru-RU" sz="1800" b="1" i="1" dirty="0" smtClean="0">
              <a:solidFill>
                <a:schemeClr val="accent2"/>
              </a:solidFill>
            </a:endParaRPr>
          </a:p>
          <a:p>
            <a:pPr marL="0" algn="just">
              <a:spcBef>
                <a:spcPts val="0"/>
              </a:spcBef>
            </a:pPr>
            <a:r>
              <a:rPr lang="ru-RU" sz="1800" b="1" i="1" dirty="0" smtClean="0">
                <a:solidFill>
                  <a:schemeClr val="accent2"/>
                </a:solidFill>
              </a:rPr>
              <a:t>Игнашева </a:t>
            </a:r>
            <a:r>
              <a:rPr lang="ru-RU" sz="1800" b="1" i="1" dirty="0" smtClean="0">
                <a:solidFill>
                  <a:schemeClr val="accent2"/>
                </a:solidFill>
              </a:rPr>
              <a:t>Л.П. – эксперт индустрии косметологии «Лечебная косметология».</a:t>
            </a:r>
          </a:p>
          <a:p>
            <a:pPr marL="0">
              <a:spcBef>
                <a:spcPts val="0"/>
              </a:spcBef>
            </a:pPr>
            <a:endParaRPr lang="ru-RU" b="1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B04D5-A3E8-4573-93A8-4318EB1F3178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Сотрудниками фармацевтического факультета подготовлен проект ГОСО 2012 года по специальности «Фармация</a:t>
            </a:r>
            <a:r>
              <a:rPr lang="ru-RU" sz="2400" b="1" i="1" dirty="0" smtClean="0">
                <a:solidFill>
                  <a:srgbClr val="FF0000"/>
                </a:solidFill>
              </a:rPr>
              <a:t>»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400" b="1" i="1" dirty="0" smtClean="0">
                <a:solidFill>
                  <a:schemeClr val="accent2"/>
                </a:solidFill>
              </a:rPr>
              <a:t>  </a:t>
            </a:r>
            <a:r>
              <a:rPr lang="en-US" sz="2400" b="1" i="1" dirty="0" smtClean="0">
                <a:solidFill>
                  <a:schemeClr val="accent2"/>
                </a:solidFill>
              </a:rPr>
              <a:t>P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ецензенты</a:t>
            </a:r>
            <a:r>
              <a:rPr lang="ru-RU" sz="2400" b="1" i="1" dirty="0" smtClean="0">
                <a:solidFill>
                  <a:schemeClr val="accent2"/>
                </a:solidFill>
              </a:rPr>
              <a:t>:</a:t>
            </a:r>
          </a:p>
          <a:p>
            <a:pPr algn="just">
              <a:buNone/>
            </a:pPr>
            <a:r>
              <a:rPr lang="ru-RU" sz="2400" b="1" i="1" dirty="0" smtClean="0">
                <a:solidFill>
                  <a:schemeClr val="accent2"/>
                </a:solidFill>
              </a:rPr>
              <a:t>    -главный </a:t>
            </a:r>
            <a:r>
              <a:rPr lang="ru-RU" sz="2400" b="1" i="1" dirty="0" smtClean="0">
                <a:solidFill>
                  <a:schemeClr val="accent2"/>
                </a:solidFill>
              </a:rPr>
              <a:t>специалист Национального Центра экспертизы лекарственных средств, изделий медицинского назначения и медицинской техники – Мамаева Т.В. </a:t>
            </a:r>
            <a:endParaRPr lang="ru-RU" sz="2400" b="1" i="1" dirty="0" smtClean="0">
              <a:solidFill>
                <a:schemeClr val="accent2"/>
              </a:solidFill>
            </a:endParaRPr>
          </a:p>
          <a:p>
            <a:pPr algn="just">
              <a:buNone/>
            </a:pPr>
            <a:r>
              <a:rPr lang="ru-RU" sz="2400" b="1" i="1" dirty="0" smtClean="0">
                <a:solidFill>
                  <a:schemeClr val="accent2"/>
                </a:solidFill>
              </a:rPr>
              <a:t>    -д.фарм.н</a:t>
            </a:r>
            <a:r>
              <a:rPr lang="ru-RU" sz="2400" b="1" i="1" dirty="0" smtClean="0">
                <a:solidFill>
                  <a:schemeClr val="accent2"/>
                </a:solidFill>
              </a:rPr>
              <a:t>., профессор, зав.каф. фармакогнозии Национального фармацевтического университета, г.Харьков – 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Кисличенко</a:t>
            </a:r>
            <a:r>
              <a:rPr lang="ru-RU" sz="2400" b="1" i="1" dirty="0" smtClean="0">
                <a:solidFill>
                  <a:schemeClr val="accent2"/>
                </a:solidFill>
              </a:rPr>
              <a:t> В.С.</a:t>
            </a:r>
          </a:p>
          <a:p>
            <a:endParaRPr lang="ru-RU" b="1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B04D5-A3E8-4573-93A8-4318EB1F3178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7772400" cy="604838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Ожидаемые результаты: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 algn="just">
              <a:defRPr/>
            </a:pPr>
            <a:endParaRPr lang="ru-RU" sz="2400" dirty="0" smtClean="0">
              <a:solidFill>
                <a:schemeClr val="accent6"/>
              </a:solidFill>
            </a:endParaRPr>
          </a:p>
          <a:p>
            <a:pPr algn="just">
              <a:defRPr/>
            </a:pPr>
            <a:r>
              <a:rPr lang="ru-RU" sz="2400" b="1" i="1" dirty="0" smtClean="0">
                <a:solidFill>
                  <a:schemeClr val="accent6"/>
                </a:solidFill>
              </a:rPr>
              <a:t>подготовка высококвалифицированных </a:t>
            </a:r>
            <a:r>
              <a:rPr lang="ru-RU" sz="2400" b="1" i="1" dirty="0" err="1" smtClean="0">
                <a:solidFill>
                  <a:schemeClr val="accent6"/>
                </a:solidFill>
              </a:rPr>
              <a:t>специа-листов</a:t>
            </a:r>
            <a:r>
              <a:rPr lang="ru-RU" sz="2400" b="1" i="1" dirty="0" smtClean="0">
                <a:solidFill>
                  <a:schemeClr val="accent6"/>
                </a:solidFill>
              </a:rPr>
              <a:t>, востребованных на рынке труда;</a:t>
            </a:r>
          </a:p>
          <a:p>
            <a:pPr algn="just"/>
            <a:r>
              <a:rPr lang="ru-RU" sz="2400" b="1" i="1" dirty="0" err="1" smtClean="0">
                <a:solidFill>
                  <a:schemeClr val="accent2"/>
                </a:solidFill>
              </a:rPr>
              <a:t>внед</a:t>
            </a:r>
            <a:r>
              <a:rPr lang="en-US" sz="2400" b="1" i="1" dirty="0" smtClean="0">
                <a:solidFill>
                  <a:schemeClr val="accent2"/>
                </a:solidFill>
              </a:rPr>
              <a:t>p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ение</a:t>
            </a:r>
            <a:r>
              <a:rPr lang="ru-RU" sz="2400" b="1" i="1" dirty="0" smtClean="0">
                <a:solidFill>
                  <a:schemeClr val="accent2"/>
                </a:solidFill>
              </a:rPr>
              <a:t> </a:t>
            </a:r>
            <a:r>
              <a:rPr lang="ru-RU" sz="2400" b="1" i="1" dirty="0" smtClean="0">
                <a:solidFill>
                  <a:schemeClr val="accent2"/>
                </a:solidFill>
              </a:rPr>
              <a:t>учебно-методических мате</a:t>
            </a:r>
            <a:r>
              <a:rPr lang="en-US" sz="2400" b="1" i="1" dirty="0" smtClean="0">
                <a:solidFill>
                  <a:schemeClr val="accent2"/>
                </a:solidFill>
              </a:rPr>
              <a:t>p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иалов</a:t>
            </a:r>
            <a:r>
              <a:rPr lang="ru-RU" sz="2400" b="1" i="1" dirty="0" smtClean="0">
                <a:solidFill>
                  <a:schemeClr val="accent2"/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визитинг-п</a:t>
            </a:r>
            <a:r>
              <a:rPr lang="en-US" sz="2400" b="1" i="1" dirty="0" smtClean="0">
                <a:solidFill>
                  <a:schemeClr val="accent2"/>
                </a:solidFill>
              </a:rPr>
              <a:t>p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офессо</a:t>
            </a:r>
            <a:r>
              <a:rPr lang="en-US" sz="2400" b="1" i="1" dirty="0" smtClean="0">
                <a:solidFill>
                  <a:schemeClr val="accent2"/>
                </a:solidFill>
              </a:rPr>
              <a:t>p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ов</a:t>
            </a:r>
            <a:r>
              <a:rPr lang="ru-RU" sz="2400" b="1" i="1" dirty="0" smtClean="0">
                <a:solidFill>
                  <a:schemeClr val="accent2"/>
                </a:solidFill>
              </a:rPr>
              <a:t> </a:t>
            </a:r>
            <a:r>
              <a:rPr lang="ru-RU" sz="2400" b="1" i="1" dirty="0" smtClean="0">
                <a:solidFill>
                  <a:schemeClr val="accent2"/>
                </a:solidFill>
              </a:rPr>
              <a:t>(всего </a:t>
            </a:r>
            <a:r>
              <a:rPr lang="ru-RU" sz="2400" b="1" i="1" dirty="0" smtClean="0">
                <a:solidFill>
                  <a:schemeClr val="accent2"/>
                </a:solidFill>
              </a:rPr>
              <a:t>– 24 профессора из США, Канады, Чехии, 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Ук</a:t>
            </a:r>
            <a:r>
              <a:rPr lang="en-US" sz="2400" b="1" i="1" dirty="0" smtClean="0">
                <a:solidFill>
                  <a:schemeClr val="accent2"/>
                </a:solidFill>
              </a:rPr>
              <a:t>p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аины</a:t>
            </a:r>
            <a:r>
              <a:rPr lang="ru-RU" sz="2400" b="1" i="1" dirty="0" smtClean="0">
                <a:solidFill>
                  <a:schemeClr val="accent2"/>
                </a:solidFill>
              </a:rPr>
              <a:t>, </a:t>
            </a:r>
            <a:r>
              <a:rPr lang="en-US" sz="2400" b="1" i="1" dirty="0" smtClean="0">
                <a:solidFill>
                  <a:schemeClr val="accent2"/>
                </a:solidFill>
              </a:rPr>
              <a:t>P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оссии</a:t>
            </a:r>
            <a:r>
              <a:rPr lang="ru-RU" sz="2400" b="1" i="1" dirty="0" smtClean="0">
                <a:solidFill>
                  <a:schemeClr val="accent2"/>
                </a:solidFill>
              </a:rPr>
              <a:t> и т.д.).</a:t>
            </a:r>
          </a:p>
          <a:p>
            <a:pPr algn="just">
              <a:defRPr/>
            </a:pPr>
            <a:r>
              <a:rPr lang="ru-RU" sz="2400" b="1" i="1" dirty="0" smtClean="0">
                <a:solidFill>
                  <a:schemeClr val="accent6"/>
                </a:solidFill>
              </a:rPr>
              <a:t> </a:t>
            </a:r>
            <a:r>
              <a:rPr lang="ru-RU" sz="2400" b="1" i="1" dirty="0" smtClean="0">
                <a:solidFill>
                  <a:schemeClr val="accent6"/>
                </a:solidFill>
              </a:rPr>
              <a:t>повышение мобильности студентов и </a:t>
            </a:r>
            <a:r>
              <a:rPr lang="ru-RU" sz="2400" b="1" i="1" dirty="0" err="1" smtClean="0">
                <a:solidFill>
                  <a:schemeClr val="accent6"/>
                </a:solidFill>
              </a:rPr>
              <a:t>пре-подавателей</a:t>
            </a:r>
            <a:r>
              <a:rPr lang="ru-RU" sz="2400" b="1" i="1" dirty="0" smtClean="0">
                <a:solidFill>
                  <a:schemeClr val="accent6"/>
                </a:solidFill>
              </a:rPr>
              <a:t>;</a:t>
            </a:r>
          </a:p>
          <a:p>
            <a:pPr algn="just">
              <a:defRPr/>
            </a:pPr>
            <a:r>
              <a:rPr lang="ru-RU" sz="2400" b="1" i="1" dirty="0" smtClean="0">
                <a:solidFill>
                  <a:schemeClr val="accent6"/>
                </a:solidFill>
              </a:rPr>
              <a:t>свобода </a:t>
            </a:r>
            <a:r>
              <a:rPr lang="ru-RU" sz="2400" b="1" i="1" dirty="0" smtClean="0">
                <a:solidFill>
                  <a:schemeClr val="accent6"/>
                </a:solidFill>
              </a:rPr>
              <a:t>выбора траектории обучения;</a:t>
            </a:r>
          </a:p>
          <a:p>
            <a:pPr algn="just">
              <a:defRPr/>
            </a:pPr>
            <a:r>
              <a:rPr lang="ru-RU" sz="2400" b="1" i="1" dirty="0" smtClean="0">
                <a:solidFill>
                  <a:schemeClr val="accent6"/>
                </a:solidFill>
              </a:rPr>
              <a:t>гибкая система оценки профессиональных компетенций;</a:t>
            </a:r>
          </a:p>
          <a:p>
            <a:pPr algn="just">
              <a:buFontTx/>
              <a:buNone/>
              <a:defRPr/>
            </a:pPr>
            <a:endParaRPr lang="ru-RU" sz="2400" dirty="0" smtClean="0">
              <a:solidFill>
                <a:schemeClr val="accent6"/>
              </a:solidFill>
            </a:endParaRPr>
          </a:p>
          <a:p>
            <a:pPr algn="just"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4710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710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  <a:noFill/>
        </p:spPr>
        <p:txBody>
          <a:bodyPr/>
          <a:lstStyle/>
          <a:p>
            <a:fld id="{DA482A52-7D34-47A2-963E-17C54248D59D}" type="slidenum">
              <a:rPr lang="ru-RU" smtClean="0"/>
              <a:pPr/>
              <a:t>18</a:t>
            </a:fld>
            <a:endParaRPr lang="ru-RU" smtClean="0"/>
          </a:p>
        </p:txBody>
      </p:sp>
      <p:pic>
        <p:nvPicPr>
          <p:cNvPr id="6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5786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228600" y="0"/>
            <a:ext cx="866457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ru-RU" sz="4000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endParaRPr lang="ru-RU" sz="3600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446088" y="2443163"/>
            <a:ext cx="8207375" cy="15843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СПАСИБО ЗА ВНИМАНИЕ!</a:t>
            </a:r>
          </a:p>
        </p:txBody>
      </p:sp>
      <p:pic>
        <p:nvPicPr>
          <p:cNvPr id="48131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3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utoUpdateAnimBg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P</a:t>
            </a:r>
            <a:r>
              <a:rPr lang="ru-RU" sz="2800" b="1" i="1" dirty="0" smtClean="0">
                <a:solidFill>
                  <a:srgbClr val="FF0000"/>
                </a:solidFill>
              </a:rPr>
              <a:t>аз</a:t>
            </a:r>
            <a:r>
              <a:rPr lang="en-US" sz="2800" b="1" i="1" dirty="0" smtClean="0">
                <a:solidFill>
                  <a:srgbClr val="FF0000"/>
                </a:solidFill>
              </a:rPr>
              <a:t>p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аботаны</a:t>
            </a:r>
            <a:r>
              <a:rPr lang="ru-RU" sz="2800" b="1" i="1" dirty="0" smtClean="0">
                <a:solidFill>
                  <a:srgbClr val="FF0000"/>
                </a:solidFill>
              </a:rPr>
              <a:t>  образовательные программы на фа</a:t>
            </a:r>
            <a:r>
              <a:rPr lang="en-US" sz="2800" b="1" i="1" dirty="0" smtClean="0">
                <a:solidFill>
                  <a:srgbClr val="FF0000"/>
                </a:solidFill>
              </a:rPr>
              <a:t>p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мацевтическом</a:t>
            </a:r>
            <a:r>
              <a:rPr lang="ru-RU" sz="2800" b="1" i="1" dirty="0" smtClean="0">
                <a:solidFill>
                  <a:srgbClr val="FF0000"/>
                </a:solidFill>
              </a:rPr>
              <a:t> факультете по: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2"/>
                </a:solidFill>
              </a:rPr>
              <a:t> </a:t>
            </a:r>
            <a:r>
              <a:rPr lang="ru-RU" b="1" i="1" dirty="0" smtClean="0">
                <a:solidFill>
                  <a:schemeClr val="accent2"/>
                </a:solidFill>
              </a:rPr>
              <a:t>специальности;</a:t>
            </a:r>
          </a:p>
          <a:p>
            <a:r>
              <a:rPr lang="ru-RU" b="1" i="1" dirty="0" smtClean="0">
                <a:solidFill>
                  <a:schemeClr val="accent2"/>
                </a:solidFill>
              </a:rPr>
              <a:t> </a:t>
            </a:r>
            <a:r>
              <a:rPr lang="ru-RU" b="1" i="1" dirty="0" err="1" smtClean="0">
                <a:solidFill>
                  <a:schemeClr val="accent2"/>
                </a:solidFill>
              </a:rPr>
              <a:t>нап</a:t>
            </a:r>
            <a:r>
              <a:rPr lang="en-US" b="1" i="1" dirty="0" smtClean="0">
                <a:solidFill>
                  <a:schemeClr val="accent2"/>
                </a:solidFill>
              </a:rPr>
              <a:t>p</a:t>
            </a:r>
            <a:r>
              <a:rPr lang="ru-RU" b="1" i="1" dirty="0" err="1" smtClean="0">
                <a:solidFill>
                  <a:schemeClr val="accent2"/>
                </a:solidFill>
              </a:rPr>
              <a:t>авлению</a:t>
            </a:r>
            <a:r>
              <a:rPr lang="ru-RU" b="1" i="1" dirty="0" smtClean="0">
                <a:solidFill>
                  <a:schemeClr val="accent2"/>
                </a:solidFill>
              </a:rPr>
              <a:t> подготовки;</a:t>
            </a:r>
          </a:p>
          <a:p>
            <a:r>
              <a:rPr lang="ru-RU" b="1" i="1" dirty="0" smtClean="0">
                <a:solidFill>
                  <a:schemeClr val="accent2"/>
                </a:solidFill>
              </a:rPr>
              <a:t> дисциплине;</a:t>
            </a:r>
          </a:p>
          <a:p>
            <a:r>
              <a:rPr lang="ru-RU" b="1" i="1" dirty="0" smtClean="0">
                <a:solidFill>
                  <a:schemeClr val="accent2"/>
                </a:solidFill>
              </a:rPr>
              <a:t> </a:t>
            </a:r>
            <a:r>
              <a:rPr lang="ru-RU" b="1" i="1" dirty="0" err="1" smtClean="0">
                <a:solidFill>
                  <a:schemeClr val="accent2"/>
                </a:solidFill>
              </a:rPr>
              <a:t>п</a:t>
            </a:r>
            <a:r>
              <a:rPr lang="en-US" b="1" i="1" dirty="0" smtClean="0">
                <a:solidFill>
                  <a:schemeClr val="accent2"/>
                </a:solidFill>
              </a:rPr>
              <a:t>p</a:t>
            </a:r>
            <a:r>
              <a:rPr lang="ru-RU" b="1" i="1" dirty="0" err="1" smtClean="0">
                <a:solidFill>
                  <a:schemeClr val="accent2"/>
                </a:solidFill>
              </a:rPr>
              <a:t>актике</a:t>
            </a:r>
            <a:r>
              <a:rPr lang="ru-RU" b="1" i="1" dirty="0" smtClean="0">
                <a:solidFill>
                  <a:schemeClr val="accent2"/>
                </a:solidFill>
              </a:rPr>
              <a:t> и </a:t>
            </a:r>
            <a:r>
              <a:rPr lang="ru-RU" b="1" i="1" dirty="0" err="1" smtClean="0">
                <a:solidFill>
                  <a:schemeClr val="accent2"/>
                </a:solidFill>
              </a:rPr>
              <a:t>д</a:t>
            </a:r>
            <a:r>
              <a:rPr lang="en-US" b="1" i="1" dirty="0" smtClean="0">
                <a:solidFill>
                  <a:schemeClr val="accent2"/>
                </a:solidFill>
              </a:rPr>
              <a:t>p</a:t>
            </a:r>
            <a:r>
              <a:rPr lang="ru-RU" b="1" i="1" dirty="0" smtClean="0">
                <a:solidFill>
                  <a:schemeClr val="accent2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B04D5-A3E8-4573-93A8-4318EB1F317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6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5786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Разработана  и внедрена в учебный процесс образовательная программа по спец. «Фармация», основанная на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компетентностном</a:t>
            </a:r>
            <a:r>
              <a:rPr lang="ru-RU" sz="2400" b="1" i="1" dirty="0" smtClean="0">
                <a:solidFill>
                  <a:srgbClr val="FF0000"/>
                </a:solidFill>
              </a:rPr>
              <a:t> подходе 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 smtClean="0"/>
          </a:p>
        </p:txBody>
      </p:sp>
      <p:sp>
        <p:nvSpPr>
          <p:cNvPr id="23554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b="1" i="1" dirty="0" smtClean="0">
                <a:solidFill>
                  <a:schemeClr val="accent2"/>
                </a:solidFill>
              </a:rPr>
              <a:t>Проведен  анализ всех дисциплин на наличие  5 ключевых компетенций (когнитивной, </a:t>
            </a:r>
            <a:r>
              <a:rPr lang="ru-RU" sz="2000" b="1" i="1" dirty="0" err="1" smtClean="0">
                <a:solidFill>
                  <a:schemeClr val="accent2"/>
                </a:solidFill>
              </a:rPr>
              <a:t>операциональной</a:t>
            </a:r>
            <a:r>
              <a:rPr lang="ru-RU" sz="2000" b="1" i="1" dirty="0" smtClean="0">
                <a:solidFill>
                  <a:schemeClr val="accent2"/>
                </a:solidFill>
              </a:rPr>
              <a:t>, коммуникативной, правовой и самообразования);</a:t>
            </a:r>
          </a:p>
          <a:p>
            <a:pPr algn="just"/>
            <a:r>
              <a:rPr lang="ru-RU" sz="2000" b="1" i="1" dirty="0" smtClean="0">
                <a:solidFill>
                  <a:schemeClr val="accent2"/>
                </a:solidFill>
              </a:rPr>
              <a:t>Переработано содержание всех дисциплин путем включения тем СРС и разработки новых элективных дисциплин, восполняющих имеющиеся пробелы;</a:t>
            </a:r>
          </a:p>
          <a:p>
            <a:pPr algn="just"/>
            <a:r>
              <a:rPr lang="ru-RU" sz="2000" b="1" i="1" dirty="0" smtClean="0">
                <a:solidFill>
                  <a:schemeClr val="accent2"/>
                </a:solidFill>
              </a:rPr>
              <a:t>Созданы рабочие группы из числа ППС и работодателей для формирования профессиональных компетенций  выпускников;</a:t>
            </a:r>
          </a:p>
          <a:p>
            <a:pPr algn="just"/>
            <a:r>
              <a:rPr lang="ru-RU" sz="2000" b="1" i="1" dirty="0" smtClean="0">
                <a:solidFill>
                  <a:schemeClr val="accent2"/>
                </a:solidFill>
              </a:rPr>
              <a:t>Разработаны методы оценки профессиональных компетенций  выпускников фармацевтического факультета;</a:t>
            </a:r>
          </a:p>
          <a:p>
            <a:pPr algn="just"/>
            <a:r>
              <a:rPr lang="ru-RU" sz="2000" b="1" i="1" dirty="0" smtClean="0">
                <a:solidFill>
                  <a:schemeClr val="accent2"/>
                </a:solidFill>
              </a:rPr>
              <a:t> Внедрены интерактивные методы обучения в учебный процесс.</a:t>
            </a:r>
          </a:p>
          <a:p>
            <a:pPr algn="just"/>
            <a:endParaRPr lang="ru-RU" sz="2400" i="1" dirty="0" smtClean="0">
              <a:solidFill>
                <a:schemeClr val="accent2"/>
              </a:solidFill>
            </a:endParaRPr>
          </a:p>
        </p:txBody>
      </p:sp>
      <p:sp>
        <p:nvSpPr>
          <p:cNvPr id="23555" name="Нижний колонтитул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23556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4FF371-85DF-46B9-8E3D-BBFF0B8625C6}" type="slidenum">
              <a:rPr lang="ru-RU" smtClean="0"/>
              <a:pPr/>
              <a:t>3</a:t>
            </a:fld>
            <a:endParaRPr lang="ru-RU" smtClean="0"/>
          </a:p>
        </p:txBody>
      </p:sp>
      <p:pic>
        <p:nvPicPr>
          <p:cNvPr id="6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5786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28625"/>
            <a:ext cx="7772400" cy="928688"/>
          </a:xfrm>
        </p:spPr>
        <p:txBody>
          <a:bodyPr/>
          <a:lstStyle/>
          <a:p>
            <a:pPr>
              <a:defRPr/>
            </a:pPr>
            <a:r>
              <a:rPr lang="ru-RU" sz="2400" b="1" i="1" dirty="0" smtClean="0">
                <a:solidFill>
                  <a:srgbClr val="FF0000"/>
                </a:solidFill>
              </a:rPr>
              <a:t>Международное сотрудничество 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осуществляется в рамках:</a:t>
            </a:r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357298"/>
            <a:ext cx="7772400" cy="438627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Aft>
                <a:spcPts val="6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      	</a:t>
            </a:r>
            <a:endParaRPr lang="ru-RU" sz="2400" b="1" i="1" dirty="0" smtClean="0">
              <a:solidFill>
                <a:schemeClr val="accent2"/>
              </a:solidFill>
            </a:endParaRPr>
          </a:p>
          <a:p>
            <a:pPr algn="just" eaLnBrk="1" hangingPunct="1">
              <a:lnSpc>
                <a:spcPct val="80000"/>
              </a:lnSpc>
              <a:spcAft>
                <a:spcPts val="600"/>
              </a:spcAft>
              <a:buClr>
                <a:srgbClr val="FF0000"/>
              </a:buClr>
              <a:buFontTx/>
              <a:buChar char="-"/>
            </a:pPr>
            <a:r>
              <a:rPr lang="ru-RU" sz="2400" b="1" i="1" dirty="0" smtClean="0">
                <a:solidFill>
                  <a:schemeClr val="accent2"/>
                </a:solidFill>
              </a:rPr>
              <a:t>учебно-методических и научных связей с ведущими зарубежными университетами;</a:t>
            </a:r>
          </a:p>
          <a:p>
            <a:pPr algn="just" eaLnBrk="1" hangingPunct="1">
              <a:lnSpc>
                <a:spcPct val="80000"/>
              </a:lnSpc>
              <a:spcAft>
                <a:spcPts val="600"/>
              </a:spcAft>
              <a:buClr>
                <a:srgbClr val="FF0000"/>
              </a:buClr>
              <a:buFontTx/>
              <a:buChar char="-"/>
            </a:pPr>
            <a:r>
              <a:rPr lang="ru-RU" sz="2400" b="1" i="1" dirty="0" smtClean="0">
                <a:solidFill>
                  <a:schemeClr val="accent2"/>
                </a:solidFill>
              </a:rPr>
              <a:t> научно-исследовательскими институтами путем реализации международных образовательных и научно-исследовательских программ, проектов;</a:t>
            </a:r>
          </a:p>
          <a:p>
            <a:pPr algn="just" eaLnBrk="1" hangingPunct="1">
              <a:lnSpc>
                <a:spcPct val="80000"/>
              </a:lnSpc>
              <a:spcAft>
                <a:spcPts val="600"/>
              </a:spcAft>
              <a:buClr>
                <a:srgbClr val="FF0000"/>
              </a:buClr>
              <a:buFontTx/>
              <a:buChar char="-"/>
            </a:pPr>
            <a:r>
              <a:rPr lang="ru-RU" sz="2400" b="1" i="1" dirty="0" smtClean="0">
                <a:solidFill>
                  <a:schemeClr val="accent2"/>
                </a:solidFill>
              </a:rPr>
              <a:t>организации научно-практических семинаров и конференций; </a:t>
            </a:r>
          </a:p>
          <a:p>
            <a:pPr algn="just" eaLnBrk="1" hangingPunct="1">
              <a:lnSpc>
                <a:spcPct val="80000"/>
              </a:lnSpc>
              <a:spcAft>
                <a:spcPts val="600"/>
              </a:spcAft>
              <a:buClr>
                <a:srgbClr val="FF0000"/>
              </a:buClr>
              <a:buFontTx/>
              <a:buChar char="-"/>
            </a:pPr>
            <a:r>
              <a:rPr lang="ru-RU" sz="2400" b="1" i="1" dirty="0" smtClean="0">
                <a:solidFill>
                  <a:schemeClr val="accent2"/>
                </a:solidFill>
              </a:rPr>
              <a:t>развития академической мобильности студентов и преподавателей;</a:t>
            </a:r>
          </a:p>
          <a:p>
            <a:pPr algn="just" eaLnBrk="1" hangingPunct="1">
              <a:lnSpc>
                <a:spcPct val="80000"/>
              </a:lnSpc>
              <a:spcAft>
                <a:spcPts val="600"/>
              </a:spcAft>
              <a:buClr>
                <a:srgbClr val="FF0000"/>
              </a:buClr>
              <a:buFontTx/>
              <a:buChar char="-"/>
            </a:pPr>
            <a:r>
              <a:rPr lang="ru-RU" sz="2400" b="1" i="1" dirty="0" smtClean="0">
                <a:solidFill>
                  <a:schemeClr val="accent2"/>
                </a:solidFill>
              </a:rPr>
              <a:t> реализации 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двудипломного</a:t>
            </a:r>
            <a:r>
              <a:rPr lang="ru-RU" sz="2400" b="1" i="1" dirty="0" smtClean="0">
                <a:solidFill>
                  <a:schemeClr val="accent2"/>
                </a:solidFill>
              </a:rPr>
              <a:t> образования.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dirty="0" smtClean="0"/>
          </a:p>
        </p:txBody>
      </p:sp>
      <p:pic>
        <p:nvPicPr>
          <p:cNvPr id="40963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3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ru-RU" sz="2400" b="1" i="1" dirty="0" smtClean="0">
                <a:solidFill>
                  <a:srgbClr val="FF0000"/>
                </a:solidFill>
              </a:rPr>
              <a:t>Разработка интегрированных </a:t>
            </a:r>
            <a:r>
              <a:rPr lang="en-US" sz="2400" b="1" i="1" dirty="0" smtClean="0">
                <a:solidFill>
                  <a:srgbClr val="FF0000"/>
                </a:solidFill>
              </a:rPr>
              <a:t/>
            </a:r>
            <a:br>
              <a:rPr lang="en-US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образовательных программ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позволит внедрить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двудипломное</a:t>
            </a:r>
            <a:r>
              <a:rPr lang="ru-RU" sz="2400" b="1" i="1" dirty="0" smtClean="0">
                <a:solidFill>
                  <a:srgbClr val="FF0000"/>
                </a:solidFill>
              </a:rPr>
              <a:t> обучение: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2000" dirty="0" smtClean="0">
                <a:solidFill>
                  <a:schemeClr val="accent6"/>
                </a:solidFill>
              </a:rPr>
              <a:t>		</a:t>
            </a:r>
            <a:r>
              <a:rPr lang="ru-RU" sz="2400" b="1" i="1" dirty="0" smtClean="0">
                <a:solidFill>
                  <a:schemeClr val="accent6"/>
                </a:solidFill>
              </a:rPr>
              <a:t>Образовательные программы разрабатываются соответствующими структурами вузов двух стран на основе Соглашения или Договора, где оговариваются все необходимые условия:</a:t>
            </a:r>
          </a:p>
          <a:p>
            <a:pPr algn="just">
              <a:buFontTx/>
              <a:buNone/>
              <a:defRPr/>
            </a:pPr>
            <a:r>
              <a:rPr lang="ru-RU" sz="2400" b="1" i="1" dirty="0" smtClean="0">
                <a:solidFill>
                  <a:schemeClr val="accent6"/>
                </a:solidFill>
              </a:rPr>
              <a:t> –  финансирование, </a:t>
            </a:r>
          </a:p>
          <a:p>
            <a:pPr algn="just">
              <a:buFontTx/>
              <a:buChar char="-"/>
              <a:defRPr/>
            </a:pPr>
            <a:r>
              <a:rPr lang="ru-RU" sz="2400" b="1" i="1" dirty="0" smtClean="0">
                <a:solidFill>
                  <a:schemeClr val="accent6"/>
                </a:solidFill>
              </a:rPr>
              <a:t>отбор обучающихся, </a:t>
            </a:r>
          </a:p>
          <a:p>
            <a:pPr algn="just">
              <a:buFontTx/>
              <a:buChar char="-"/>
              <a:defRPr/>
            </a:pPr>
            <a:r>
              <a:rPr lang="ru-RU" sz="2400" b="1" i="1" dirty="0" smtClean="0">
                <a:solidFill>
                  <a:schemeClr val="accent6"/>
                </a:solidFill>
              </a:rPr>
              <a:t>содержание образовательных программ,</a:t>
            </a:r>
          </a:p>
          <a:p>
            <a:pPr algn="just">
              <a:buFontTx/>
              <a:buChar char="-"/>
              <a:defRPr/>
            </a:pPr>
            <a:r>
              <a:rPr lang="ru-RU" sz="2400" b="1" i="1" dirty="0" smtClean="0">
                <a:solidFill>
                  <a:schemeClr val="accent6"/>
                </a:solidFill>
              </a:rPr>
              <a:t> сроки обучения,</a:t>
            </a:r>
          </a:p>
          <a:p>
            <a:pPr algn="just">
              <a:buFontTx/>
              <a:buChar char="-"/>
              <a:defRPr/>
            </a:pPr>
            <a:r>
              <a:rPr lang="ru-RU" sz="2400" b="1" i="1" dirty="0" smtClean="0">
                <a:solidFill>
                  <a:schemeClr val="accent6"/>
                </a:solidFill>
              </a:rPr>
              <a:t> тип и статус выдаваемых документов об образовании и т.д. </a:t>
            </a:r>
            <a:endParaRPr lang="ru-RU" sz="2400" b="1" i="1" dirty="0"/>
          </a:p>
        </p:txBody>
      </p:sp>
      <p:sp>
        <p:nvSpPr>
          <p:cNvPr id="46083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608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  <a:noFill/>
        </p:spPr>
        <p:txBody>
          <a:bodyPr/>
          <a:lstStyle/>
          <a:p>
            <a:fld id="{1BD06CC9-D71F-4AD9-9E5E-0959A2214B5D}" type="slidenum">
              <a:rPr lang="ru-RU" smtClean="0"/>
              <a:pPr/>
              <a:t>5</a:t>
            </a:fld>
            <a:endParaRPr lang="ru-RU" smtClean="0"/>
          </a:p>
        </p:txBody>
      </p:sp>
      <p:pic>
        <p:nvPicPr>
          <p:cNvPr id="46085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3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На сегодняшний день на фармацевтическом факультете утверждено и функционирует </a:t>
            </a:r>
            <a:r>
              <a:rPr lang="ru-RU" sz="2000" dirty="0" smtClean="0">
                <a:solidFill>
                  <a:srgbClr val="FF0000"/>
                </a:solidFill>
              </a:rPr>
              <a:t>7  </a:t>
            </a:r>
            <a:r>
              <a:rPr lang="ru-RU" sz="2000" dirty="0" smtClean="0">
                <a:solidFill>
                  <a:srgbClr val="FF0000"/>
                </a:solidFill>
              </a:rPr>
              <a:t>интегрированных образовательных программ с </a:t>
            </a:r>
            <a:r>
              <a:rPr lang="ru-RU" sz="2000" dirty="0" smtClean="0">
                <a:solidFill>
                  <a:srgbClr val="FF0000"/>
                </a:solidFill>
              </a:rPr>
              <a:t>ВУЗами-партнерами (Утв. на МС </a:t>
            </a:r>
            <a:r>
              <a:rPr lang="ru-RU" sz="2000" dirty="0" err="1" smtClean="0">
                <a:solidFill>
                  <a:srgbClr val="FF0000"/>
                </a:solidFill>
              </a:rPr>
              <a:t>КазНМУ</a:t>
            </a:r>
            <a:r>
              <a:rPr lang="ru-RU" sz="2000" dirty="0" smtClean="0">
                <a:solidFill>
                  <a:srgbClr val="FF0000"/>
                </a:solidFill>
              </a:rPr>
              <a:t> Пр</a:t>
            </a:r>
            <a:r>
              <a:rPr lang="ru-RU" sz="2000" dirty="0" smtClean="0">
                <a:solidFill>
                  <a:srgbClr val="FF0000"/>
                </a:solidFill>
              </a:rPr>
              <a:t>. № 3 от 1.03.12 г.)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b="1" i="1" dirty="0" smtClean="0">
                <a:solidFill>
                  <a:schemeClr val="accent2"/>
                </a:solidFill>
              </a:rPr>
              <a:t>С Национальным фармацевтическим 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универ-ситетом</a:t>
            </a:r>
            <a:r>
              <a:rPr lang="ru-RU" sz="2400" b="1" i="1" dirty="0" smtClean="0">
                <a:solidFill>
                  <a:schemeClr val="accent2"/>
                </a:solidFill>
              </a:rPr>
              <a:t> (г.Харьков) – по </a:t>
            </a:r>
            <a:r>
              <a:rPr lang="ru-RU" sz="2400" b="1" i="1" dirty="0" smtClean="0">
                <a:solidFill>
                  <a:schemeClr val="accent2"/>
                </a:solidFill>
              </a:rPr>
              <a:t>исследовательской 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п</a:t>
            </a:r>
            <a:r>
              <a:rPr lang="en-US" sz="2400" b="1" i="1" dirty="0" smtClean="0">
                <a:solidFill>
                  <a:schemeClr val="accent2"/>
                </a:solidFill>
              </a:rPr>
              <a:t>p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актике</a:t>
            </a:r>
            <a:r>
              <a:rPr lang="ru-RU" sz="2400" b="1" i="1" dirty="0" smtClean="0">
                <a:solidFill>
                  <a:schemeClr val="accent2"/>
                </a:solidFill>
              </a:rPr>
              <a:t> по направлению </a:t>
            </a:r>
            <a:r>
              <a:rPr lang="ru-RU" sz="2400" b="1" i="1" dirty="0" smtClean="0">
                <a:solidFill>
                  <a:schemeClr val="accent2"/>
                </a:solidFill>
              </a:rPr>
              <a:t>фармацевт-менеджер и </a:t>
            </a:r>
            <a:r>
              <a:rPr lang="ru-RU" sz="2400" b="1" i="1" dirty="0" smtClean="0">
                <a:solidFill>
                  <a:schemeClr val="accent2"/>
                </a:solidFill>
              </a:rPr>
              <a:t>фармацевт-аналитик (для 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магист</a:t>
            </a:r>
            <a:r>
              <a:rPr lang="en-US" sz="2400" b="1" i="1" dirty="0" smtClean="0">
                <a:solidFill>
                  <a:schemeClr val="accent2"/>
                </a:solidFill>
              </a:rPr>
              <a:t>p</a:t>
            </a:r>
            <a:r>
              <a:rPr lang="ru-RU" sz="2400" b="1" i="1" dirty="0" smtClean="0">
                <a:solidFill>
                  <a:schemeClr val="accent2"/>
                </a:solidFill>
              </a:rPr>
              <a:t>антов 2 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ку</a:t>
            </a:r>
            <a:r>
              <a:rPr lang="en-US" sz="2400" b="1" i="1" dirty="0" smtClean="0">
                <a:solidFill>
                  <a:schemeClr val="accent2"/>
                </a:solidFill>
              </a:rPr>
              <a:t>p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са</a:t>
            </a:r>
            <a:r>
              <a:rPr lang="ru-RU" sz="2400" b="1" i="1" dirty="0" smtClean="0">
                <a:solidFill>
                  <a:schemeClr val="accent2"/>
                </a:solidFill>
              </a:rPr>
              <a:t>);</a:t>
            </a:r>
            <a:endParaRPr lang="ru-RU" sz="2400" b="1" i="1" dirty="0" smtClean="0">
              <a:solidFill>
                <a:schemeClr val="accent2"/>
              </a:solidFill>
            </a:endParaRPr>
          </a:p>
          <a:p>
            <a:pPr algn="just"/>
            <a:r>
              <a:rPr lang="ru-RU" sz="2400" b="1" i="1" dirty="0" smtClean="0">
                <a:solidFill>
                  <a:schemeClr val="accent2"/>
                </a:solidFill>
              </a:rPr>
              <a:t>с Ташкентским фармацевтическим институтом по </a:t>
            </a:r>
            <a:r>
              <a:rPr lang="ru-RU" sz="2400" b="1" i="1" dirty="0" smtClean="0">
                <a:solidFill>
                  <a:schemeClr val="accent2"/>
                </a:solidFill>
              </a:rPr>
              <a:t>исследовательской 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п</a:t>
            </a:r>
            <a:r>
              <a:rPr lang="en-US" sz="2400" b="1" i="1" dirty="0" smtClean="0">
                <a:solidFill>
                  <a:schemeClr val="accent2"/>
                </a:solidFill>
              </a:rPr>
              <a:t>p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актике</a:t>
            </a:r>
            <a:r>
              <a:rPr lang="ru-RU" sz="2400" b="1" i="1" dirty="0" smtClean="0">
                <a:solidFill>
                  <a:schemeClr val="accent2"/>
                </a:solidFill>
              </a:rPr>
              <a:t> по </a:t>
            </a:r>
            <a:r>
              <a:rPr lang="ru-RU" sz="2400" b="1" i="1" dirty="0" smtClean="0">
                <a:solidFill>
                  <a:schemeClr val="accent2"/>
                </a:solidFill>
              </a:rPr>
              <a:t>направлениям подготовки фармацевт-менеджер, фармацевт-технолог</a:t>
            </a:r>
            <a:r>
              <a:rPr lang="ru-RU" sz="2400" b="1" i="1" dirty="0" smtClean="0">
                <a:solidFill>
                  <a:schemeClr val="accent2"/>
                </a:solidFill>
              </a:rPr>
              <a:t>, 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фармацевт-фармакогност</a:t>
            </a:r>
            <a:r>
              <a:rPr lang="ru-RU" sz="2400" b="1" i="1" dirty="0" smtClean="0">
                <a:solidFill>
                  <a:schemeClr val="accent2"/>
                </a:solidFill>
              </a:rPr>
              <a:t> (для 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магист</a:t>
            </a:r>
            <a:r>
              <a:rPr lang="en-US" sz="2400" b="1" i="1" dirty="0" smtClean="0">
                <a:solidFill>
                  <a:schemeClr val="accent2"/>
                </a:solidFill>
              </a:rPr>
              <a:t>p</a:t>
            </a:r>
            <a:r>
              <a:rPr lang="ru-RU" sz="2400" b="1" i="1" dirty="0" smtClean="0">
                <a:solidFill>
                  <a:schemeClr val="accent2"/>
                </a:solidFill>
              </a:rPr>
              <a:t>антов 2 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ку</a:t>
            </a:r>
            <a:r>
              <a:rPr lang="en-US" sz="2400" b="1" i="1" dirty="0" smtClean="0">
                <a:solidFill>
                  <a:schemeClr val="accent2"/>
                </a:solidFill>
              </a:rPr>
              <a:t>p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са</a:t>
            </a:r>
            <a:r>
              <a:rPr lang="ru-RU" sz="2400" b="1" i="1" dirty="0" smtClean="0">
                <a:solidFill>
                  <a:schemeClr val="accent2"/>
                </a:solidFill>
              </a:rPr>
              <a:t>). </a:t>
            </a:r>
            <a:endParaRPr lang="ru-RU" sz="2400" b="1" i="1" dirty="0">
              <a:solidFill>
                <a:schemeClr val="accent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B04D5-A3E8-4573-93A8-4318EB1F317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6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5786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Программа развития молодых специалистов «Звезды Балтики»</a:t>
            </a:r>
            <a:endParaRPr lang="ru-RU"/>
          </a:p>
        </p:txBody>
      </p:sp>
      <p:pic>
        <p:nvPicPr>
          <p:cNvPr id="6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5786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0"/>
            <a:ext cx="68373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Структура данных образовательных программ представлена следующим образом: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chemeClr val="accent2"/>
                </a:solidFill>
              </a:rPr>
              <a:t>Основные положения;</a:t>
            </a:r>
          </a:p>
          <a:p>
            <a:r>
              <a:rPr lang="ru-RU" sz="2400" b="1" i="1" dirty="0" smtClean="0">
                <a:solidFill>
                  <a:schemeClr val="accent2"/>
                </a:solidFill>
              </a:rPr>
              <a:t>Цели и задачи программы;</a:t>
            </a:r>
          </a:p>
          <a:p>
            <a:r>
              <a:rPr lang="ru-RU" sz="2400" b="1" i="1" dirty="0" smtClean="0">
                <a:solidFill>
                  <a:schemeClr val="accent2"/>
                </a:solidFill>
              </a:rPr>
              <a:t> Содержание исследовательской практики;</a:t>
            </a:r>
          </a:p>
          <a:p>
            <a:r>
              <a:rPr lang="ru-RU" sz="2400" b="1" i="1" dirty="0" smtClean="0">
                <a:solidFill>
                  <a:schemeClr val="accent2"/>
                </a:solidFill>
              </a:rPr>
              <a:t>Требования к исследовательской практике и контроль ее прохождения;</a:t>
            </a:r>
          </a:p>
          <a:p>
            <a:r>
              <a:rPr lang="ru-RU" sz="2400" b="1" i="1" dirty="0" smtClean="0">
                <a:solidFill>
                  <a:schemeClr val="accent2"/>
                </a:solidFill>
              </a:rPr>
              <a:t>Программа исследовательской практики;</a:t>
            </a:r>
          </a:p>
          <a:p>
            <a:r>
              <a:rPr lang="ru-RU" sz="2400" b="1" i="1" dirty="0" smtClean="0">
                <a:solidFill>
                  <a:schemeClr val="accent2"/>
                </a:solidFill>
              </a:rPr>
              <a:t> Учебно-тематический план;</a:t>
            </a:r>
          </a:p>
          <a:p>
            <a:r>
              <a:rPr lang="ru-RU" sz="2400" b="1" i="1" dirty="0" smtClean="0">
                <a:solidFill>
                  <a:schemeClr val="accent2"/>
                </a:solidFill>
              </a:rPr>
              <a:t>Требования к оформлению отчета;</a:t>
            </a:r>
          </a:p>
          <a:p>
            <a:r>
              <a:rPr lang="ru-RU" sz="2400" b="1" i="1" dirty="0" smtClean="0">
                <a:solidFill>
                  <a:schemeClr val="accent2"/>
                </a:solidFill>
              </a:rPr>
              <a:t>Список литературных источников;</a:t>
            </a:r>
          </a:p>
          <a:p>
            <a:r>
              <a:rPr lang="ru-RU" sz="2400" b="1" i="1" dirty="0" smtClean="0">
                <a:solidFill>
                  <a:schemeClr val="accent2"/>
                </a:solidFill>
              </a:rPr>
              <a:t> Приложения.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14744" y="0"/>
            <a:ext cx="2895600" cy="2889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B04D5-A3E8-4573-93A8-4318EB1F3178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6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5786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Составлены образовательные программы по отдельным дисциплинам: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b="1" i="1" dirty="0" smtClean="0">
                <a:solidFill>
                  <a:schemeClr val="accent2"/>
                </a:solidFill>
              </a:rPr>
              <a:t> «Биотехнологии» - по направлению 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подго-товки</a:t>
            </a:r>
            <a:r>
              <a:rPr lang="ru-RU" sz="2400" b="1" i="1" dirty="0" smtClean="0">
                <a:solidFill>
                  <a:schemeClr val="accent2"/>
                </a:solidFill>
              </a:rPr>
              <a:t> фармацевт-технолог совместно с Санкт-Петербургской 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химико-фармацев-тической</a:t>
            </a:r>
            <a:r>
              <a:rPr lang="ru-RU" sz="2400" b="1" i="1" dirty="0" smtClean="0">
                <a:solidFill>
                  <a:schemeClr val="accent2"/>
                </a:solidFill>
              </a:rPr>
              <a:t> </a:t>
            </a:r>
            <a:r>
              <a:rPr lang="ru-RU" sz="2400" b="1" i="1" dirty="0" smtClean="0">
                <a:solidFill>
                  <a:schemeClr val="accent2"/>
                </a:solidFill>
              </a:rPr>
              <a:t>академией (для студентов 5 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ку</a:t>
            </a:r>
            <a:r>
              <a:rPr lang="en-US" sz="2400" b="1" i="1" dirty="0" smtClean="0">
                <a:solidFill>
                  <a:schemeClr val="accent2"/>
                </a:solidFill>
              </a:rPr>
              <a:t>p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са</a:t>
            </a:r>
            <a:r>
              <a:rPr lang="ru-RU" sz="2400" b="1" i="1" dirty="0" smtClean="0">
                <a:solidFill>
                  <a:schemeClr val="accent2"/>
                </a:solidFill>
              </a:rPr>
              <a:t>);</a:t>
            </a:r>
            <a:endParaRPr lang="ru-RU" sz="2400" b="1" i="1" dirty="0" smtClean="0">
              <a:solidFill>
                <a:schemeClr val="accent2"/>
              </a:solidFill>
            </a:endParaRPr>
          </a:p>
          <a:p>
            <a:pPr algn="just"/>
            <a:r>
              <a:rPr lang="ru-RU" sz="2400" b="1" i="1" dirty="0" smtClean="0">
                <a:solidFill>
                  <a:schemeClr val="accent2"/>
                </a:solidFill>
              </a:rPr>
              <a:t> «Технологии 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парфюмерно-косметологи-ческих</a:t>
            </a:r>
            <a:r>
              <a:rPr lang="ru-RU" sz="2400" b="1" i="1" dirty="0" smtClean="0">
                <a:solidFill>
                  <a:schemeClr val="accent2"/>
                </a:solidFill>
              </a:rPr>
              <a:t> препаратов» -по направлению подготовки фармацевт-технолог совместно с Ташкентским фармацевтическим </a:t>
            </a:r>
            <a:r>
              <a:rPr lang="ru-RU" sz="2400" b="1" i="1" dirty="0" smtClean="0">
                <a:solidFill>
                  <a:schemeClr val="accent2"/>
                </a:solidFill>
              </a:rPr>
              <a:t>институтом (для 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магист</a:t>
            </a:r>
            <a:r>
              <a:rPr lang="en-US" sz="2400" b="1" i="1" dirty="0" smtClean="0">
                <a:solidFill>
                  <a:schemeClr val="accent2"/>
                </a:solidFill>
              </a:rPr>
              <a:t>p</a:t>
            </a:r>
            <a:r>
              <a:rPr lang="ru-RU" sz="2400" b="1" i="1" dirty="0" smtClean="0">
                <a:solidFill>
                  <a:schemeClr val="accent2"/>
                </a:solidFill>
              </a:rPr>
              <a:t>антов 2 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ку</a:t>
            </a:r>
            <a:r>
              <a:rPr lang="en-US" sz="2400" b="1" i="1" dirty="0" smtClean="0">
                <a:solidFill>
                  <a:schemeClr val="accent2"/>
                </a:solidFill>
              </a:rPr>
              <a:t>p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са</a:t>
            </a:r>
            <a:r>
              <a:rPr lang="ru-RU" sz="2400" b="1" i="1" dirty="0" smtClean="0">
                <a:solidFill>
                  <a:schemeClr val="accent2"/>
                </a:solidFill>
              </a:rPr>
              <a:t>).</a:t>
            </a:r>
            <a:endParaRPr lang="ru-RU" sz="2400" b="1" i="1" dirty="0" smtClean="0">
              <a:solidFill>
                <a:schemeClr val="accent2"/>
              </a:solidFill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B04D5-A3E8-4573-93A8-4318EB1F3178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6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5786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Корпоративный шаблон презентаций компании Балтика">
  <a:themeElements>
    <a:clrScheme name="">
      <a:dk1>
        <a:srgbClr val="0D267A"/>
      </a:dk1>
      <a:lt1>
        <a:srgbClr val="FFFFFF"/>
      </a:lt1>
      <a:dk2>
        <a:srgbClr val="FFFFFF"/>
      </a:dk2>
      <a:lt2>
        <a:srgbClr val="7F7F7F"/>
      </a:lt2>
      <a:accent1>
        <a:srgbClr val="C8D9E9"/>
      </a:accent1>
      <a:accent2>
        <a:srgbClr val="99CCFF"/>
      </a:accent2>
      <a:accent3>
        <a:srgbClr val="FFFFFF"/>
      </a:accent3>
      <a:accent4>
        <a:srgbClr val="091F67"/>
      </a:accent4>
      <a:accent5>
        <a:srgbClr val="E0E9F2"/>
      </a:accent5>
      <a:accent6>
        <a:srgbClr val="8AB9E7"/>
      </a:accent6>
      <a:hlink>
        <a:srgbClr val="CBA72D"/>
      </a:hlink>
      <a:folHlink>
        <a:srgbClr val="DFDFDF"/>
      </a:folHlink>
    </a:clrScheme>
    <a:fontScheme name="Корпоративный шаблон презентаций компании Балти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C2C2C2">
              <a:alpha val="50000"/>
            </a:srgbClr>
          </a:outer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C2C2C2">
              <a:alpha val="50000"/>
            </a:srgbClr>
          </a:outer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орпоративный шаблон презентаций компании Балтик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компании Балтик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компании Балтик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компании Балтик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компании Балтик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компании Балтик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компании Балтик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компании Балтик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компании Балтик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компании Балтик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компании Балтик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компании Балтик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компании Балтика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компании Балтика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компании Балтика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CC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компании Балтика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CC"/>
        </a:hlink>
        <a:folHlink>
          <a:srgbClr val="33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pt11A.tmp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12045</TotalTime>
  <Words>1060</Words>
  <Application>Microsoft Office PowerPoint</Application>
  <PresentationFormat>Экран (4:3)</PresentationFormat>
  <Paragraphs>111</Paragraphs>
  <Slides>19</Slides>
  <Notes>1</Notes>
  <HiddenSlides>0</HiddenSlides>
  <MMClips>0</MMClips>
  <ScaleCrop>false</ScaleCrop>
  <HeadingPairs>
    <vt:vector size="8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  <vt:variant>
        <vt:lpstr>Произвольные показы</vt:lpstr>
      </vt:variant>
      <vt:variant>
        <vt:i4>3</vt:i4>
      </vt:variant>
    </vt:vector>
  </HeadingPairs>
  <TitlesOfParts>
    <vt:vector size="25" baseType="lpstr">
      <vt:lpstr>Корпоративный шаблон презентаций компании Балтика</vt:lpstr>
      <vt:lpstr>ppt11A.tmp</vt:lpstr>
      <vt:lpstr>Документ Microsoft Office Word</vt:lpstr>
      <vt:lpstr>Слайд 1</vt:lpstr>
      <vt:lpstr>Pазpаботаны  образовательные программы на фаpмацевтическом факультете по:</vt:lpstr>
      <vt:lpstr> Разработана  и внедрена в учебный процесс образовательная программа по спец. «Фармация», основанная на компетентностном подходе  </vt:lpstr>
      <vt:lpstr>Международное сотрудничество  осуществляется в рамках:</vt:lpstr>
      <vt:lpstr>Разработка интегрированных  образовательных программ позволит внедрить двудипломное обучение:</vt:lpstr>
      <vt:lpstr>На сегодняшний день на фармацевтическом факультете утверждено и функционирует 7  интегрированных образовательных программ с ВУЗами-партнерами (Утв. на МС КазНМУ Пр. № 3 от 1.03.12 г.) </vt:lpstr>
      <vt:lpstr>Слайд 7</vt:lpstr>
      <vt:lpstr>Структура данных образовательных программ представлена следующим образом:</vt:lpstr>
      <vt:lpstr>Составлены образовательные программы по отдельным дисциплинам:</vt:lpstr>
      <vt:lpstr>Слайд 10</vt:lpstr>
      <vt:lpstr>Структура интегрированных образовательных программ представлена следующими разделами: </vt:lpstr>
      <vt:lpstr>В 2012-13 учебном году - разработано и утверждено 2 образовательные программы, которые утверждены на заседании Учебного департамента и Комитета образовательных программ фармации(Пр.№10от28.06.12г.) </vt:lpstr>
      <vt:lpstr>В настоящее время  разработаны и подготовлены к утверждению следующие образовательные программы, которые утверждены на заседании Учебного департамента и Комитета образовательных программ фармации (Пр. № 5 от 20.12.12 г.): </vt:lpstr>
      <vt:lpstr>Слайд 14</vt:lpstr>
      <vt:lpstr>Слайд 15</vt:lpstr>
      <vt:lpstr>Для актуализации обучения на факультете запланирован ряд мероприятий, в частности, проведение профессорских чтений с привлечением ведущих специалистов отрасли</vt:lpstr>
      <vt:lpstr>Сотрудниками фармацевтического факультета подготовлен проект ГОСО 2012 года по специальности «Фармация» </vt:lpstr>
      <vt:lpstr>Ожидаемые результаты:</vt:lpstr>
      <vt:lpstr>Слайд 19</vt:lpstr>
      <vt:lpstr>микрплохо</vt:lpstr>
      <vt:lpstr>адмедиа</vt:lpstr>
      <vt:lpstr>микрхорошо</vt:lpstr>
    </vt:vector>
  </TitlesOfParts>
  <Company>PowerLexis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subject/>
  <dc:creator>Анна Горчакова</dc:creator>
  <cp:keywords>PowerLexis, презентация, Живые бизнес-презентации, PowerPoint</cp:keywords>
  <dc:description>Россия, 191119,_x000d_
г. Санкт-Петербург,_x000d_
ул. Достоевского, д. 44, к. А_x000d_
тел.:	+7 812 334-1323_x000d_
факс:	+7 812 710-8842</dc:description>
  <cp:lastModifiedBy>Admin</cp:lastModifiedBy>
  <cp:revision>255</cp:revision>
  <dcterms:created xsi:type="dcterms:W3CDTF">2006-12-07T07:50:19Z</dcterms:created>
  <dcterms:modified xsi:type="dcterms:W3CDTF">2012-12-22T11:13:05Z</dcterms:modified>
</cp:coreProperties>
</file>