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75" r:id="rId2"/>
    <p:sldId id="258" r:id="rId3"/>
    <p:sldId id="274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9" autoAdjust="0"/>
    <p:restoredTop sz="86441" autoAdjust="0"/>
  </p:normalViewPr>
  <p:slideViewPr>
    <p:cSldViewPr>
      <p:cViewPr varScale="1">
        <p:scale>
          <a:sx n="64" d="100"/>
          <a:sy n="64" d="100"/>
        </p:scale>
        <p:origin x="-3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50A4F-FC1C-46F1-BD01-C4D67415E7B4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257D0-FA0D-4FD3-8CA4-3BBDF689C3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276249-1BB3-473C-89C5-39C777CB2160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4A5A0EB-E33D-49E4-8660-1B1097CF0A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93FDF89-6092-47FE-B932-11AF1F73D0BF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F45703-EEE6-450B-BC9B-3A21A419A5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99B41-7375-4AC3-9C7C-E5F3BA2414BD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F5E42-8820-4B03-9ABF-CA31649807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876BA-6E51-470E-872E-70269752223D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7EA37-8653-4DAB-8A2B-4B1BF1C58E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AB486-B14B-4A7D-967C-650F11B87366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7C11D-6949-4C02-89B4-7820DA22AC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FFF96-9F1D-42E1-B80C-6F434137ACDF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FFCF6-9D92-49EA-83AF-0319407E4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36D9F-D709-4FEE-AA9F-FB94F072CAD0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6F8FA-2603-423F-9796-591586761F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8893C8-50B8-4D24-8087-C0D0EBA9ACB3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A1BCFF-25A0-4BE6-9322-7B40F0155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CEB36-203C-40C0-8766-59FB297A1657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10090-F5BF-40EE-A068-44227CE01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2189FC0-FF5A-4B30-AC80-CFF7ECAA44FF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9CCFF36-B4AA-4A25-B9CE-43802DECE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9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80" r:id="rId8"/>
    <p:sldLayoutId id="2147483778" r:id="rId9"/>
    <p:sldLayoutId id="2147483781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4"/>
          <p:cNvSpPr>
            <a:spLocks noChangeArrowheads="1"/>
          </p:cNvSpPr>
          <p:nvPr/>
        </p:nvSpPr>
        <p:spPr bwMode="auto">
          <a:xfrm>
            <a:off x="250825" y="1250950"/>
            <a:ext cx="7921625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 b="1">
                <a:solidFill>
                  <a:srgbClr val="FF0066"/>
                </a:solidFill>
                <a:latin typeface="Times New Roman" pitchFamily="18" charset="0"/>
              </a:rPr>
              <a:t>В целях реализации стратегических целей ИПО</a:t>
            </a:r>
            <a:r>
              <a:rPr lang="ru-RU" sz="320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ru-RU" sz="3200" b="1">
                <a:solidFill>
                  <a:srgbClr val="FF0066"/>
                </a:solidFill>
                <a:latin typeface="Times New Roman" pitchFamily="18" charset="0"/>
              </a:rPr>
              <a:t>на 2013 год:</a:t>
            </a:r>
          </a:p>
          <a:p>
            <a:pPr algn="just"/>
            <a:r>
              <a:rPr lang="ru-RU" sz="3200" b="1">
                <a:solidFill>
                  <a:srgbClr val="3333FF"/>
                </a:solidFill>
                <a:latin typeface="Times New Roman" pitchFamily="18" charset="0"/>
              </a:rPr>
              <a:t> - увеличение финансовых средств от реализации обзовательных услуг до 500 млн. тенге; </a:t>
            </a:r>
          </a:p>
          <a:p>
            <a:pPr algn="just"/>
            <a:r>
              <a:rPr lang="ru-RU" sz="3200" b="1">
                <a:solidFill>
                  <a:srgbClr val="3333FF"/>
                </a:solidFill>
                <a:latin typeface="Times New Roman" pitchFamily="18" charset="0"/>
              </a:rPr>
              <a:t>- развитие дистанционного обучения; - расширение научной деятельности просим рассмотреть и решить на Ученом совете следующие вопросы: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2"/>
          <p:cNvSpPr>
            <a:spLocks noGrp="1"/>
          </p:cNvSpPr>
          <p:nvPr>
            <p:ph idx="1"/>
          </p:nvPr>
        </p:nvSpPr>
        <p:spPr>
          <a:xfrm>
            <a:off x="323850" y="260350"/>
            <a:ext cx="7777163" cy="64087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b="1" smtClean="0"/>
              <a:t>            </a:t>
            </a:r>
            <a:r>
              <a:rPr lang="ru-RU" b="1" smtClean="0">
                <a:solidFill>
                  <a:srgbClr val="3333FF"/>
                </a:solidFill>
                <a:latin typeface="Times New Roman" pitchFamily="18" charset="0"/>
              </a:rPr>
              <a:t>4.2 Кафедра гигиены и медицинской экологии. 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       </a:t>
            </a:r>
            <a:r>
              <a:rPr lang="ru-RU" b="1" smtClean="0">
                <a:latin typeface="Times New Roman" pitchFamily="18" charset="0"/>
              </a:rPr>
              <a:t>Кафедрой подготовлено 322 специалиста, на бюджетной основе 35 и на платной – 287 слушателя, из них 127 врачей-эпидемиологов. Кафедра проводит обучение по 2 специальностям: гигиена и эпидемиология (общая гигиена, гигиена труда, гигиена детей и подростков, гигиена питания, коммунальная гигиена, радиационная гигиена, токсикология, эпидемиология, паразитология, бактериология, вирусология, микробиология), имеет 3 учебные базы (РСЭС, ЦСЭЭ, УГСЭН).</a:t>
            </a:r>
            <a:r>
              <a:rPr lang="ru-RU" smtClean="0"/>
              <a:t> 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     </a:t>
            </a:r>
            <a:r>
              <a:rPr lang="ru-RU" b="1" smtClean="0">
                <a:solidFill>
                  <a:srgbClr val="3333FF"/>
                </a:solidFill>
                <a:latin typeface="Times New Roman" pitchFamily="18" charset="0"/>
              </a:rPr>
              <a:t>Дополнительно к штатным единицам – 2 ставки (профессор – 1 ставка, доцент – 1 ст.).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b="1" smtClean="0">
              <a:solidFill>
                <a:srgbClr val="3333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785" y="42590"/>
            <a:ext cx="7970327" cy="11521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Проект решения: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250825" y="1125538"/>
            <a:ext cx="7850188" cy="547211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400" b="1" i="1" smtClean="0"/>
              <a:t>     </a:t>
            </a:r>
            <a:r>
              <a:rPr lang="ru-RU" sz="2400" b="1" i="1" smtClean="0">
                <a:solidFill>
                  <a:srgbClr val="FF0000"/>
                </a:solidFill>
                <a:latin typeface="Times New Roman" pitchFamily="18" charset="0"/>
              </a:rPr>
              <a:t>Создать:</a:t>
            </a:r>
            <a:endParaRPr lang="ru-RU" sz="2400" b="1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3333FF"/>
                </a:solidFill>
                <a:latin typeface="Times New Roman" pitchFamily="18" charset="0"/>
              </a:rPr>
              <a:t>1. Кафедру больничного менеджмента с курсом репродуктивной медицины.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3333FF"/>
                </a:solidFill>
                <a:latin typeface="Times New Roman" pitchFamily="18" charset="0"/>
              </a:rPr>
              <a:t>2. Курс восточной медицины при кафедре неврологии.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3333FF"/>
                </a:solidFill>
                <a:latin typeface="Times New Roman" pitchFamily="18" charset="0"/>
              </a:rPr>
              <a:t>3. Курс пластической хирургии при кафедре хирургии.</a:t>
            </a:r>
          </a:p>
          <a:p>
            <a:pPr eaLnBrk="1" hangingPunct="1">
              <a:buFont typeface="Wingdings 2" pitchFamily="18" charset="2"/>
              <a:buNone/>
            </a:pPr>
            <a:endParaRPr lang="ru-RU" sz="2400" b="1" i="1" smtClean="0">
              <a:solidFill>
                <a:srgbClr val="FF0000"/>
              </a:solidFill>
              <a:latin typeface="Arial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b="1" i="1" smtClean="0">
                <a:solidFill>
                  <a:srgbClr val="FF0000"/>
                </a:solidFill>
                <a:latin typeface="Arial" charset="0"/>
              </a:rPr>
              <a:t>   </a:t>
            </a:r>
            <a:r>
              <a:rPr lang="ru-RU" sz="2400" b="1" i="1" smtClean="0">
                <a:solidFill>
                  <a:srgbClr val="FF0000"/>
                </a:solidFill>
                <a:latin typeface="Times New Roman" pitchFamily="18" charset="0"/>
              </a:rPr>
              <a:t>Преобразовать курсы:</a:t>
            </a:r>
            <a:endParaRPr lang="ru-RU" sz="2400" b="1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3333FF"/>
                </a:solidFill>
                <a:latin typeface="Times New Roman" pitchFamily="18" charset="0"/>
              </a:rPr>
              <a:t>1. Курс кардиохирургии на кафедру сердечно-сосудистой хирургии.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3333FF"/>
                </a:solidFill>
                <a:latin typeface="Times New Roman" pitchFamily="18" charset="0"/>
              </a:rPr>
              <a:t>2. Курс педиатрии и неонатологии на кафедру педиатрии и неонатологии.</a:t>
            </a:r>
          </a:p>
          <a:p>
            <a:pPr eaLnBrk="1" hangingPunct="1">
              <a:buFont typeface="Wingdings 2" pitchFamily="18" charset="2"/>
              <a:buNone/>
            </a:pPr>
            <a:endParaRPr lang="ru-RU" sz="2400" smtClean="0">
              <a:solidFill>
                <a:srgbClr val="3333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2"/>
          <p:cNvSpPr>
            <a:spLocks noGrp="1"/>
          </p:cNvSpPr>
          <p:nvPr>
            <p:ph idx="1"/>
          </p:nvPr>
        </p:nvSpPr>
        <p:spPr>
          <a:xfrm>
            <a:off x="323850" y="620713"/>
            <a:ext cx="7848600" cy="604837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</a:rPr>
              <a:t>Переименовать название кафедры: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ru-RU" sz="3600" b="1" smtClean="0">
                <a:solidFill>
                  <a:srgbClr val="3333FF"/>
                </a:solidFill>
                <a:latin typeface="Times New Roman" pitchFamily="18" charset="0"/>
              </a:rPr>
              <a:t>1.Кафедру гигиены и медицинской экологии на кафедру гигиены и эпидемиологии.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3600" b="1" smtClean="0">
                <a:solidFill>
                  <a:srgbClr val="3333FF"/>
                </a:solidFill>
                <a:latin typeface="Times New Roman" pitchFamily="18" charset="0"/>
              </a:rPr>
              <a:t> 2.Кафедру хирургии с курсом кардиохирургии на кафедру хирургии с курсом пластической хирургии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593" y="373931"/>
            <a:ext cx="7743176" cy="148360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Выделить дополнительные штатные единицы к имеющимся на кафедрах: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503238" y="1628775"/>
            <a:ext cx="7669212" cy="47529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ru-RU" sz="3200" b="1" smtClean="0">
                <a:solidFill>
                  <a:srgbClr val="3333FF"/>
                </a:solidFill>
                <a:latin typeface="Times New Roman" pitchFamily="18" charset="0"/>
              </a:rPr>
              <a:t>1.Лучевой и функциональной диагностики – 2 ставки (профессор - 1 ставка, ассистент – 1 ст.);</a:t>
            </a:r>
          </a:p>
          <a:p>
            <a:pPr algn="just" eaLnBrk="1" hangingPunct="1">
              <a:buFont typeface="Wingdings 2" pitchFamily="18" charset="2"/>
              <a:buNone/>
            </a:pPr>
            <a:endParaRPr lang="ru-RU" sz="3200" b="1" smtClean="0">
              <a:solidFill>
                <a:srgbClr val="3333FF"/>
              </a:solidFill>
              <a:latin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ru-RU" sz="3200" b="1" smtClean="0">
                <a:solidFill>
                  <a:srgbClr val="3333FF"/>
                </a:solidFill>
                <a:latin typeface="Times New Roman" pitchFamily="18" charset="0"/>
              </a:rPr>
              <a:t>2. Гигиены и эпидемиологии – 2 ставки (профессор – 1 ставка, доцент – 1 ст.).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3200" b="1" smtClean="0">
                <a:solidFill>
                  <a:srgbClr val="3333FF"/>
                </a:solidFill>
                <a:latin typeface="Times New Roman" pitchFamily="18" charset="0"/>
              </a:rPr>
              <a:t> </a:t>
            </a:r>
          </a:p>
          <a:p>
            <a:pPr eaLnBrk="1" hangingPunct="1">
              <a:buFont typeface="Wingdings 2" pitchFamily="18" charset="2"/>
              <a:buNone/>
            </a:pPr>
            <a:endParaRPr lang="ru-RU" sz="3200" b="1" smtClean="0">
              <a:solidFill>
                <a:srgbClr val="3333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Содержимое 2"/>
          <p:cNvSpPr>
            <a:spLocks noGrp="1"/>
          </p:cNvSpPr>
          <p:nvPr>
            <p:ph idx="1"/>
          </p:nvPr>
        </p:nvSpPr>
        <p:spPr>
          <a:xfrm>
            <a:off x="395288" y="1268413"/>
            <a:ext cx="7632700" cy="5187950"/>
          </a:xfrm>
        </p:spPr>
        <p:txBody>
          <a:bodyPr/>
          <a:lstStyle/>
          <a:p>
            <a:pPr algn="just" eaLnBrk="1" hangingPunct="1"/>
            <a:r>
              <a:rPr lang="ru-RU" sz="3600" b="1" dirty="0" smtClean="0">
                <a:solidFill>
                  <a:srgbClr val="3333FF"/>
                </a:solidFill>
                <a:latin typeface="Times New Roman" pitchFamily="18" charset="0"/>
              </a:rPr>
              <a:t>       Ответственные: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3600" b="1" dirty="0" smtClean="0">
                <a:solidFill>
                  <a:srgbClr val="3333FF"/>
                </a:solidFill>
                <a:latin typeface="Times New Roman" pitchFamily="18" charset="0"/>
              </a:rPr>
              <a:t>  - директор Института </a:t>
            </a:r>
            <a:r>
              <a:rPr lang="ru-RU" sz="3600" b="1" dirty="0" err="1" smtClean="0">
                <a:solidFill>
                  <a:srgbClr val="3333FF"/>
                </a:solidFill>
                <a:latin typeface="Times New Roman" pitchFamily="18" charset="0"/>
              </a:rPr>
              <a:t>последип-ломного</a:t>
            </a:r>
            <a:r>
              <a:rPr lang="ru-RU" sz="36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ru-RU" sz="3600" b="1" smtClean="0">
                <a:solidFill>
                  <a:srgbClr val="3333FF"/>
                </a:solidFill>
                <a:latin typeface="Times New Roman" pitchFamily="18" charset="0"/>
              </a:rPr>
              <a:t>образования </a:t>
            </a:r>
            <a:r>
              <a:rPr lang="ru-RU" sz="3600" b="1" smtClean="0">
                <a:solidFill>
                  <a:srgbClr val="3333FF"/>
                </a:solidFill>
                <a:latin typeface="Times New Roman" pitchFamily="18" charset="0"/>
              </a:rPr>
              <a:t>      Дарменов</a:t>
            </a:r>
            <a:r>
              <a:rPr lang="ru-RU" sz="36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3333FF"/>
                </a:solidFill>
                <a:latin typeface="Times New Roman" pitchFamily="18" charset="0"/>
              </a:rPr>
              <a:t>О.К.;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3600" b="1" dirty="0" smtClean="0">
                <a:solidFill>
                  <a:srgbClr val="3333FF"/>
                </a:solidFill>
                <a:latin typeface="Times New Roman" pitchFamily="18" charset="0"/>
              </a:rPr>
              <a:t>  - проректор по экономическим вопросам </a:t>
            </a:r>
            <a:r>
              <a:rPr lang="ru-RU" sz="3600" b="1" dirty="0" err="1" smtClean="0">
                <a:solidFill>
                  <a:srgbClr val="3333FF"/>
                </a:solidFill>
                <a:latin typeface="Times New Roman" pitchFamily="18" charset="0"/>
              </a:rPr>
              <a:t>Айнабекова</a:t>
            </a:r>
            <a:r>
              <a:rPr lang="ru-RU" sz="3600" b="1" dirty="0" smtClean="0">
                <a:solidFill>
                  <a:srgbClr val="3333FF"/>
                </a:solidFill>
                <a:latin typeface="Times New Roman" pitchFamily="18" charset="0"/>
              </a:rPr>
              <a:t> П.Д.</a:t>
            </a:r>
          </a:p>
          <a:p>
            <a:pPr algn="just" eaLnBrk="1" hangingPunct="1"/>
            <a:r>
              <a:rPr lang="ru-RU" sz="3600" b="1" dirty="0" smtClean="0">
                <a:solidFill>
                  <a:srgbClr val="3333FF"/>
                </a:solidFill>
                <a:latin typeface="Times New Roman" pitchFamily="18" charset="0"/>
              </a:rPr>
              <a:t>Срок </a:t>
            </a:r>
            <a:r>
              <a:rPr lang="ru-RU" sz="3600" b="1" dirty="0" smtClean="0">
                <a:solidFill>
                  <a:srgbClr val="3333FF"/>
                </a:solidFill>
                <a:latin typeface="Times New Roman" pitchFamily="18" charset="0"/>
              </a:rPr>
              <a:t>исполнения: 1 февраля </a:t>
            </a:r>
            <a:r>
              <a:rPr lang="ru-RU" sz="3600" b="1" dirty="0" smtClean="0">
                <a:solidFill>
                  <a:srgbClr val="3333FF"/>
                </a:solidFill>
                <a:latin typeface="Times New Roman" pitchFamily="18" charset="0"/>
              </a:rPr>
              <a:t> 2013 </a:t>
            </a:r>
            <a:r>
              <a:rPr lang="ru-RU" sz="3600" b="1" dirty="0" smtClean="0">
                <a:solidFill>
                  <a:srgbClr val="3333FF"/>
                </a:solidFill>
                <a:latin typeface="Times New Roman" pitchFamily="18" charset="0"/>
              </a:rPr>
              <a:t>г.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dirty="0" smtClean="0"/>
              <a:t> </a:t>
            </a:r>
          </a:p>
          <a:p>
            <a:pPr algn="just" eaLnBrk="1" hangingPunct="1"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5486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создании кафедры и курсов:</a:t>
            </a:r>
            <a:endParaRPr lang="ru-RU" sz="2800" dirty="0"/>
          </a:p>
        </p:txBody>
      </p:sp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250825" y="1052513"/>
            <a:ext cx="7850188" cy="554513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FF0066"/>
                </a:solidFill>
                <a:latin typeface="Times New Roman" pitchFamily="18" charset="0"/>
              </a:rPr>
              <a:t>1.1 Кафедры больничного менеджмента с курсом репродуктивной медицины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smtClean="0"/>
              <a:t>Создание этой кафедры продиктовано востребованностью в подготовке большого количества специалистов первых руководителей, их заместителей, экономистов, бухгалтеров, специалистов по внутрибольничному аудиту организаций здравоохранения по курсу повышения квалификации «Эффективное управление государственным предприятием на праве хозяйственного ведения», а также специалистов организаций ПМСП, по вопросам стратегического планирования, развития персонала, организация деятельности,</a:t>
            </a:r>
            <a:r>
              <a:rPr lang="ru-RU" sz="2000" b="1" smtClean="0"/>
              <a:t> </a:t>
            </a:r>
            <a:r>
              <a:rPr lang="ru-RU" sz="2000" smtClean="0"/>
              <a:t>эффективного менеджмента, прогнозирования финансово-экономической ситуации лечебных учреждений и др.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smtClean="0"/>
              <a:t>В университете работает профессорско-преподавательский состав с большим опытом организаторской и научно-педагогической работы – доктора медицинских наук, профессора Девятко В. Н., Дуйсекеев А.Д., Тажиев Е.Б., Куракбаев К.К. и др.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3333FF"/>
                </a:solidFill>
              </a:rPr>
              <a:t>Штат кафедры 5 сотрудников: профессор – 2,0 ставка, доцент – 1,0 ст., ассистент – 1,0, лаборант – 1,0 ст.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5486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Курса  репродуктивной медицины</a:t>
            </a:r>
            <a:endParaRPr lang="ru-RU" sz="2800" dirty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250825" y="1052513"/>
            <a:ext cx="7705725" cy="554513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mtClean="0">
                <a:latin typeface="Times New Roman" pitchFamily="18" charset="0"/>
              </a:rPr>
              <a:t>Рост количества бесплодных браков, интенсивное развитие и активная поддержка МЗ РК репродуктивной медицины в стране, увеличение числа потребности супружеских пар в ЭКО, отсутствие дополнительного образования по репродуктивной медицине диктуют необходимость открытия курса репродуктивной медицины. Имеются высококвалифицированные специалисты по данной проблеме и клиническая база, где возможно проведение учебного процесса на современном уровне. Циклы будут проводиться на платной основе.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b="1" smtClean="0">
                <a:solidFill>
                  <a:srgbClr val="3333FF"/>
                </a:solidFill>
                <a:latin typeface="Times New Roman" pitchFamily="18" charset="0"/>
              </a:rPr>
              <a:t>Предлагаемый штат курса 4 единицы: профессор – 1,0 ставка, доцент – 1,0 ставка, ассистент – 1,0 ставка, лаборант – 1,0 ставка.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>
          <a:xfrm>
            <a:off x="179388" y="333375"/>
            <a:ext cx="7848600" cy="6335713"/>
          </a:xfrm>
        </p:spPr>
        <p:txBody>
          <a:bodyPr/>
          <a:lstStyle/>
          <a:p>
            <a:pPr lvl="1" algn="ctr" eaLnBrk="1" hangingPunct="1">
              <a:buFont typeface="Wingdings 2" pitchFamily="18" charset="2"/>
              <a:buNone/>
            </a:pPr>
            <a:r>
              <a:rPr lang="ru-RU" sz="3200" b="1" smtClean="0">
                <a:solidFill>
                  <a:srgbClr val="3333FF"/>
                </a:solidFill>
                <a:latin typeface="Times New Roman" pitchFamily="18" charset="0"/>
              </a:rPr>
              <a:t>1.2 На платной основе курса традиционной медицины и фитотерапии при кафедре неврологии</a:t>
            </a:r>
            <a:r>
              <a:rPr lang="ru-RU" smtClean="0"/>
              <a:t>         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mtClean="0"/>
              <a:t>         Основанием для создания курса является увеличение спроса населения на медицинские услуги (методы диагностики и лечения)  и многочисленные заявки о проведении циклов по данной специальности. Для проведения учебного процесса имеется профессиональный профессорско-преподавательский состав и клиническая база.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mtClean="0"/>
              <a:t>    </a:t>
            </a:r>
            <a:r>
              <a:rPr lang="ru-RU" b="1" smtClean="0">
                <a:solidFill>
                  <a:srgbClr val="3333FF"/>
                </a:solidFill>
                <a:latin typeface="Times New Roman" pitchFamily="18" charset="0"/>
              </a:rPr>
              <a:t>Штат курса 4 сотрудника: профессор – 1,0 ставка, доцент – 1,0 ст., ассистент – 1,0 ст., лаборант – 1,0 ст.</a:t>
            </a:r>
          </a:p>
          <a:p>
            <a:pPr algn="just" eaLnBrk="1" hangingPunct="1">
              <a:buFont typeface="Wingdings 2" pitchFamily="18" charset="2"/>
              <a:buNone/>
            </a:pPr>
            <a:endParaRPr lang="ru-RU" b="1" smtClean="0">
              <a:solidFill>
                <a:srgbClr val="3333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0" y="333375"/>
            <a:ext cx="8172450" cy="6524625"/>
          </a:xfrm>
        </p:spPr>
        <p:txBody>
          <a:bodyPr/>
          <a:lstStyle/>
          <a:p>
            <a:pPr lvl="1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3200" b="1" smtClean="0">
                <a:solidFill>
                  <a:srgbClr val="3333FF"/>
                </a:solidFill>
                <a:latin typeface="Times New Roman" pitchFamily="18" charset="0"/>
              </a:rPr>
              <a:t>1.3 На платной основе курса пластической хирургии при кафедре хирургии с курсом кардиохирургии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             </a:t>
            </a:r>
            <a:r>
              <a:rPr lang="ru-RU" sz="2400" smtClean="0">
                <a:latin typeface="Times New Roman" pitchFamily="18" charset="0"/>
              </a:rPr>
              <a:t>В настоящее время рынок услуг по оказанию пластической и эстетической хирургии, косметологии, а также реконструктивно-восстановительной хирургии возрастает, количество частных клиник по пластической хирургии увеличивается. В стране подготовкой пластических хирургов и повышением их квалификации не занимается ни одна организация образования. Поэтому возникает необходимость создания курса пластической хирургии. Имеется подготовленный ППС и клиническая база для учебного процесса.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800" b="1" smtClean="0">
                <a:solidFill>
                  <a:srgbClr val="3333FF"/>
                </a:solidFill>
                <a:latin typeface="Times New Roman" pitchFamily="18" charset="0"/>
              </a:rPr>
              <a:t>Штат курса 3 сотрудника: профессор – 1,0 ставка, доцент – 1,0 ст., ассистент – 1,0 ст.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800" b="1" smtClean="0">
              <a:solidFill>
                <a:srgbClr val="3333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56" y="261938"/>
            <a:ext cx="8042138" cy="92211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О преобразовании курсов: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250825" y="908050"/>
            <a:ext cx="7850188" cy="594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i="1" smtClean="0"/>
              <a:t>      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i="1" smtClean="0"/>
              <a:t>         </a:t>
            </a:r>
            <a:r>
              <a:rPr lang="ru-RU" sz="2400" b="1" smtClean="0">
                <a:solidFill>
                  <a:srgbClr val="3333FF"/>
                </a:solidFill>
                <a:latin typeface="Times New Roman" pitchFamily="18" charset="0"/>
              </a:rPr>
              <a:t>2.1  Курс кардиохирургии на кафедру сердечно-сосудистой хирургии 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</a:rPr>
              <a:t>    </a:t>
            </a:r>
            <a:r>
              <a:rPr lang="ru-RU" sz="2400" smtClean="0">
                <a:latin typeface="Times New Roman" pitchFamily="18" charset="0"/>
              </a:rPr>
              <a:t>Курсом за 2012 год подготовлено 25 специалистов, из них: 20 кардиохирургов, 2 ангиохирурга и 3 перфузиолога, проведено 5 циклов переподготовки и 10 циклов повышения квалификации по 3 специальностям: кардиохирургия, ангиохирургия и перфузиология. Курс базируется на 5 клинических базах: городской кардиологический Центр, городской детский Центр кардиохирургии и перинатологии, Турецкий Центр «Сема», Кардиохирургический Центр (г. Тараз), ННЦ хирургии имени А.Н. Сызганова. Имеется потребность специалистов практического здравоохранения в переподготовке профиля специальности, что отмечается вышеприведенными данными. 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</a:rPr>
              <a:t>   </a:t>
            </a:r>
            <a:r>
              <a:rPr lang="ru-RU" sz="2400" b="1" smtClean="0">
                <a:solidFill>
                  <a:srgbClr val="3333FF"/>
                </a:solidFill>
                <a:latin typeface="Times New Roman" pitchFamily="18" charset="0"/>
              </a:rPr>
              <a:t>Дополнительные 1,5 штатные единицы к имеющемуся штату: доцент – 0,5 ставки, ассистент –1 ставка.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400" b="1" smtClean="0">
              <a:solidFill>
                <a:srgbClr val="3333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323850" y="549275"/>
            <a:ext cx="7704138" cy="63087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i="1" smtClean="0"/>
              <a:t>              </a:t>
            </a:r>
            <a:r>
              <a:rPr lang="ru-RU" sz="2400" b="1" smtClean="0">
                <a:solidFill>
                  <a:srgbClr val="3333FF"/>
                </a:solidFill>
                <a:latin typeface="Times New Roman" pitchFamily="18" charset="0"/>
              </a:rPr>
              <a:t>2.2 Курс педиатрии и неонатологии на кафедру педиатрии и неонатологии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</a:rPr>
              <a:t>    Курс педиатрии организован с 31 мая 2010 года в составе кафедры акушерства и гинекологии на базе ДГКБ №2 г. Алматы. Штат курса состоит из 3 преподавателей. За период с 2010 по 2012 годы курсом подготовлено – 806 специалистов (124 – 2010г, 281 – 2011г., 401 – 2012г.). Из динамики показателей отмечается, что востребованность специалистов в повышении квалификации и переподготовке с каждым годом возрастает. Курсом выполнен большой объем педагогической и учебно-методической работы. Педагогическая нагрузка на профессорско-преподавательский состав высокая, но в связи с нехваткой преподавателей возможность делить слушателей на академические группы не всегда представляется возможным. 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</a:rPr>
              <a:t>    </a:t>
            </a:r>
            <a:r>
              <a:rPr lang="ru-RU" sz="2400" b="1" smtClean="0">
                <a:solidFill>
                  <a:srgbClr val="3333FF"/>
                </a:solidFill>
                <a:latin typeface="Times New Roman" pitchFamily="18" charset="0"/>
              </a:rPr>
              <a:t>Дополнительные 2 штатные единицы к имеющемуся штату: доцент – 1 ставка, ассистент – 1 ст.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400" b="1" smtClean="0">
              <a:solidFill>
                <a:srgbClr val="3333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179388" y="188913"/>
            <a:ext cx="7993062" cy="640873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FF0066"/>
                </a:solidFill>
              </a:rPr>
              <a:t>О переименовании кафедр:</a:t>
            </a:r>
            <a:endParaRPr lang="ru-RU" smtClean="0">
              <a:solidFill>
                <a:srgbClr val="FF0066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i="1" smtClean="0"/>
              <a:t>           </a:t>
            </a:r>
            <a:r>
              <a:rPr lang="ru-RU" b="1" smtClean="0">
                <a:latin typeface="Times New Roman" pitchFamily="18" charset="0"/>
              </a:rPr>
              <a:t>3.1 </a:t>
            </a:r>
            <a:r>
              <a:rPr lang="ru-RU" i="1" smtClean="0"/>
              <a:t> </a:t>
            </a:r>
            <a:r>
              <a:rPr lang="ru-RU" b="1" smtClean="0">
                <a:solidFill>
                  <a:srgbClr val="3333FF"/>
                </a:solidFill>
                <a:latin typeface="Times New Roman" pitchFamily="18" charset="0"/>
              </a:rPr>
              <a:t>кафедры гигиены и медицинской экологии на кафедру гигиены и эпидемиологии</a:t>
            </a:r>
            <a:r>
              <a:rPr lang="ru-RU" b="1" i="1" smtClean="0"/>
              <a:t> </a:t>
            </a:r>
            <a:r>
              <a:rPr lang="ru-RU" smtClean="0"/>
              <a:t>в связи с потребностью</a:t>
            </a:r>
            <a:r>
              <a:rPr lang="ru-RU" b="1" smtClean="0"/>
              <a:t> </a:t>
            </a:r>
            <a:r>
              <a:rPr lang="ru-RU" smtClean="0"/>
              <a:t>врачей-эпидемиологов обучаться на базе ИПО данной кафедры;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i="1" smtClean="0"/>
              <a:t>           </a:t>
            </a:r>
            <a:r>
              <a:rPr lang="ru-RU" b="1" smtClean="0">
                <a:latin typeface="Times New Roman" pitchFamily="18" charset="0"/>
              </a:rPr>
              <a:t>3.2</a:t>
            </a:r>
            <a:r>
              <a:rPr lang="ru-RU" i="1" smtClean="0"/>
              <a:t> </a:t>
            </a:r>
            <a:r>
              <a:rPr lang="ru-RU" b="1" smtClean="0">
                <a:solidFill>
                  <a:srgbClr val="3333FF"/>
                </a:solidFill>
                <a:latin typeface="Times New Roman" pitchFamily="18" charset="0"/>
              </a:rPr>
              <a:t>кафедры хирургии с курсом кардиохирургии на кафедру хирургии с курсом пластической хирургии</a:t>
            </a:r>
            <a:r>
              <a:rPr lang="ru-RU" i="1" smtClean="0"/>
              <a:t> </a:t>
            </a:r>
            <a:r>
              <a:rPr lang="ru-RU" smtClean="0"/>
              <a:t>в связи с поступающими заявками на обучение.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i="1" smtClean="0"/>
              <a:t>          </a:t>
            </a:r>
            <a:r>
              <a:rPr lang="ru-RU" b="1" smtClean="0">
                <a:latin typeface="Times New Roman" pitchFamily="18" charset="0"/>
              </a:rPr>
              <a:t>3.3 </a:t>
            </a:r>
            <a:r>
              <a:rPr lang="ru-RU" b="1" smtClean="0">
                <a:solidFill>
                  <a:srgbClr val="3333FF"/>
                </a:solidFill>
                <a:latin typeface="Times New Roman" pitchFamily="18" charset="0"/>
              </a:rPr>
              <a:t>кафедры неврологии на кафедру неврологии с курсом традиционной медицины и фитотерапии</a:t>
            </a:r>
            <a:r>
              <a:rPr lang="ru-RU" i="1" smtClean="0"/>
              <a:t> </a:t>
            </a:r>
            <a:r>
              <a:rPr lang="ru-RU" smtClean="0"/>
              <a:t>в связи с поступающими заявками на обучение.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idx="1"/>
          </p:nvPr>
        </p:nvSpPr>
        <p:spPr>
          <a:xfrm>
            <a:off x="179388" y="620713"/>
            <a:ext cx="7848600" cy="623728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</a:rPr>
              <a:t>О выделении дополнительных 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</a:rPr>
              <a:t>к штатных единиц: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smtClean="0">
                <a:solidFill>
                  <a:srgbClr val="3333FF"/>
                </a:solidFill>
                <a:latin typeface="Times New Roman" pitchFamily="18" charset="0"/>
              </a:rPr>
              <a:t>4.1 Кафедра лучевой и функциональной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smtClean="0">
                <a:solidFill>
                  <a:srgbClr val="3333FF"/>
                </a:solidFill>
                <a:latin typeface="Times New Roman" pitchFamily="18" charset="0"/>
              </a:rPr>
              <a:t> диагностики состоит</a:t>
            </a:r>
            <a:r>
              <a:rPr lang="ru-RU" sz="2400" smtClean="0">
                <a:solidFill>
                  <a:srgbClr val="3333FF"/>
                </a:solidFill>
                <a:latin typeface="Times New Roman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200" smtClean="0"/>
              <a:t>        </a:t>
            </a:r>
            <a:r>
              <a:rPr lang="ru-RU" sz="2400" smtClean="0">
                <a:latin typeface="Times New Roman" pitchFamily="18" charset="0"/>
              </a:rPr>
              <a:t>Кафедрой подготовлено </a:t>
            </a:r>
            <a:r>
              <a:rPr lang="ru-RU" sz="2400" b="1" smtClean="0">
                <a:latin typeface="Times New Roman" pitchFamily="18" charset="0"/>
              </a:rPr>
              <a:t>144</a:t>
            </a:r>
            <a:r>
              <a:rPr lang="ru-RU" sz="2400" smtClean="0">
                <a:latin typeface="Times New Roman" pitchFamily="18" charset="0"/>
              </a:rPr>
              <a:t> специалиста, на бюджетной основе 60 и на платной – 84 слушателя, выше допустимого количества слушателей на 6 штатных единиц. Заработано 15 млн. тенге. 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</a:rPr>
              <a:t>        Кафедра проводит обучение по 2 клиническим специальностям – лучевая и функциональная диагностика, которые включают в себя субспециальности (</a:t>
            </a:r>
            <a:r>
              <a:rPr lang="ru-RU" sz="2400" b="1" smtClean="0">
                <a:latin typeface="Times New Roman" pitchFamily="18" charset="0"/>
              </a:rPr>
              <a:t>рентгенология</a:t>
            </a:r>
            <a:r>
              <a:rPr lang="ru-RU" sz="2400" smtClean="0">
                <a:latin typeface="Times New Roman" pitchFamily="18" charset="0"/>
              </a:rPr>
              <a:t>, ультразвуковая диагностика, компьютерная и магнитно-резонансная томография, радиоизотопная диагностика), располагает 4 клиническими базами.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200" smtClean="0"/>
              <a:t>    </a:t>
            </a:r>
            <a:r>
              <a:rPr lang="ru-RU" sz="2200" b="1" smtClean="0">
                <a:solidFill>
                  <a:srgbClr val="3333FF"/>
                </a:solidFill>
                <a:latin typeface="Times New Roman" pitchFamily="18" charset="0"/>
              </a:rPr>
              <a:t>Дополнительно к штатным единицам – 2 ставки (профессор - 1 ставка, ассистент – 1 ст.).</a:t>
            </a:r>
          </a:p>
          <a:p>
            <a:pPr algn="just" eaLnBrk="1" hangingPunct="1">
              <a:lnSpc>
                <a:spcPct val="80000"/>
              </a:lnSpc>
            </a:pPr>
            <a:endParaRPr lang="ru-RU" sz="2200" b="1" smtClean="0">
              <a:solidFill>
                <a:srgbClr val="3333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352</TotalTime>
  <Words>1153</Words>
  <Application>Microsoft Office PowerPoint</Application>
  <PresentationFormat>Экран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Слайд 1</vt:lpstr>
      <vt:lpstr>О создании кафедры и курсов:</vt:lpstr>
      <vt:lpstr>Курса  репродуктивной медицины</vt:lpstr>
      <vt:lpstr>Слайд 4</vt:lpstr>
      <vt:lpstr>Слайд 5</vt:lpstr>
      <vt:lpstr>2. О преобразовании курсов: </vt:lpstr>
      <vt:lpstr>Слайд 7</vt:lpstr>
      <vt:lpstr>Слайд 8</vt:lpstr>
      <vt:lpstr>Слайд 9</vt:lpstr>
      <vt:lpstr>Слайд 10</vt:lpstr>
      <vt:lpstr>      Проект решения: </vt:lpstr>
      <vt:lpstr>Слайд 12</vt:lpstr>
      <vt:lpstr>Выделить дополнительные штатные единицы к имеющимся на кафедрах: </vt:lpstr>
      <vt:lpstr>Слайд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целью реализации стратегических целей на 2013 год, увеличения финансовых средств от реализации платных услуг по переподготовке и повышению квалификации специалистов с высшим и средним медицинским и фармацевтическим образованием до 500 млн. тенге, развитием дистанционного обучения и научной деятельности  Институт последипломного образования просит вынести на рассмотрение Ученого совета вопросы:</dc:title>
  <dc:creator>HP</dc:creator>
  <cp:lastModifiedBy>Гульшат</cp:lastModifiedBy>
  <cp:revision>82</cp:revision>
  <dcterms:created xsi:type="dcterms:W3CDTF">2013-01-10T09:18:29Z</dcterms:created>
  <dcterms:modified xsi:type="dcterms:W3CDTF">2013-01-28T02:50:47Z</dcterms:modified>
</cp:coreProperties>
</file>