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3" r:id="rId2"/>
    <p:sldId id="264" r:id="rId3"/>
    <p:sldId id="282" r:id="rId4"/>
    <p:sldId id="265" r:id="rId5"/>
    <p:sldId id="295" r:id="rId6"/>
    <p:sldId id="258" r:id="rId7"/>
    <p:sldId id="286" r:id="rId8"/>
    <p:sldId id="283" r:id="rId9"/>
    <p:sldId id="260" r:id="rId10"/>
    <p:sldId id="261" r:id="rId11"/>
    <p:sldId id="294" r:id="rId12"/>
    <p:sldId id="273" r:id="rId13"/>
    <p:sldId id="277" r:id="rId14"/>
    <p:sldId id="287" r:id="rId15"/>
    <p:sldId id="284" r:id="rId16"/>
    <p:sldId id="296" r:id="rId17"/>
    <p:sldId id="297" r:id="rId18"/>
    <p:sldId id="298" r:id="rId19"/>
    <p:sldId id="278" r:id="rId20"/>
    <p:sldId id="262" r:id="rId21"/>
    <p:sldId id="266" r:id="rId22"/>
    <p:sldId id="268" r:id="rId23"/>
    <p:sldId id="299" r:id="rId24"/>
    <p:sldId id="285" r:id="rId25"/>
    <p:sldId id="291" r:id="rId26"/>
    <p:sldId id="29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D642"/>
    <a:srgbClr val="285F03"/>
    <a:srgbClr val="D00023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>
        <p:scale>
          <a:sx n="53" d="100"/>
          <a:sy n="53" d="100"/>
        </p:scale>
        <p:origin x="-9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Лист1!$A$2:$A$6</c:f>
              <c:strCache>
                <c:ptCount val="5"/>
                <c:pt idx="0">
                  <c:v>мат.помощь</c:v>
                </c:pt>
                <c:pt idx="1">
                  <c:v>сан.кур. Лечение</c:v>
                </c:pt>
                <c:pt idx="2">
                  <c:v>по сост.здоровья</c:v>
                </c:pt>
                <c:pt idx="3">
                  <c:v>юбилейные даты</c:v>
                </c:pt>
                <c:pt idx="4">
                  <c:v>по смерти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2449526</c:v>
                </c:pt>
                <c:pt idx="1">
                  <c:v>1018751</c:v>
                </c:pt>
                <c:pt idx="2">
                  <c:v>953920</c:v>
                </c:pt>
                <c:pt idx="3">
                  <c:v>1147288</c:v>
                </c:pt>
                <c:pt idx="4">
                  <c:v>855160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4"/>
              <c:layout>
                <c:manualLayout>
                  <c:x val="-4.4462846798536083E-3"/>
                  <c:y val="-2.3515905640114073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мат.помощь</c:v>
                </c:pt>
                <c:pt idx="1">
                  <c:v>сан.кур. Лечение</c:v>
                </c:pt>
                <c:pt idx="2">
                  <c:v>по сост.здоровья</c:v>
                </c:pt>
                <c:pt idx="3">
                  <c:v>юбилейные даты</c:v>
                </c:pt>
                <c:pt idx="4">
                  <c:v>по смерти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2484446</c:v>
                </c:pt>
                <c:pt idx="1">
                  <c:v>801240</c:v>
                </c:pt>
                <c:pt idx="2">
                  <c:v>850000</c:v>
                </c:pt>
                <c:pt idx="3">
                  <c:v>173472</c:v>
                </c:pt>
                <c:pt idx="4">
                  <c:v>844800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мат.помощь</c:v>
                </c:pt>
                <c:pt idx="1">
                  <c:v>сан.кур. Лечение</c:v>
                </c:pt>
                <c:pt idx="2">
                  <c:v>по сост.здоровья</c:v>
                </c:pt>
                <c:pt idx="3">
                  <c:v>юбилейные даты</c:v>
                </c:pt>
                <c:pt idx="4">
                  <c:v>по смерти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/>
        <c:gapWidth val="0"/>
        <c:axId val="96862976"/>
        <c:axId val="96864512"/>
      </c:barChart>
      <c:catAx>
        <c:axId val="96862976"/>
        <c:scaling>
          <c:orientation val="minMax"/>
        </c:scaling>
        <c:axPos val="b"/>
        <c:tickLblPos val="nextTo"/>
        <c:crossAx val="96864512"/>
        <c:crosses val="autoZero"/>
        <c:auto val="1"/>
        <c:lblAlgn val="ctr"/>
        <c:lblOffset val="100"/>
      </c:catAx>
      <c:valAx>
        <c:axId val="96864512"/>
        <c:scaling>
          <c:orientation val="minMax"/>
        </c:scaling>
        <c:axPos val="l"/>
        <c:majorGridlines/>
        <c:numFmt formatCode="General" sourceLinked="1"/>
        <c:tickLblPos val="nextTo"/>
        <c:crossAx val="9686297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Сравнительный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анализ оказания матпомощи с дохода "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Камкор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"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386957987952174"/>
          <c:y val="0.18640307772070913"/>
          <c:w val="0.836765678936362"/>
          <c:h val="0.733465690421861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сравнительный анализ оказания матпомощи с дохода "Камкор"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9509877466908787"/>
                  <c:y val="3.3917171596318359E-2"/>
                </c:manualLayout>
              </c:layout>
              <c:showVal val="1"/>
            </c:dLbl>
            <c:dLbl>
              <c:idx val="1"/>
              <c:layout>
                <c:manualLayout>
                  <c:x val="0.10613373341998385"/>
                  <c:y val="-2.2611447730878913E-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2810895</c:v>
                </c:pt>
                <c:pt idx="1">
                  <c:v>1948455</c:v>
                </c:pt>
                <c:pt idx="2">
                  <c:v>1841369</c:v>
                </c:pt>
              </c:numCache>
            </c:numRef>
          </c:val>
        </c:ser>
        <c:dLbls/>
        <c:axId val="96763264"/>
        <c:axId val="96965760"/>
      </c:barChart>
      <c:catAx>
        <c:axId val="96763264"/>
        <c:scaling>
          <c:orientation val="minMax"/>
        </c:scaling>
        <c:axPos val="b"/>
        <c:numFmt formatCode="General" sourceLinked="1"/>
        <c:tickLblPos val="nextTo"/>
        <c:crossAx val="96965760"/>
        <c:crosses val="autoZero"/>
        <c:auto val="1"/>
        <c:lblAlgn val="ctr"/>
        <c:lblOffset val="100"/>
      </c:catAx>
      <c:valAx>
        <c:axId val="96965760"/>
        <c:scaling>
          <c:orientation val="minMax"/>
        </c:scaling>
        <c:axPos val="l"/>
        <c:majorGridlines/>
        <c:numFmt formatCode="General" sourceLinked="1"/>
        <c:tickLblPos val="nextTo"/>
        <c:crossAx val="96763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17070-2D34-4B23-96AE-64AC690775C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56737-A50E-4A49-A19B-1C47423D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65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6737-A50E-4A49-A19B-1C47423D13A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A3FB75-139E-4E30-8A91-7D0BE5C7FEB8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4013FC-648E-413E-B972-68DA68434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FA71-BABF-40F2-BD3E-E5A505990621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1D5BC-6BEB-41FB-86F2-215517A25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47AD-4E7D-44AD-AA9E-145DACA3A55E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BB59-4FAF-42EB-B7FB-EF9F5E248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5298-F888-4CCC-87DE-B4FD8D4270F2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F5853-54DB-4A35-831A-D96B12DF1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C3E3EA-D085-4B47-AEB1-6933C1A96EB1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795E3-D2BD-4C95-9389-A6A41F7D3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95F5-FA3B-4992-80D0-75155C732934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DF5E-0406-4603-9B81-90DF6C677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C6F7-F53B-425B-BF4E-0B8D1EDB2DC6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9264-FEA7-4B52-9002-3A328CC85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FC8B-1C4F-4B5D-BA24-5F292C5341B7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A7A4-B237-462F-BCEB-6F1B42FDE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522665-E95F-44EB-88BA-79E6453B4A17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17C1E8-9FFE-4BBA-BB02-8A52CF880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A88D9-BB2A-4944-B2D0-BD3AE05C4870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EF5E-BF47-4357-9E43-C12AB5284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1496EA-8442-4266-B762-1DF89231A518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2F8491-750A-4C42-B90B-913FB2328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F1B16F5-1E27-4455-A94F-BE4B26AF458A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75DB06F-C9FB-461C-884A-9E650D052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1" r:id="rId2"/>
    <p:sldLayoutId id="2147483789" r:id="rId3"/>
    <p:sldLayoutId id="2147483782" r:id="rId4"/>
    <p:sldLayoutId id="2147483783" r:id="rId5"/>
    <p:sldLayoutId id="2147483784" r:id="rId6"/>
    <p:sldLayoutId id="2147483790" r:id="rId7"/>
    <p:sldLayoutId id="2147483785" r:id="rId8"/>
    <p:sldLayoutId id="2147483791" r:id="rId9"/>
    <p:sldLayoutId id="2147483786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C6CA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6CA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6CA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6CA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6CA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C6CA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C6CA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C6CA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C6CA6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3763FE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znmu.kz/rus/%d0%bf%d1%80%d0%be%d0%b2%d0%b5%d0%b4%d0%b5%d0%bd%d0%b8%d0%b5-%d0%bd%d0%be%d0%b2%d0%be%d0%b3%d0%be%d0%b4%d0%bd%d0%b5%d0%b9-%d0%b5%d0%bb%d0%ba%d0%b8-%d0%b4%d0%bb%d1%8f-%d0%b4%d0%b5%d1%82%d0%b5%d0%b9/10-37/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kaznmu.kz/rus/wp-content/uploads/2012/12/91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хура\Desktop\Новая папка\DSC_3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92696"/>
            <a:ext cx="70567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О ПРОДЕЛАННОЙ РАБОТЕ 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ПРОФСОЮЗНОГО КОМИТЕТА </a:t>
            </a:r>
            <a:r>
              <a:rPr lang="ru-RU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им. С.Д. </a:t>
            </a:r>
            <a:r>
              <a:rPr lang="ru-RU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Асфендиярова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20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год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Докладчик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Датхаев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У.М.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28625" y="428625"/>
            <a:ext cx="860901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kk-KZ" sz="2400" b="1" dirty="0" smtClean="0">
                <a:cs typeface="Times New Roman" pitchFamily="18" charset="0"/>
              </a:rPr>
              <a:t>К </a:t>
            </a:r>
            <a:r>
              <a:rPr lang="kk-KZ" sz="2400" b="1" dirty="0">
                <a:cs typeface="Times New Roman" pitchFamily="18" charset="0"/>
              </a:rPr>
              <a:t>МЕЖДУНАРОДНОМУ </a:t>
            </a:r>
          </a:p>
          <a:p>
            <a:r>
              <a:rPr lang="kk-KZ" sz="2400" b="1" dirty="0" smtClean="0">
                <a:cs typeface="Times New Roman" pitchFamily="18" charset="0"/>
              </a:rPr>
              <a:t>                                                   ДНЮ </a:t>
            </a:r>
            <a:r>
              <a:rPr lang="kk-KZ" sz="2400" b="1" dirty="0">
                <a:cs typeface="Times New Roman" pitchFamily="18" charset="0"/>
              </a:rPr>
              <a:t>ПОЖИЛОГО </a:t>
            </a:r>
          </a:p>
          <a:p>
            <a:r>
              <a:rPr lang="kk-KZ" sz="2400" b="1" dirty="0" smtClean="0">
                <a:cs typeface="Times New Roman" pitchFamily="18" charset="0"/>
              </a:rPr>
              <a:t>                                                   ЧЕЛОВЕКА </a:t>
            </a:r>
            <a:r>
              <a:rPr lang="kk-KZ" sz="2400" b="1" dirty="0">
                <a:cs typeface="Times New Roman" pitchFamily="18" charset="0"/>
              </a:rPr>
              <a:t>– </a:t>
            </a:r>
            <a:r>
              <a:rPr lang="kk-KZ" sz="2400" b="1" dirty="0" smtClean="0">
                <a:cs typeface="Times New Roman" pitchFamily="18" charset="0"/>
              </a:rPr>
              <a:t>961 568 тенге</a:t>
            </a:r>
            <a:r>
              <a:rPr lang="kk-KZ" sz="2400" b="1" dirty="0">
                <a:cs typeface="Times New Roman" pitchFamily="18" charset="0"/>
              </a:rPr>
              <a:t>;</a:t>
            </a:r>
            <a:r>
              <a:rPr lang="kk-KZ" sz="2400" b="1" dirty="0" smtClean="0">
                <a:cs typeface="Times New Roman" pitchFamily="18" charset="0"/>
              </a:rPr>
              <a:t>          </a:t>
            </a:r>
          </a:p>
          <a:p>
            <a:endParaRPr lang="kk-KZ" sz="2400" b="1" dirty="0">
              <a:cs typeface="Times New Roman" pitchFamily="18" charset="0"/>
            </a:endParaRPr>
          </a:p>
          <a:p>
            <a:r>
              <a:rPr lang="kk-KZ" sz="2400" b="1" dirty="0" smtClean="0">
                <a:cs typeface="Times New Roman" pitchFamily="18" charset="0"/>
              </a:rPr>
              <a:t>                                                </a:t>
            </a:r>
            <a:endParaRPr lang="kk-KZ" sz="2400" b="1" dirty="0">
              <a:cs typeface="Times New Roman" pitchFamily="18" charset="0"/>
            </a:endParaRPr>
          </a:p>
          <a:p>
            <a:endParaRPr lang="kk-KZ" sz="2400" b="1" dirty="0"/>
          </a:p>
          <a:p>
            <a:endParaRPr lang="kk-KZ" sz="2400" b="1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Tx/>
              <a:buChar char="-"/>
            </a:pP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>
                <a:cs typeface="Times New Roman" pitchFamily="18" charset="0"/>
              </a:rPr>
              <a:t>ВЕТЕРАНАМ ВЕЛИКОЙ </a:t>
            </a:r>
            <a:endParaRPr lang="ru-RU" sz="2400" b="1" dirty="0" smtClean="0">
              <a:cs typeface="Times New Roman" pitchFamily="18" charset="0"/>
            </a:endParaRPr>
          </a:p>
          <a:p>
            <a:r>
              <a:rPr lang="ru-RU" sz="2400" b="1" dirty="0" smtClean="0">
                <a:cs typeface="Times New Roman" pitchFamily="18" charset="0"/>
              </a:rPr>
              <a:t>ОТЕЧЕСТВЕННОЙ </a:t>
            </a:r>
            <a:r>
              <a:rPr lang="ru-RU" sz="2400" b="1" dirty="0">
                <a:cs typeface="Times New Roman" pitchFamily="18" charset="0"/>
              </a:rPr>
              <a:t>ВОЙНЫ </a:t>
            </a:r>
            <a:endParaRPr lang="ru-RU" sz="2400" b="1" dirty="0" smtClean="0">
              <a:cs typeface="Times New Roman" pitchFamily="18" charset="0"/>
            </a:endParaRPr>
          </a:p>
          <a:p>
            <a:r>
              <a:rPr lang="ru-RU" sz="2400" b="1" dirty="0" smtClean="0">
                <a:cs typeface="Times New Roman" pitchFamily="18" charset="0"/>
              </a:rPr>
              <a:t>И </a:t>
            </a:r>
            <a:r>
              <a:rPr lang="ru-RU" sz="2400" b="1" dirty="0">
                <a:cs typeface="Times New Roman" pitchFamily="18" charset="0"/>
              </a:rPr>
              <a:t>УЧАСТНИКАМ ТРУДОВОГО ФРОНТА  ко ДНЮ ПОБЕДЫ – 895 727 тенге</a:t>
            </a:r>
          </a:p>
          <a:p>
            <a:pPr>
              <a:buFontTx/>
              <a:buChar char="-"/>
            </a:pP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Захура\Desktop\фото для презент(3)\IMG_2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13948"/>
            <a:ext cx="3816424" cy="32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ахура\Desktop\фото для презент(3)\IMG_22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5578"/>
            <a:ext cx="3833539" cy="32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03" y="687016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k-KZ" sz="2400" b="1" dirty="0">
                <a:cs typeface="Times New Roman" pitchFamily="18" charset="0"/>
              </a:rPr>
              <a:t>НА УЛУЧШЕНИЕ МАТЕРИАЛЬНОГО ПОЛОЖЕНИЯ </a:t>
            </a:r>
            <a:r>
              <a:rPr lang="en-US" sz="2400" b="1" dirty="0">
                <a:cs typeface="Times New Roman" pitchFamily="18" charset="0"/>
              </a:rPr>
              <a:t>– </a:t>
            </a:r>
            <a:r>
              <a:rPr lang="ru-RU" sz="2400" b="1" dirty="0">
                <a:cs typeface="Times New Roman" pitchFamily="18" charset="0"/>
              </a:rPr>
              <a:t> 2 </a:t>
            </a:r>
            <a:r>
              <a:rPr lang="ru-RU" sz="2400" b="1" dirty="0" smtClean="0">
                <a:cs typeface="Times New Roman" pitchFamily="18" charset="0"/>
              </a:rPr>
              <a:t>449 526 тенге      (178 сотрудникам);</a:t>
            </a:r>
            <a:endParaRPr lang="ru-RU" sz="2400" b="1" dirty="0"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dirty="0">
              <a:cs typeface="Times New Roman" pitchFamily="18" charset="0"/>
            </a:endParaRPr>
          </a:p>
          <a:p>
            <a:endParaRPr lang="kk-KZ" sz="2400" b="1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b="1" dirty="0">
                <a:cs typeface="Times New Roman" pitchFamily="18" charset="0"/>
              </a:rPr>
              <a:t> ПО СЛУЧАЮ ЮБИЛЕЙНОЙ </a:t>
            </a:r>
          </a:p>
          <a:p>
            <a:pPr>
              <a:buFontTx/>
              <a:buChar char="-"/>
            </a:pPr>
            <a:r>
              <a:rPr lang="kk-KZ" sz="2400" b="1" dirty="0">
                <a:cs typeface="Times New Roman" pitchFamily="18" charset="0"/>
              </a:rPr>
              <a:t>ДАТЫ  </a:t>
            </a:r>
            <a:r>
              <a:rPr lang="ru-RU" sz="2400" b="1" dirty="0" smtClean="0">
                <a:cs typeface="Times New Roman" pitchFamily="18" charset="0"/>
              </a:rPr>
              <a:t>1 147 288 тенге    (40 сотрудникам);</a:t>
            </a:r>
          </a:p>
          <a:p>
            <a:pPr>
              <a:buFontTx/>
              <a:buChar char="-"/>
            </a:pPr>
            <a:endParaRPr lang="ru-RU" sz="2400" b="1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kk-KZ" sz="2400" b="1" dirty="0" smtClean="0">
                <a:cs typeface="Times New Roman" pitchFamily="18" charset="0"/>
              </a:rPr>
              <a:t>ПО </a:t>
            </a:r>
            <a:r>
              <a:rPr lang="kk-KZ" sz="2400" b="1" dirty="0">
                <a:cs typeface="Times New Roman" pitchFamily="18" charset="0"/>
              </a:rPr>
              <a:t>СЛУЧАЮ  СМЕРТИ БЛИЗКОГО РОДСТВЕННИКА – </a:t>
            </a:r>
            <a:r>
              <a:rPr lang="ru-RU" sz="2400" b="1" dirty="0">
                <a:cs typeface="Times New Roman" pitchFamily="18" charset="0"/>
              </a:rPr>
              <a:t>652 110 тенге (43 сотрудникам);</a:t>
            </a:r>
          </a:p>
          <a:p>
            <a:pPr>
              <a:buFontTx/>
              <a:buChar char="-"/>
            </a:pPr>
            <a:endParaRPr lang="ru-RU" sz="2400" b="1" dirty="0" smtClean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cs typeface="Times New Roman" pitchFamily="18" charset="0"/>
              </a:rPr>
              <a:t> ПО СЛУЧАЮ СМЕРТИ СОТРУДНИКА - 203 050 тенге.</a:t>
            </a:r>
            <a:endParaRPr lang="ru-RU" sz="2400" b="1" dirty="0"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31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28625" y="3571875"/>
            <a:ext cx="38576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imes New Roman" pitchFamily="18" charset="0"/>
              </a:rPr>
              <a:t>ВОИНАМ  - ИНТЕРНАЦИОНАЛИСТАМ </a:t>
            </a:r>
          </a:p>
          <a:p>
            <a:pPr algn="ctr"/>
            <a:r>
              <a:rPr lang="ru-RU" sz="2000" b="1" dirty="0">
                <a:latin typeface="+mj-lt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0 000 ТЕНГЕ</a:t>
            </a:r>
          </a:p>
          <a:p>
            <a:endParaRPr lang="ru-RU" dirty="0"/>
          </a:p>
        </p:txBody>
      </p:sp>
      <p:pic>
        <p:nvPicPr>
          <p:cNvPr id="1026" name="Picture 2" descr="C:\Users\Захура\Desktop\Фото01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71097"/>
            <a:ext cx="4071967" cy="28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Захура\Desktop\фото для презент(3)\P1000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96893"/>
            <a:ext cx="2776935" cy="27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57188" y="428625"/>
            <a:ext cx="842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>
                <a:latin typeface="Times New Roman" pitchFamily="18" charset="0"/>
                <a:cs typeface="Times New Roman" pitchFamily="18" charset="0"/>
              </a:rPr>
              <a:t>КУЛЬТУРНО – МАССОВЫЕ МЕРОПРИТИЯ: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357188" y="4071938"/>
            <a:ext cx="450056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МЕРОПРИЯТИЯ к «ДНЮ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МЕДИЦИН-СКОГО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РАБОТНИКА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(концертная программа, тур выходного дня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Тургеньские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водопады)  -  1 191 252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929063" y="10001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- ПОЗДРАВЛЕНИЕ СОТРУДНИКОВ СТРУКТУРНЫХ ПОДРАЗДЕЛЕНИЙ С МЕЖДУНАРОДНЫМ ЖЕНСКИМ ДНЕМ –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1 464 540 тг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pic>
        <p:nvPicPr>
          <p:cNvPr id="1026" name="Picture 2" descr="C:\Users\Захура\Desktop\фото для презент(3)\P1000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995" y="3686286"/>
            <a:ext cx="2990900" cy="25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ахура\Desktop\фото для презент(3)\P10007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0125"/>
            <a:ext cx="3268837" cy="29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ОРГАНИЗАЦИЯ И ПРОВЕДЕНИЕ ВЕСЕННЕГО ПРАЗДНИКА «НАУРЫЗ» </a:t>
            </a:r>
            <a:r>
              <a:rPr lang="kk-KZ" sz="2000" b="1" dirty="0"/>
              <a:t>1 236 482</a:t>
            </a:r>
            <a:r>
              <a:rPr lang="kk-KZ" sz="2000" dirty="0"/>
              <a:t> </a:t>
            </a:r>
            <a:r>
              <a:rPr lang="kk-KZ" sz="2000" b="1" dirty="0" smtClean="0"/>
              <a:t>ТГ;</a:t>
            </a:r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ПРОВЕДЕНИЕ МЕЖФАКУЛЬТЕТСКОЙ И МЕЖВУЗОВСКОЙ СПАРТАКИАДЫ 57 490 ТГ;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ОРГАНИЗАЦИЯ ПРАЗДНИЧНЫХ КОНЦЕРТОВ – </a:t>
            </a:r>
            <a:r>
              <a:rPr lang="kk-KZ" sz="2000" b="1" dirty="0"/>
              <a:t>197 200</a:t>
            </a:r>
            <a:r>
              <a:rPr lang="kk-KZ" sz="2000" dirty="0"/>
              <a:t> </a:t>
            </a:r>
            <a:r>
              <a:rPr lang="kk-KZ" sz="2000" b="1" dirty="0" smtClean="0"/>
              <a:t>ТГ</a:t>
            </a:r>
            <a:r>
              <a:rPr lang="kk-KZ" sz="2000" dirty="0" smtClean="0"/>
              <a:t>.</a:t>
            </a:r>
            <a:endParaRPr lang="ru-RU" sz="2000" b="1" dirty="0"/>
          </a:p>
        </p:txBody>
      </p:sp>
      <p:pic>
        <p:nvPicPr>
          <p:cNvPr id="2051" name="Picture 3" descr="C:\Users\Захура\Desktop\IMG_2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38" y="2867457"/>
            <a:ext cx="5407135" cy="32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5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1439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ПРОФСОЮЗ СОТРУДНИКОВ ПРИНЯЛ АКТИВНОЕ УЧАСТИЕ В  ОРГАНИЗАЦИИ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kk-KZ" sz="2000" b="1" dirty="0" smtClean="0"/>
              <a:t>В чествовании </a:t>
            </a:r>
            <a:r>
              <a:rPr lang="kk-KZ" sz="2000" b="1" dirty="0"/>
              <a:t>К.М.  Маскеева </a:t>
            </a:r>
            <a:r>
              <a:rPr lang="kk-KZ" sz="2000" b="1" dirty="0" smtClean="0"/>
              <a:t>всвязи с 80- летним </a:t>
            </a:r>
          </a:p>
          <a:p>
            <a:pPr algn="just"/>
            <a:r>
              <a:rPr lang="kk-KZ" sz="2000" b="1" dirty="0" smtClean="0"/>
              <a:t>юбилеем - выделено  </a:t>
            </a:r>
            <a:r>
              <a:rPr lang="kk-KZ" sz="2000" b="1" dirty="0"/>
              <a:t>280 000 тенге; </a:t>
            </a:r>
            <a:endParaRPr lang="kk-KZ" sz="2000" b="1" dirty="0" smtClean="0"/>
          </a:p>
          <a:p>
            <a:pPr marL="342900" indent="-342900">
              <a:buFontTx/>
              <a:buChar char="-"/>
            </a:pPr>
            <a:endParaRPr lang="ru-RU" sz="2000" b="1" dirty="0"/>
          </a:p>
          <a:p>
            <a:pPr marL="342900" indent="-342900">
              <a:buFontTx/>
              <a:buChar char="-"/>
            </a:pPr>
            <a:r>
              <a:rPr lang="kk-KZ" sz="2000" b="1" dirty="0" smtClean="0"/>
              <a:t>оказание содействия в  </a:t>
            </a:r>
            <a:r>
              <a:rPr lang="kk-KZ" sz="2000" b="1" dirty="0"/>
              <a:t>проведении  </a:t>
            </a:r>
            <a:r>
              <a:rPr lang="kk-KZ" sz="2000" b="1" dirty="0" smtClean="0"/>
              <a:t>Республиканского</a:t>
            </a:r>
          </a:p>
          <a:p>
            <a:r>
              <a:rPr lang="kk-KZ" sz="2000" b="1" dirty="0" smtClean="0"/>
              <a:t>совещания «Актуальные вопросы лабораторной медицины» 22 мая 2012г  - выделено 141 068 тенге;</a:t>
            </a:r>
          </a:p>
          <a:p>
            <a:pPr marL="342900" indent="-342900">
              <a:buFontTx/>
              <a:buChar char="-"/>
            </a:pPr>
            <a:endParaRPr lang="ru-RU" sz="2000" b="1" dirty="0"/>
          </a:p>
          <a:p>
            <a:r>
              <a:rPr lang="kk-KZ" sz="2000" b="1" dirty="0" smtClean="0"/>
              <a:t>- содействие в приобретении </a:t>
            </a:r>
            <a:r>
              <a:rPr lang="kk-KZ" sz="2000" b="1" dirty="0"/>
              <a:t>призов на конкурс  «Еки жулдыз» выделено 78 620 тенге</a:t>
            </a:r>
            <a:r>
              <a:rPr lang="kk-KZ" sz="2000" b="1" dirty="0" smtClean="0"/>
              <a:t>;</a:t>
            </a:r>
          </a:p>
          <a:p>
            <a:endParaRPr lang="ru-RU" sz="2000" b="1" dirty="0"/>
          </a:p>
          <a:p>
            <a:r>
              <a:rPr lang="kk-KZ" sz="2000" b="1" dirty="0" smtClean="0"/>
              <a:t>- содействие в организации мероприятий, посвященных  </a:t>
            </a:r>
            <a:r>
              <a:rPr lang="kk-KZ" sz="2000" b="1" dirty="0"/>
              <a:t>90-летия </a:t>
            </a:r>
            <a:r>
              <a:rPr lang="kk-KZ" sz="2000" b="1" dirty="0" smtClean="0"/>
              <a:t>М.Маметовой - выделено  </a:t>
            </a:r>
            <a:r>
              <a:rPr lang="kk-KZ" sz="2000" b="1" dirty="0"/>
              <a:t>216 104 тенге</a:t>
            </a:r>
            <a:r>
              <a:rPr lang="kk-KZ" sz="2000" b="1" dirty="0" smtClean="0"/>
              <a:t>;</a:t>
            </a:r>
          </a:p>
          <a:p>
            <a:endParaRPr lang="ru-RU" sz="2000" b="1" dirty="0"/>
          </a:p>
          <a:p>
            <a:r>
              <a:rPr lang="kk-KZ" sz="2000" b="1" dirty="0" smtClean="0"/>
              <a:t>- на </a:t>
            </a:r>
            <a:r>
              <a:rPr lang="kk-KZ" sz="2000" b="1" dirty="0"/>
              <a:t>благотворительная помощь в фонд больных онкологическими заболеваниями перечислено 150 000 тенге</a:t>
            </a:r>
            <a:r>
              <a:rPr lang="kk-KZ" sz="2000" b="1" dirty="0" smtClean="0"/>
              <a:t>;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 smtClean="0"/>
          </a:p>
          <a:p>
            <a:pPr algn="just"/>
            <a:r>
              <a:rPr lang="kk-KZ" sz="2000" b="1" dirty="0" smtClean="0"/>
              <a:t>- на проведение  </a:t>
            </a:r>
            <a:r>
              <a:rPr lang="kk-KZ" sz="2000" b="1" dirty="0"/>
              <a:t>Международной  научно – практической конференции, приуроченной  «Дням Университета» 2 - 5 декабря    выделено – 1 500 000  тенге</a:t>
            </a:r>
            <a:r>
              <a:rPr lang="kk-KZ" sz="2000" b="1" dirty="0" smtClean="0"/>
              <a:t>;</a:t>
            </a:r>
          </a:p>
          <a:p>
            <a:endParaRPr lang="ru-RU" sz="2000" b="1" dirty="0"/>
          </a:p>
          <a:p>
            <a:pPr marL="285750" indent="-285750">
              <a:buFontTx/>
              <a:buChar char="-"/>
            </a:pPr>
            <a:r>
              <a:rPr lang="kk-KZ" sz="2000" b="1" dirty="0" smtClean="0"/>
              <a:t>на </a:t>
            </a:r>
            <a:r>
              <a:rPr lang="kk-KZ" sz="2000" b="1" dirty="0"/>
              <a:t>проведение семинара отделом менеджмента НИР «</a:t>
            </a:r>
            <a:r>
              <a:rPr lang="kk-KZ" sz="2000" b="1" dirty="0" smtClean="0"/>
              <a:t>Зимняя</a:t>
            </a:r>
          </a:p>
          <a:p>
            <a:r>
              <a:rPr lang="kk-KZ" sz="2000" b="1" dirty="0" smtClean="0"/>
              <a:t>школа</a:t>
            </a:r>
            <a:r>
              <a:rPr lang="kk-KZ" sz="2000" b="1" dirty="0"/>
              <a:t>» выделено 50 000 тенге</a:t>
            </a:r>
            <a:r>
              <a:rPr lang="kk-KZ" sz="2000" b="1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2000" b="1" dirty="0"/>
          </a:p>
          <a:p>
            <a:pPr marL="285750" indent="-285750">
              <a:buFontTx/>
              <a:buChar char="-"/>
            </a:pPr>
            <a:r>
              <a:rPr lang="kk-KZ" sz="2000" b="1" dirty="0" smtClean="0"/>
              <a:t>на </a:t>
            </a:r>
            <a:r>
              <a:rPr lang="kk-KZ" sz="2000" b="1" dirty="0"/>
              <a:t>проведение выпускного бала  выделено  83 000 тенге</a:t>
            </a:r>
            <a:r>
              <a:rPr lang="kk-KZ" sz="2000" b="1" dirty="0" smtClean="0"/>
              <a:t>;</a:t>
            </a:r>
          </a:p>
          <a:p>
            <a:endParaRPr lang="kk-KZ" sz="2000" b="1" dirty="0" smtClean="0"/>
          </a:p>
          <a:p>
            <a:pPr marL="285750" indent="-285750">
              <a:buFontTx/>
              <a:buChar char="-"/>
            </a:pPr>
            <a:r>
              <a:rPr lang="kk-KZ" sz="2000" b="1" dirty="0" smtClean="0"/>
              <a:t>на </a:t>
            </a:r>
            <a:r>
              <a:rPr lang="kk-KZ" sz="2000" b="1" dirty="0"/>
              <a:t>поздравление с Днем Библиотек (приобретение </a:t>
            </a:r>
            <a:r>
              <a:rPr lang="kk-KZ" sz="2000" b="1" dirty="0" smtClean="0"/>
              <a:t>подарков</a:t>
            </a:r>
          </a:p>
          <a:p>
            <a:r>
              <a:rPr lang="kk-KZ" sz="2000" b="1" dirty="0" smtClean="0"/>
              <a:t>для сотрудников библиотеки)  выделено 55 325 тенге;</a:t>
            </a:r>
          </a:p>
          <a:p>
            <a:pPr marL="285750" indent="-285750">
              <a:buFontTx/>
              <a:buChar char="-"/>
            </a:pPr>
            <a:endParaRPr lang="ru-RU" sz="2000" b="1" dirty="0"/>
          </a:p>
          <a:p>
            <a:r>
              <a:rPr lang="kk-KZ" sz="2000" b="1" dirty="0" smtClean="0"/>
              <a:t>-  </a:t>
            </a:r>
            <a:r>
              <a:rPr lang="kk-KZ" sz="2000" b="1" dirty="0"/>
              <a:t>на приобретение цветов на различные меропрития выделено 174 829 тенге;</a:t>
            </a:r>
            <a:endParaRPr lang="ru-RU" sz="2000" b="1" dirty="0"/>
          </a:p>
          <a:p>
            <a:endParaRPr lang="kk-KZ" sz="2000" b="1" dirty="0"/>
          </a:p>
          <a:p>
            <a:r>
              <a:rPr lang="kk-KZ" sz="2000" b="1" dirty="0" smtClean="0"/>
              <a:t>-  </a:t>
            </a:r>
            <a:r>
              <a:rPr lang="kk-KZ" sz="2000" b="1" dirty="0"/>
              <a:t>на организации фуршетов для семинаров, Дни открытых дверей, презентаций различных клиник, лабораторий и др. выделено 440 818 тенге</a:t>
            </a:r>
            <a:r>
              <a:rPr lang="kk-KZ" sz="2000" b="1" dirty="0" smtClean="0"/>
              <a:t>;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41213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kk-KZ" sz="2000" b="1" dirty="0" smtClean="0"/>
              <a:t>на </a:t>
            </a:r>
            <a:r>
              <a:rPr lang="kk-KZ" sz="2000" b="1" dirty="0"/>
              <a:t>приобретение брендированных сувениров с </a:t>
            </a:r>
            <a:r>
              <a:rPr lang="kk-KZ" sz="2000" b="1" dirty="0" smtClean="0"/>
              <a:t>логотипом</a:t>
            </a:r>
          </a:p>
          <a:p>
            <a:pPr algn="just"/>
            <a:r>
              <a:rPr lang="kk-KZ" sz="2000" b="1" dirty="0" smtClean="0"/>
              <a:t>университета </a:t>
            </a:r>
            <a:r>
              <a:rPr lang="kk-KZ" sz="2000" b="1" dirty="0"/>
              <a:t>сувениров,   подарков для гостей КазНМУ выделено 570 250 тенге</a:t>
            </a:r>
            <a:r>
              <a:rPr lang="kk-KZ" sz="2000" b="1" dirty="0" smtClean="0"/>
              <a:t>;</a:t>
            </a:r>
          </a:p>
          <a:p>
            <a:pPr algn="just"/>
            <a:endParaRPr lang="ru-RU" sz="2000" b="1" dirty="0"/>
          </a:p>
          <a:p>
            <a:pPr algn="just"/>
            <a:r>
              <a:rPr lang="kk-KZ" sz="2000" b="1" dirty="0" smtClean="0"/>
              <a:t> - на </a:t>
            </a:r>
            <a:r>
              <a:rPr lang="kk-KZ" sz="2000" b="1" dirty="0"/>
              <a:t>приобретение подарков на День учителя выделено 88 000 тенге</a:t>
            </a:r>
            <a:r>
              <a:rPr lang="kk-KZ" sz="2000" b="1" dirty="0" smtClean="0"/>
              <a:t>;</a:t>
            </a:r>
          </a:p>
          <a:p>
            <a:pPr algn="just"/>
            <a:endParaRPr lang="ru-RU" sz="2000" b="1" dirty="0"/>
          </a:p>
          <a:p>
            <a:pPr marL="285750" indent="-285750" algn="just">
              <a:buFontTx/>
              <a:buChar char="-"/>
            </a:pPr>
            <a:r>
              <a:rPr lang="kk-KZ" sz="2000" b="1" dirty="0" smtClean="0"/>
              <a:t>на </a:t>
            </a:r>
            <a:r>
              <a:rPr lang="kk-KZ" sz="2000" b="1" dirty="0"/>
              <a:t>приобретение настольных флагов для </a:t>
            </a:r>
            <a:r>
              <a:rPr lang="kk-KZ" sz="2000" b="1" dirty="0" smtClean="0"/>
              <a:t>международной</a:t>
            </a:r>
          </a:p>
          <a:p>
            <a:pPr algn="just"/>
            <a:r>
              <a:rPr lang="kk-KZ" sz="2000" b="1" dirty="0" smtClean="0"/>
              <a:t>научно-практической конференции «Интернационализация в развитии медицинского образования» выделено 11 500 тенге;</a:t>
            </a:r>
          </a:p>
          <a:p>
            <a:pPr marL="285750" indent="-285750" algn="just">
              <a:buFontTx/>
              <a:buChar char="-"/>
            </a:pPr>
            <a:endParaRPr lang="ru-RU" sz="2000" b="1" dirty="0"/>
          </a:p>
          <a:p>
            <a:pPr marL="285750" indent="-285750" algn="just">
              <a:buFontTx/>
              <a:buChar char="-"/>
            </a:pPr>
            <a:r>
              <a:rPr lang="kk-KZ" sz="2000" b="1" dirty="0" smtClean="0"/>
              <a:t>на </a:t>
            </a:r>
            <a:r>
              <a:rPr lang="kk-KZ" sz="2000" b="1" dirty="0"/>
              <a:t>поощрение внутренних аудиторов отдела </a:t>
            </a:r>
            <a:r>
              <a:rPr lang="kk-KZ" sz="2000" b="1" dirty="0" smtClean="0"/>
              <a:t>СМК </a:t>
            </a:r>
            <a:r>
              <a:rPr lang="kk-KZ" sz="2000" b="1" dirty="0"/>
              <a:t>к «Дню медицинского работника» выделено  30 000 тенге</a:t>
            </a:r>
            <a:r>
              <a:rPr lang="kk-KZ" sz="2000" b="1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ru-RU" sz="2000" b="1" dirty="0"/>
          </a:p>
          <a:p>
            <a:pPr algn="just"/>
            <a:r>
              <a:rPr lang="kk-KZ" sz="2000" b="1" dirty="0" smtClean="0"/>
              <a:t>-  на </a:t>
            </a:r>
            <a:r>
              <a:rPr lang="kk-KZ" sz="2000" b="1" dirty="0"/>
              <a:t>оформление веб-сайта университета выделено  70 000 тенге;</a:t>
            </a:r>
            <a:endParaRPr lang="ru-RU" sz="2000" b="1" dirty="0"/>
          </a:p>
          <a:p>
            <a:pPr algn="just"/>
            <a:endParaRPr lang="kk-KZ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816124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0648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b="1" dirty="0"/>
              <a:t> </a:t>
            </a:r>
            <a:r>
              <a:rPr lang="kk-KZ" sz="2000" b="1" dirty="0" smtClean="0"/>
              <a:t>                                     -  </a:t>
            </a:r>
            <a:r>
              <a:rPr lang="kk-KZ" sz="2400" b="1" dirty="0"/>
              <a:t>на встречу гостей и актеров </a:t>
            </a:r>
            <a:r>
              <a:rPr lang="kk-KZ" sz="2400" b="1" dirty="0" smtClean="0"/>
              <a:t>                               </a:t>
            </a:r>
          </a:p>
          <a:p>
            <a:pPr algn="just"/>
            <a:r>
              <a:rPr lang="kk-KZ" sz="2400" b="1" dirty="0" smtClean="0"/>
              <a:t>                                  (</a:t>
            </a:r>
            <a:r>
              <a:rPr lang="kk-KZ" sz="2400" b="1" dirty="0"/>
              <a:t>Б.Аюханов, Карагандинский </a:t>
            </a:r>
            <a:r>
              <a:rPr lang="kk-KZ" sz="2400" b="1" dirty="0" smtClean="0"/>
              <a:t>                     </a:t>
            </a:r>
          </a:p>
          <a:p>
            <a:pPr algn="just"/>
            <a:r>
              <a:rPr lang="kk-KZ" sz="2400" b="1" dirty="0" smtClean="0"/>
              <a:t>                                   драмтеатр выделено 169325 тг.                                   </a:t>
            </a:r>
          </a:p>
          <a:p>
            <a:pPr algn="just"/>
            <a:r>
              <a:rPr lang="kk-KZ" sz="2400" b="1" dirty="0" smtClean="0"/>
              <a:t>.</a:t>
            </a:r>
            <a:endParaRPr lang="ru-RU" sz="2400" b="1" dirty="0"/>
          </a:p>
          <a:p>
            <a:r>
              <a:rPr lang="kk-KZ" sz="2000" dirty="0"/>
              <a:t> </a:t>
            </a:r>
            <a:endParaRPr lang="kk-KZ" sz="2000" dirty="0" smtClean="0"/>
          </a:p>
          <a:p>
            <a:endParaRPr lang="kk-KZ" sz="2000" b="1" dirty="0"/>
          </a:p>
          <a:p>
            <a:endParaRPr lang="kk-KZ" sz="2000" b="1" dirty="0" smtClean="0"/>
          </a:p>
          <a:p>
            <a:endParaRPr lang="kk-KZ" sz="2000" b="1" dirty="0"/>
          </a:p>
          <a:p>
            <a:endParaRPr lang="kk-KZ" sz="2000" b="1" dirty="0" smtClean="0"/>
          </a:p>
          <a:p>
            <a:pPr marL="342900" indent="-342900">
              <a:buFontTx/>
              <a:buChar char="-"/>
            </a:pPr>
            <a:r>
              <a:rPr lang="kk-KZ" sz="2400" b="1" dirty="0" smtClean="0"/>
              <a:t>на </a:t>
            </a:r>
            <a:r>
              <a:rPr lang="kk-KZ" sz="2400" b="1" dirty="0"/>
              <a:t>организацию встречи </a:t>
            </a:r>
            <a:endParaRPr lang="kk-KZ" sz="2400" b="1" dirty="0" smtClean="0"/>
          </a:p>
          <a:p>
            <a:r>
              <a:rPr lang="kk-KZ" sz="2400" b="1" dirty="0" smtClean="0"/>
              <a:t>гостей </a:t>
            </a:r>
            <a:r>
              <a:rPr lang="kk-KZ" sz="2400" b="1" dirty="0"/>
              <a:t>КазНМУ, </a:t>
            </a:r>
            <a:r>
              <a:rPr lang="kk-KZ" sz="2400" b="1" dirty="0" smtClean="0"/>
              <a:t>участству-</a:t>
            </a:r>
          </a:p>
          <a:p>
            <a:r>
              <a:rPr lang="kk-KZ" sz="2400" b="1" dirty="0" smtClean="0"/>
              <a:t>ющих </a:t>
            </a:r>
            <a:r>
              <a:rPr lang="kk-KZ" sz="2400" b="1" dirty="0"/>
              <a:t>в конференции, </a:t>
            </a:r>
            <a:endParaRPr lang="kk-KZ" sz="2400" b="1" dirty="0" smtClean="0"/>
          </a:p>
          <a:p>
            <a:r>
              <a:rPr lang="kk-KZ" sz="2400" b="1" dirty="0" smtClean="0"/>
              <a:t>посвященной </a:t>
            </a:r>
            <a:r>
              <a:rPr lang="kk-KZ" sz="2400" b="1" dirty="0"/>
              <a:t>Дням </a:t>
            </a:r>
            <a:r>
              <a:rPr lang="kk-KZ" sz="2400" b="1" dirty="0" smtClean="0"/>
              <a:t>Универ-</a:t>
            </a:r>
          </a:p>
          <a:p>
            <a:r>
              <a:rPr lang="kk-KZ" sz="2400" b="1" dirty="0" smtClean="0"/>
              <a:t>ситета </a:t>
            </a:r>
            <a:r>
              <a:rPr lang="kk-KZ" sz="2400" b="1" dirty="0"/>
              <a:t>выделено 227 740 </a:t>
            </a:r>
            <a:r>
              <a:rPr lang="kk-KZ" sz="2400" b="1" dirty="0" smtClean="0"/>
              <a:t>тг.</a:t>
            </a:r>
            <a:endParaRPr lang="ru-RU" sz="2400" b="1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026" name="Picture 2" descr="C:\Users\Захура\Desktop\фото для презент(3)\DSC_3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91257"/>
            <a:ext cx="36724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dex Уважаемые преподаватели и студенты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808312" cy="29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307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28625" y="500063"/>
            <a:ext cx="8143875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ОРГАНИЗАЦИЯ НОВОГОДНИХ МЕРОПРИЯТИЙ – 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3 777 091 тг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Verdana" pitchFamily="34" charset="0"/>
              </a:rPr>
              <a:t>                                 - ДЛЯ </a:t>
            </a:r>
            <a:r>
              <a:rPr lang="kk-KZ" sz="2000" b="1" dirty="0">
                <a:latin typeface="Verdana" pitchFamily="34" charset="0"/>
              </a:rPr>
              <a:t>СОТРУДНИКОВ </a:t>
            </a:r>
            <a:r>
              <a:rPr lang="kk-KZ" b="1" dirty="0">
                <a:latin typeface="Verdana" pitchFamily="34" charset="0"/>
              </a:rPr>
              <a:t>(новогодние </a:t>
            </a:r>
            <a:r>
              <a:rPr lang="kk-KZ" b="1" dirty="0" smtClean="0">
                <a:latin typeface="Verdana" pitchFamily="34" charset="0"/>
              </a:rPr>
              <a:t>    </a:t>
            </a:r>
          </a:p>
          <a:p>
            <a:r>
              <a:rPr lang="kk-KZ" b="1" dirty="0" smtClean="0">
                <a:latin typeface="Verdana" pitchFamily="34" charset="0"/>
              </a:rPr>
              <a:t>                                       подарки </a:t>
            </a:r>
            <a:r>
              <a:rPr lang="kk-KZ" b="1" dirty="0">
                <a:latin typeface="Verdana" pitchFamily="34" charset="0"/>
              </a:rPr>
              <a:t>каждому члену </a:t>
            </a:r>
            <a:r>
              <a:rPr lang="kk-KZ" b="1" dirty="0" smtClean="0">
                <a:latin typeface="Verdana" pitchFamily="34" charset="0"/>
              </a:rPr>
              <a:t>  </a:t>
            </a:r>
          </a:p>
          <a:p>
            <a:r>
              <a:rPr lang="kk-KZ" b="1" dirty="0" smtClean="0">
                <a:latin typeface="Verdana" pitchFamily="34" charset="0"/>
              </a:rPr>
              <a:t>                                        профсоюза) – 2300;</a:t>
            </a:r>
            <a:endParaRPr lang="ru-RU" b="1" dirty="0">
              <a:latin typeface="Verdana" pitchFamily="34" charset="0"/>
            </a:endParaRPr>
          </a:p>
          <a:p>
            <a:pPr algn="just"/>
            <a:r>
              <a:rPr lang="kk-KZ" b="1" dirty="0" smtClean="0">
                <a:latin typeface="Verdana" pitchFamily="34" charset="0"/>
              </a:rPr>
              <a:t>    </a:t>
            </a:r>
            <a:endParaRPr lang="kk-KZ" b="1" dirty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kk-KZ" b="1" dirty="0" smtClean="0">
                <a:latin typeface="Verdana" pitchFamily="34" charset="0"/>
              </a:rPr>
              <a:t>                                       ПОДАРОЧНЫЕ </a:t>
            </a:r>
            <a:r>
              <a:rPr lang="kk-KZ" b="1" dirty="0">
                <a:latin typeface="Verdana" pitchFamily="34" charset="0"/>
              </a:rPr>
              <a:t>НАБОРЫ ДЛЯ </a:t>
            </a:r>
            <a:endParaRPr lang="kk-KZ" b="1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kk-KZ" b="1" dirty="0">
                <a:latin typeface="Verdana" pitchFamily="34" charset="0"/>
              </a:rPr>
              <a:t> </a:t>
            </a:r>
            <a:r>
              <a:rPr lang="kk-KZ" b="1" dirty="0" smtClean="0">
                <a:latin typeface="Verdana" pitchFamily="34" charset="0"/>
              </a:rPr>
              <a:t>                                      ВЕТЕРАНОВ ТРУДА - 16;</a:t>
            </a:r>
          </a:p>
          <a:p>
            <a:pPr algn="just">
              <a:buFontTx/>
              <a:buChar char="-"/>
            </a:pPr>
            <a:endParaRPr lang="kk-KZ" b="1" dirty="0">
              <a:latin typeface="Verdana" pitchFamily="34" charset="0"/>
            </a:endParaRPr>
          </a:p>
          <a:p>
            <a:pPr algn="just">
              <a:buFontTx/>
              <a:buChar char="-"/>
            </a:pPr>
            <a:endParaRPr lang="kk-KZ" b="1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kk-KZ" b="1" dirty="0" smtClean="0">
                <a:latin typeface="Verdana" pitchFamily="34" charset="0"/>
              </a:rPr>
              <a:t> ПОДАРОЧНЫЕ </a:t>
            </a:r>
            <a:r>
              <a:rPr lang="kk-KZ" b="1" dirty="0">
                <a:latin typeface="Verdana" pitchFamily="34" charset="0"/>
              </a:rPr>
              <a:t>НАБОРЫ </a:t>
            </a:r>
            <a:endParaRPr lang="kk-KZ" b="1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kk-KZ" b="1" dirty="0" smtClean="0">
                <a:latin typeface="Verdana" pitchFamily="34" charset="0"/>
              </a:rPr>
              <a:t>ДЛЯ СТРУКТУРНЫХ ПОДРАЗДЕЛЕНИЙ</a:t>
            </a:r>
          </a:p>
          <a:p>
            <a:pPr algn="just">
              <a:buFontTx/>
              <a:buChar char="-"/>
            </a:pPr>
            <a:r>
              <a:rPr lang="kk-KZ" b="1" dirty="0" smtClean="0">
                <a:latin typeface="Verdana" pitchFamily="34" charset="0"/>
              </a:rPr>
              <a:t> 215 </a:t>
            </a:r>
          </a:p>
          <a:p>
            <a:pPr algn="just"/>
            <a:endParaRPr lang="ru-RU" dirty="0"/>
          </a:p>
          <a:p>
            <a:pPr algn="just"/>
            <a:endParaRPr lang="kk-KZ" b="1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kk-KZ" sz="2000" b="1" dirty="0" smtClean="0">
                <a:latin typeface="Verdana" pitchFamily="34" charset="0"/>
              </a:rPr>
              <a:t>ПРОВЕДЕНИЕ  НОВОГОДНЕЙ </a:t>
            </a:r>
          </a:p>
          <a:p>
            <a:pPr algn="just"/>
            <a:r>
              <a:rPr lang="kk-KZ" sz="2000" b="1" dirty="0" smtClean="0">
                <a:latin typeface="Verdana" pitchFamily="34" charset="0"/>
              </a:rPr>
              <a:t>ЕЛКИ ДЛЯ ДЕТЕЙ ППС </a:t>
            </a:r>
          </a:p>
          <a:p>
            <a:pPr algn="just"/>
            <a:r>
              <a:rPr lang="kk-KZ" sz="2000" b="1" dirty="0" smtClean="0">
                <a:latin typeface="Verdana" pitchFamily="34" charset="0"/>
              </a:rPr>
              <a:t>УНИВЕРСИТЕТА</a:t>
            </a:r>
            <a:endParaRPr lang="kk-KZ" b="1" dirty="0" smtClean="0">
              <a:latin typeface="Verdana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://kaznmu.kz/rus/wp-content/uploads/2012/12/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25" y="1070989"/>
            <a:ext cx="3073055" cy="2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911 580x386 9">
            <a:hlinkClick r:id="rId4" tooltip="9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2991247" cy="28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10 150x150 Проведение Новогодней елки для детей сотрудников КазНМУ">
            <a:hlinkClick r:id="rId6" tooltip="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0373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00063" y="857250"/>
            <a:ext cx="83994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В ПРОФСОЮЗЕ СОТРУДНИКОВ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Казахского Национального медицинского университета 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3600" b="1" dirty="0">
                <a:solidFill>
                  <a:srgbClr val="FF0000"/>
                </a:solidFill>
              </a:rPr>
              <a:t>1877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ЧЛЕНОВ</a:t>
            </a:r>
          </a:p>
          <a:p>
            <a:endParaRPr lang="ru-RU" sz="3600" dirty="0" smtClean="0"/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2012 год было подано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заявлений о вступлении в ряды профсоюза</a:t>
            </a:r>
            <a:endParaRPr lang="ru-RU" sz="36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500063" y="642938"/>
            <a:ext cx="850106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ОТЧИСЛЕНИЯ</a:t>
            </a:r>
            <a:r>
              <a:rPr lang="kk-KZ" sz="2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Алматинской городской организации работников образования и науки “Парасат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” (1%) –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45 600 тг;</a:t>
            </a:r>
          </a:p>
          <a:p>
            <a:pPr>
              <a:buFontTx/>
              <a:buChar char="-"/>
            </a:pP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Алматинскому союзу профсоюзов  (4%) – 210 000 тг;</a:t>
            </a:r>
          </a:p>
          <a:p>
            <a:pPr>
              <a:buFontTx/>
              <a:buChar char="-"/>
            </a:pP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Налоги (пенсионные взносы, подоходный, социальный налоги, соцотчисления)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1 007 554 тг;</a:t>
            </a:r>
          </a:p>
          <a:p>
            <a:pPr>
              <a:buFontTx/>
              <a:buChar char="-"/>
            </a:pP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Банковские услуги –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128 340 тг;</a:t>
            </a:r>
            <a:endParaRPr lang="kk-KZ" sz="2800" b="1" dirty="0">
              <a:latin typeface="Verdana" pitchFamily="34" charset="0"/>
            </a:endParaRPr>
          </a:p>
          <a:p>
            <a:endParaRPr lang="ru-RU" dirty="0" smtClean="0">
              <a:latin typeface="Verdana" pitchFamily="34" charset="0"/>
            </a:endParaRPr>
          </a:p>
          <a:p>
            <a:r>
              <a:rPr lang="ru-RU" dirty="0" smtClean="0">
                <a:latin typeface="Verdana" pitchFamily="34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Различные услуги по оформлению ИП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Беисова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- 1 765 342 тенге.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C:\Documents and Settings\User\Local Settings\Temporary Internet Files\Content.Word\0406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000">
            <a:off x="4481513" y="3468688"/>
            <a:ext cx="23574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" descr="C:\Documents and Settings\User\Local Settings\Temporary Internet Files\Content.Word\040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0000">
            <a:off x="1128713" y="3192463"/>
            <a:ext cx="2857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2" descr="C:\Documents and Settings\User\Local Settings\Temporary Internet Files\Content.Word\0405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3500438"/>
            <a:ext cx="19288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71500" y="3786188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500063"/>
            <a:ext cx="3857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357188" y="428625"/>
            <a:ext cx="4714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профсоюзная работа в университете отмечена почетными грамотами Акима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Алматы (2),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Алматинским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Союзом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профсоюзов (4)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57188" y="428625"/>
            <a:ext cx="84296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СЧЕТ ДОХОДА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 – ОРИЕНТИРОВАННОГО МАГАЗИНА «КАМКОР»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ОКАЗАНО БЛАГОТВОРИТЕЛЬНОЙ ПОМОЩИ:</a:t>
            </a:r>
          </a:p>
          <a:p>
            <a:pPr algn="ctr">
              <a:buFontTx/>
              <a:buChar char="-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- </a:t>
            </a:r>
            <a:r>
              <a:rPr lang="ru-RU" sz="2000" b="1" dirty="0" smtClean="0"/>
              <a:t>На </a:t>
            </a:r>
            <a:r>
              <a:rPr lang="ru-RU" sz="2000" b="1" dirty="0"/>
              <a:t>оказание помощи в организации фуршета  для участников  научно-практической </a:t>
            </a:r>
            <a:r>
              <a:rPr lang="ru-RU" sz="2000" b="1" dirty="0" smtClean="0"/>
              <a:t>конференции </a:t>
            </a:r>
            <a:r>
              <a:rPr lang="ru-RU" sz="2000" b="1" dirty="0"/>
              <a:t>«Опыт реализации модели мед образования </a:t>
            </a:r>
            <a:r>
              <a:rPr lang="ru-RU" sz="2000" b="1" dirty="0" err="1"/>
              <a:t>КазНМУ</a:t>
            </a:r>
            <a:r>
              <a:rPr lang="ru-RU" sz="2000" b="1" dirty="0"/>
              <a:t>» 25-26 мая выделено –  90 857  тенге</a:t>
            </a:r>
            <a:r>
              <a:rPr lang="ru-RU" sz="2000" b="1" dirty="0" smtClean="0"/>
              <a:t>;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- В </a:t>
            </a:r>
            <a:r>
              <a:rPr lang="ru-RU" sz="2000" b="1" dirty="0"/>
              <a:t>связи с празднованием Международного дня пожилого человека ветеранам труда – 141 380 тенге</a:t>
            </a:r>
            <a:r>
              <a:rPr lang="ru-RU" sz="2000" b="1" dirty="0" smtClean="0"/>
              <a:t>;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- Приобретены </a:t>
            </a:r>
            <a:r>
              <a:rPr lang="ru-RU" sz="2000" b="1" dirty="0"/>
              <a:t>подарки на День учителя на сумму -115 900 тенге; </a:t>
            </a:r>
            <a:endParaRPr lang="ru-RU" sz="2000" b="1" dirty="0" smtClean="0"/>
          </a:p>
          <a:p>
            <a:pPr algn="just"/>
            <a:endParaRPr lang="ru-RU" sz="2000" b="1" dirty="0"/>
          </a:p>
          <a:p>
            <a:pPr lvl="0" algn="just"/>
            <a:r>
              <a:rPr lang="ru-RU" sz="2000" b="1" dirty="0" smtClean="0"/>
              <a:t>- На </a:t>
            </a:r>
            <a:r>
              <a:rPr lang="ru-RU" sz="2000" b="1" dirty="0"/>
              <a:t>празднование Дня медицинского работника – 255 128 тенге</a:t>
            </a:r>
            <a:r>
              <a:rPr lang="ru-RU" sz="2000" b="1" dirty="0" smtClean="0"/>
              <a:t>;</a:t>
            </a:r>
          </a:p>
          <a:p>
            <a:pPr lvl="0" algn="just"/>
            <a:endParaRPr lang="ru-RU" sz="2000" b="1" dirty="0"/>
          </a:p>
          <a:p>
            <a:pPr lvl="0" algn="just"/>
            <a:r>
              <a:rPr lang="ru-RU" sz="2000" b="1" dirty="0" smtClean="0"/>
              <a:t>-  На </a:t>
            </a:r>
            <a:r>
              <a:rPr lang="ru-RU" sz="2000" b="1" dirty="0"/>
              <a:t>организацию праздничных мероприятий к 8 Марта – 160 780 тенге</a:t>
            </a:r>
            <a:r>
              <a:rPr lang="ru-RU" sz="2000" b="1" dirty="0" smtClean="0"/>
              <a:t>;</a:t>
            </a:r>
          </a:p>
          <a:p>
            <a:pPr lvl="0" algn="just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ru-RU" sz="2000" b="1" dirty="0" smtClean="0"/>
              <a:t>На организацию фуршета в связи  со 140-летием А.</a:t>
            </a:r>
          </a:p>
          <a:p>
            <a:pPr lvl="0" algn="just"/>
            <a:r>
              <a:rPr lang="ru-RU" sz="2000" b="1" dirty="0" err="1" smtClean="0"/>
              <a:t>Байтурсынова</a:t>
            </a:r>
            <a:r>
              <a:rPr lang="ru-RU" sz="2000" b="1" dirty="0" smtClean="0"/>
              <a:t> – 98 254 тенге;</a:t>
            </a:r>
          </a:p>
          <a:p>
            <a:pPr marL="285750" lvl="0" indent="-285750" algn="just">
              <a:buFontTx/>
              <a:buChar char="-"/>
            </a:pPr>
            <a:endParaRPr lang="ru-RU" sz="2000" b="1" dirty="0" smtClean="0"/>
          </a:p>
          <a:p>
            <a:pPr lvl="0"/>
            <a:r>
              <a:rPr lang="ru-RU" sz="2000" b="1" dirty="0" smtClean="0"/>
              <a:t>- На организацию фуршета  для участников Республиканского  совещания «Актуальные вопросы лабораторной медицины», 22 мая 2012 г  выделено -22 450 тенге;</a:t>
            </a:r>
          </a:p>
          <a:p>
            <a:pPr lvl="0"/>
            <a:endParaRPr lang="ru-RU" sz="2000" b="1" dirty="0" smtClean="0"/>
          </a:p>
          <a:p>
            <a:pPr lvl="0"/>
            <a:r>
              <a:rPr lang="ru-RU" sz="2000" b="1" dirty="0" smtClean="0"/>
              <a:t>- Помощь в организации научно-практической конференции «Основные направления  развития государственного  языка в медицине – 19 000 тенге;</a:t>
            </a:r>
          </a:p>
          <a:p>
            <a:pPr lvl="0"/>
            <a:endParaRPr lang="ru-RU" sz="2000" b="1" dirty="0" smtClean="0"/>
          </a:p>
          <a:p>
            <a:pPr lvl="0"/>
            <a:r>
              <a:rPr lang="ru-RU" sz="2000" b="1" dirty="0" smtClean="0"/>
              <a:t>- На празднование 90-летнего юбилея М. </a:t>
            </a:r>
            <a:r>
              <a:rPr lang="ru-RU" sz="2000" b="1" dirty="0" err="1" smtClean="0"/>
              <a:t>Маметовой</a:t>
            </a:r>
            <a:r>
              <a:rPr lang="ru-RU" sz="2000" b="1" dirty="0" smtClean="0"/>
              <a:t>, изготовление сувениров с логотипом университета ко Дню Университета – 330 100 тенге;</a:t>
            </a:r>
          </a:p>
          <a:p>
            <a:pPr lvl="0"/>
            <a:endParaRPr lang="ru-RU" sz="2000" b="1" dirty="0" smtClean="0"/>
          </a:p>
          <a:p>
            <a:pPr lvl="0"/>
            <a:r>
              <a:rPr lang="ru-RU" sz="2000" b="1" dirty="0" smtClean="0"/>
              <a:t>-  На проведение Международного студенческого форума выделено товаров с логотипом </a:t>
            </a:r>
            <a:r>
              <a:rPr lang="ru-RU" sz="2000" b="1" dirty="0" err="1" smtClean="0"/>
              <a:t>КазНМУ</a:t>
            </a:r>
            <a:r>
              <a:rPr lang="ru-RU" sz="2000" b="1" dirty="0" smtClean="0"/>
              <a:t> на сумму  125 400 тенге;</a:t>
            </a:r>
          </a:p>
          <a:p>
            <a:pPr lvl="0"/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156137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1764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/>
              <a:t>- Выделено </a:t>
            </a:r>
            <a:r>
              <a:rPr lang="ru-RU" sz="2000" b="1" dirty="0"/>
              <a:t>товаров с логотипом </a:t>
            </a:r>
            <a:r>
              <a:rPr lang="ru-RU" sz="2000" b="1" dirty="0" err="1"/>
              <a:t>КазНМУ</a:t>
            </a:r>
            <a:r>
              <a:rPr lang="ru-RU" sz="2000" b="1" dirty="0"/>
              <a:t> на различные мероприятия (конкурс «Лучший выпускник», участникам акции в урочище </a:t>
            </a:r>
            <a:r>
              <a:rPr lang="ru-RU" sz="2000" b="1" dirty="0" err="1"/>
              <a:t>Медеу</a:t>
            </a:r>
            <a:r>
              <a:rPr lang="ru-RU" sz="2000" b="1" dirty="0"/>
              <a:t>, конкурса по гражданской обороне, конкурса по стратегии непрерывного обучения  «</a:t>
            </a:r>
            <a:r>
              <a:rPr lang="ru-RU" sz="2000" b="1" dirty="0" err="1"/>
              <a:t>Кайдзен</a:t>
            </a:r>
            <a:r>
              <a:rPr lang="ru-RU" sz="2000" b="1" dirty="0"/>
              <a:t>», для конкурса «</a:t>
            </a:r>
            <a:r>
              <a:rPr lang="ru-RU" sz="2000" b="1" dirty="0" err="1"/>
              <a:t>Еки</a:t>
            </a:r>
            <a:r>
              <a:rPr lang="ru-RU" sz="2000" b="1" dirty="0"/>
              <a:t> </a:t>
            </a:r>
            <a:r>
              <a:rPr lang="ru-RU" sz="2000" b="1" dirty="0" err="1"/>
              <a:t>жулдыз</a:t>
            </a:r>
            <a:r>
              <a:rPr lang="ru-RU" sz="2000" b="1" dirty="0"/>
              <a:t>»,  на «</a:t>
            </a:r>
            <a:r>
              <a:rPr lang="ru-RU" sz="2000" b="1" dirty="0" err="1"/>
              <a:t>Наурыз-мейрамы</a:t>
            </a:r>
            <a:r>
              <a:rPr lang="ru-RU" sz="2000" b="1" dirty="0"/>
              <a:t>» и др.) выделено 237 730 тенге;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 smtClean="0"/>
              <a:t>- </a:t>
            </a:r>
            <a:r>
              <a:rPr lang="ru-RU" sz="2000" b="1" dirty="0" smtClean="0"/>
              <a:t>На  </a:t>
            </a:r>
            <a:r>
              <a:rPr lang="ru-RU" sz="2000" b="1" dirty="0"/>
              <a:t>организацию фуршетов, кофе – брейка (обучающие семинары СМК, к 80-летию </a:t>
            </a:r>
            <a:r>
              <a:rPr lang="ru-RU" sz="2000" b="1" dirty="0" err="1"/>
              <a:t>Маскеева</a:t>
            </a:r>
            <a:r>
              <a:rPr lang="ru-RU" sz="2000" b="1" dirty="0"/>
              <a:t> К.М. и др.) выделено 149 200 тенге;</a:t>
            </a:r>
          </a:p>
          <a:p>
            <a:pPr lvl="0"/>
            <a:endParaRPr lang="ru-RU" sz="2000" b="1" dirty="0" smtClean="0"/>
          </a:p>
          <a:p>
            <a:pPr lvl="0" algn="just"/>
            <a:r>
              <a:rPr lang="ru-RU" sz="2000" b="1" dirty="0" smtClean="0"/>
              <a:t>- Выделено </a:t>
            </a:r>
            <a:r>
              <a:rPr lang="ru-RU" sz="2000" b="1" dirty="0"/>
              <a:t>различных канцтоваров с логотипом </a:t>
            </a:r>
            <a:r>
              <a:rPr lang="ru-RU" sz="2000" b="1" dirty="0" err="1"/>
              <a:t>КазНМУ</a:t>
            </a:r>
            <a:r>
              <a:rPr lang="ru-RU" sz="2000" b="1" dirty="0"/>
              <a:t> (для выборов, гостям университета и </a:t>
            </a:r>
            <a:r>
              <a:rPr lang="ru-RU" sz="2000" b="1" dirty="0" err="1"/>
              <a:t>др</a:t>
            </a:r>
            <a:r>
              <a:rPr lang="ru-RU" sz="2000" b="1" dirty="0"/>
              <a:t>) на сумму 42 190 тенге;</a:t>
            </a:r>
          </a:p>
          <a:p>
            <a:pPr lvl="0"/>
            <a:r>
              <a:rPr lang="ru-RU" sz="2000" b="1" dirty="0" smtClean="0"/>
              <a:t> </a:t>
            </a:r>
          </a:p>
          <a:p>
            <a:pPr marL="342900" lvl="0" indent="-342900">
              <a:buFontTx/>
              <a:buChar char="-"/>
            </a:pPr>
            <a:r>
              <a:rPr lang="ru-RU" sz="2000" b="1" dirty="0" smtClean="0"/>
              <a:t>выделено </a:t>
            </a:r>
            <a:r>
              <a:rPr lang="ru-RU" sz="2000" b="1" dirty="0"/>
              <a:t>благотворительной помощи по смерти сотрудника – 20 000 тенге</a:t>
            </a:r>
            <a:r>
              <a:rPr lang="ru-RU" sz="2000" b="1" dirty="0" smtClean="0"/>
              <a:t>;</a:t>
            </a:r>
          </a:p>
          <a:p>
            <a:pPr marL="342900" lvl="0" indent="-342900">
              <a:buFontTx/>
              <a:buChar char="-"/>
            </a:pPr>
            <a:endParaRPr lang="ru-RU" sz="2000" b="1" dirty="0"/>
          </a:p>
          <a:p>
            <a:pPr lvl="0"/>
            <a:r>
              <a:rPr lang="ru-RU" sz="2000" b="1" dirty="0" smtClean="0"/>
              <a:t> - Приобретение </a:t>
            </a:r>
            <a:r>
              <a:rPr lang="ru-RU" sz="2000" b="1" dirty="0"/>
              <a:t>билетов, цветов  к 8 марта на сумму 33 000 тенге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993781189"/>
              </p:ext>
            </p:extLst>
          </p:nvPr>
        </p:nvGraphicFramePr>
        <p:xfrm>
          <a:off x="379567" y="1212705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04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Сравнительный анализ оказания благотворительной помощи за 2011 – 2012 </a:t>
            </a:r>
            <a:r>
              <a:rPr lang="ru-RU" sz="2400" b="1" dirty="0" err="1" smtClean="0"/>
              <a:t>гг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498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006432555"/>
              </p:ext>
            </p:extLst>
          </p:nvPr>
        </p:nvGraphicFramePr>
        <p:xfrm>
          <a:off x="539552" y="620688"/>
          <a:ext cx="813690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128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358246" cy="639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	</a:t>
            </a:r>
            <a:r>
              <a:rPr lang="ru-RU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ОО «ПРОФСОЮЗ СОТРУДНИКОВ КАЗНМУ ИМ. С.Д. АСФЕНДИЯРОВА» ОСУЩЕСТВЛЯЕТ СВОЮ ДЕЯТЕЛЬНОСТЬ НА ОСНОВАНИИ СЛЕДУЮЩИХ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НОРМАТИВНЫХ ДОКУМЕНТОВ:</a:t>
            </a:r>
          </a:p>
          <a:p>
            <a:pPr algn="ctr"/>
            <a:endParaRPr lang="ru-RU" sz="2400" b="1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latin typeface="+mj-lt"/>
              </a:rPr>
              <a:t>Устав профсоюза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latin typeface="+mj-lt"/>
              </a:rPr>
              <a:t>Коллективный Договор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latin typeface="+mj-lt"/>
              </a:rPr>
              <a:t>Программа социальной поддержки сотрудников университета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latin typeface="+mj-lt"/>
              </a:rPr>
              <a:t>Положение о порядке оказании материальной помощи ……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latin typeface="+mj-lt"/>
              </a:rPr>
              <a:t>План социальных, культурно – массовых и спортивно – оздоровительных мероприятий 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785813"/>
            <a:ext cx="8507412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+mn-lt"/>
              </a:rPr>
              <a:t>ОСНОВНЫЕ ЗАДАЧИ ПРОФСОЮЗНОГО КОМИТЕТА КАЗНМУ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+mn-lt"/>
              </a:rPr>
              <a:t> им. С.Д. АСФЕНДИЯРОВА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latin typeface="+mn-lt"/>
              </a:rPr>
              <a:t>ЗАЩИТА ТРУДОВЫХ, СОЦИАЛЬНО– ЭКОНОМИЧЕСКИХ ПРАВ И ИНТЕРЕСОВ ЧЛЕНОВ ПРОФСОЮЗА  </a:t>
            </a:r>
            <a:r>
              <a:rPr lang="ru-RU" sz="2400" b="1" dirty="0" err="1">
                <a:latin typeface="+mn-lt"/>
              </a:rPr>
              <a:t>КазНМУ</a:t>
            </a:r>
            <a:endParaRPr lang="ru-RU" sz="2400" b="1" dirty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b="1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latin typeface="+mn-lt"/>
              </a:rPr>
              <a:t>ОКАЗАНИЕ МАТЕРИАЛЬНОЙ (БЛАГОТВОРИТЕЛЬНОЙ) ПОМОЩИ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b="1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latin typeface="+mn-lt"/>
              </a:rPr>
              <a:t>ПРОВЕДЕНИЕ КУЛЬТУРНО – МАССОВЫХ И СПОРТИВНО – ОЗДОРОВИТЕЛЬНЫХ МЕРОПРИЯТИЙ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66609"/>
            <a:ext cx="842435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</a:rPr>
              <a:t>Профсоюзным комитетом, с</a:t>
            </a:r>
            <a:r>
              <a:rPr lang="ru-RU" sz="2800" b="1" dirty="0" err="1">
                <a:solidFill>
                  <a:srgbClr val="C00000"/>
                </a:solidFill>
              </a:rPr>
              <a:t>огласно</a:t>
            </a:r>
            <a:r>
              <a:rPr lang="ru-RU" sz="2800" b="1" dirty="0">
                <a:solidFill>
                  <a:srgbClr val="C00000"/>
                </a:solidFill>
              </a:rPr>
              <a:t>  основной задачи «Защита трудовых, социально - экономических прав и интересов» проведены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24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ru-RU" sz="2400" b="1" dirty="0" smtClean="0"/>
              <a:t>- Участие </a:t>
            </a:r>
            <a:r>
              <a:rPr lang="ru-RU" sz="2400" b="1" dirty="0"/>
              <a:t>в работе комиссии по рассмотрению обращения сотрудников отдела по управлению персоналом о несогласии с выводами комиссии по профилактике дисциплинарных и коррупционных нарушений. </a:t>
            </a:r>
            <a:endParaRPr lang="ru-RU" sz="2400" b="1" dirty="0" smtClean="0"/>
          </a:p>
          <a:p>
            <a:pPr algn="ctr"/>
            <a:endParaRPr lang="ru-RU" sz="2400" b="1" dirty="0"/>
          </a:p>
          <a:p>
            <a:pPr marL="285750" indent="-285750" algn="just">
              <a:buFontTx/>
              <a:buChar char="-"/>
            </a:pPr>
            <a:r>
              <a:rPr lang="ru-RU" sz="2400" b="1" dirty="0" smtClean="0"/>
              <a:t>Профсоюзный комитет </a:t>
            </a:r>
            <a:r>
              <a:rPr lang="ru-RU" sz="2400" b="1" dirty="0"/>
              <a:t>совместно </a:t>
            </a:r>
            <a:r>
              <a:rPr lang="ru-RU" sz="2400" b="1" dirty="0" smtClean="0"/>
              <a:t>с </a:t>
            </a:r>
            <a:r>
              <a:rPr lang="ru-RU" sz="2400" b="1" dirty="0" err="1" smtClean="0"/>
              <a:t>представи</a:t>
            </a:r>
            <a:r>
              <a:rPr lang="ru-RU" sz="2400" b="1" dirty="0" smtClean="0"/>
              <a:t>-</a:t>
            </a:r>
          </a:p>
          <a:p>
            <a:pPr algn="just"/>
            <a:r>
              <a:rPr lang="ru-RU" sz="2400" b="1" dirty="0" err="1" smtClean="0"/>
              <a:t>телями</a:t>
            </a:r>
            <a:r>
              <a:rPr lang="ru-RU" sz="2400" b="1" dirty="0" smtClean="0"/>
              <a:t> </a:t>
            </a:r>
            <a:r>
              <a:rPr lang="ru-RU" sz="2400" b="1" dirty="0" err="1"/>
              <a:t>А</a:t>
            </a:r>
            <a:r>
              <a:rPr lang="ru-RU" sz="2400" b="1" dirty="0" err="1" smtClean="0"/>
              <a:t>лматинского</a:t>
            </a:r>
            <a:r>
              <a:rPr lang="ru-RU" sz="2400" b="1" dirty="0" smtClean="0"/>
              <a:t> </a:t>
            </a:r>
            <a:r>
              <a:rPr lang="ru-RU" sz="2400" b="1" dirty="0"/>
              <a:t>союза профсоюзов  принял участие в работе комиссии по аудиторской проверке отдела по управлению персоналом. </a:t>
            </a:r>
            <a:endParaRPr lang="ru-RU" sz="2400" b="1" dirty="0" smtClean="0"/>
          </a:p>
          <a:p>
            <a:pPr marL="285750" indent="-285750" algn="ctr"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8209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b="1" dirty="0"/>
              <a:t>Участие в работе комиссии по </a:t>
            </a:r>
            <a:r>
              <a:rPr lang="ru-RU" sz="2400" b="1" dirty="0" smtClean="0"/>
              <a:t>рассмотрению</a:t>
            </a:r>
          </a:p>
          <a:p>
            <a:pPr algn="just"/>
            <a:r>
              <a:rPr lang="ru-RU" sz="2400" b="1" dirty="0" smtClean="0"/>
              <a:t>анонимной </a:t>
            </a:r>
            <a:r>
              <a:rPr lang="ru-RU" sz="2400" b="1" dirty="0"/>
              <a:t>жалобы на коменданта учебного корпуса Департамента по эксплуатационной работе.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algn="just"/>
            <a:r>
              <a:rPr lang="kk-KZ" sz="2400" dirty="0" smtClean="0"/>
              <a:t>- </a:t>
            </a:r>
            <a:r>
              <a:rPr lang="kk-KZ" sz="2400" b="1" dirty="0" smtClean="0">
                <a:solidFill>
                  <a:srgbClr val="C00000"/>
                </a:solidFill>
              </a:rPr>
              <a:t>Комиссией </a:t>
            </a:r>
            <a:r>
              <a:rPr lang="kk-KZ" sz="2400" b="1" dirty="0">
                <a:solidFill>
                  <a:srgbClr val="C00000"/>
                </a:solidFill>
              </a:rPr>
              <a:t>по охране и безопасности труда профкома состоялось рассмотрение случая нарушения </a:t>
            </a:r>
            <a:r>
              <a:rPr lang="kk-KZ" sz="2400" b="1" dirty="0" smtClean="0">
                <a:solidFill>
                  <a:srgbClr val="C00000"/>
                </a:solidFill>
              </a:rPr>
              <a:t>ТБ со </a:t>
            </a:r>
            <a:r>
              <a:rPr lang="kk-KZ" sz="2400" b="1" dirty="0">
                <a:solidFill>
                  <a:srgbClr val="C00000"/>
                </a:solidFill>
              </a:rPr>
              <a:t>сторны строительной организации, в результате которой пострадала техничка учебного корпуса №2.  Пострадавшей техничке </a:t>
            </a:r>
            <a:r>
              <a:rPr lang="kk-KZ" sz="2400" b="1" dirty="0" smtClean="0">
                <a:solidFill>
                  <a:srgbClr val="C00000"/>
                </a:solidFill>
              </a:rPr>
              <a:t>профкомо  </a:t>
            </a:r>
            <a:r>
              <a:rPr lang="kk-KZ" sz="2400" b="1" dirty="0">
                <a:solidFill>
                  <a:srgbClr val="C00000"/>
                </a:solidFill>
              </a:rPr>
              <a:t>была оказана материальная помощь в размере 132 000 тенге. 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/>
              <a:t>- </a:t>
            </a:r>
            <a:r>
              <a:rPr lang="ru-RU" sz="2400" b="1" dirty="0" smtClean="0"/>
              <a:t>Участие </a:t>
            </a:r>
            <a:r>
              <a:rPr lang="ru-RU" sz="2400" b="1" dirty="0"/>
              <a:t>членов профсоюзного комитета в работе комиссий, созданных для рассмотрения заявлений сотрудников о предоставлении материальной и благотворительной помощи.</a:t>
            </a:r>
          </a:p>
          <a:p>
            <a:r>
              <a:rPr lang="ru-RU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- Профсоюзным </a:t>
            </a:r>
            <a:r>
              <a:rPr lang="ru-RU" sz="2400" b="1" dirty="0"/>
              <a:t>комитетом  совместно  с администрацией университета созданы и активно функционируют комиссии по «Социальным вопросам», «Технике безопасности и охране труда», «Культурно – массовой и спортивно – оздоровительной работе».</a:t>
            </a:r>
          </a:p>
          <a:p>
            <a:endParaRPr lang="kk-KZ" sz="2400" b="1" dirty="0" smtClean="0"/>
          </a:p>
          <a:p>
            <a:pPr algn="just"/>
            <a:r>
              <a:rPr lang="kk-KZ" sz="2400" b="1" dirty="0" smtClean="0"/>
              <a:t>- Председатель </a:t>
            </a:r>
            <a:r>
              <a:rPr lang="kk-KZ" sz="2400" b="1" dirty="0"/>
              <a:t>профсоюзного комитета принимал участие в работе семинара-совещания на тему «Компетентность профсоюзных лидеров в трудовых отношениях - залог успешного профсоюзного движения», оргнизованного Алматинским созом профсоюзов и Федерацией Профсоюзов РК. </a:t>
            </a:r>
            <a:endParaRPr lang="ru-RU" sz="2400" b="1" dirty="0"/>
          </a:p>
          <a:p>
            <a:pPr marL="342900" indent="-342900" algn="just">
              <a:buFont typeface="Wingdings" pitchFamily="2" charset="2"/>
              <a:buChar char="ü"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5114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9296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С ЦЕЛЬЮ РЕАЛИЗАЦИИ «ПРОГРАММЫ СОЦИАЛЬНОЙ ПОДДЕРЖКИ и ОЗДОРОВЛЕНИЯ СОТРУДНИКОВ УНИВЕРСИТЕТА» </a:t>
            </a:r>
          </a:p>
          <a:p>
            <a:pPr algn="ctr"/>
            <a:endParaRPr lang="ru-RU" sz="2400" b="1" dirty="0">
              <a:latin typeface="+mj-lt"/>
            </a:endParaRP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На оздоровление ППС</a:t>
            </a:r>
          </a:p>
          <a:p>
            <a:pPr algn="just"/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в ОКЦ на основании </a:t>
            </a:r>
          </a:p>
          <a:p>
            <a:pPr algn="just"/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Договора перечислено 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1 357 692 тенге</a:t>
            </a:r>
          </a:p>
          <a:p>
            <a:pPr algn="just"/>
            <a:endParaRPr lang="ru-RU" b="1" dirty="0" smtClean="0">
              <a:latin typeface="+mj-lt"/>
            </a:endParaRPr>
          </a:p>
          <a:p>
            <a:pPr algn="just"/>
            <a:r>
              <a:rPr lang="ru-RU" b="1" dirty="0" smtClean="0">
                <a:latin typeface="+mj-lt"/>
              </a:rPr>
              <a:t>                                 </a:t>
            </a:r>
          </a:p>
          <a:p>
            <a:pPr algn="just"/>
            <a:r>
              <a:rPr lang="ru-RU" b="1" dirty="0" smtClean="0">
                <a:latin typeface="+mj-lt"/>
              </a:rPr>
              <a:t>                                   </a:t>
            </a:r>
            <a:endParaRPr lang="ru-RU" b="1" dirty="0">
              <a:latin typeface="+mj-lt"/>
            </a:endParaRPr>
          </a:p>
        </p:txBody>
      </p:sp>
      <p:pic>
        <p:nvPicPr>
          <p:cNvPr id="4" name="Picture 6" descr="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573016"/>
            <a:ext cx="3424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57188" y="642938"/>
            <a:ext cx="850106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Verdana" pitchFamily="34" charset="0"/>
              </a:rPr>
              <a:t>II. </a:t>
            </a:r>
            <a:r>
              <a:rPr lang="kk-KZ" sz="2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Verdana" pitchFamily="34" charset="0"/>
              </a:rPr>
              <a:t>ЗА ОТЧЕТНЫЙ ПЕРИОД БЫЛО ОКАЗАНО МАТЕРИАЛЬНОЙ  (благотворительной) ПОМОЩИ:  </a:t>
            </a:r>
            <a:endParaRPr lang="ru-RU" sz="2400" b="1" dirty="0">
              <a:solidFill>
                <a:schemeClr val="bg1">
                  <a:lumMod val="90000"/>
                  <a:lumOff val="10000"/>
                </a:schemeClr>
              </a:solidFill>
              <a:latin typeface="Verdana" pitchFamily="34" charset="0"/>
            </a:endParaRPr>
          </a:p>
          <a:p>
            <a:endParaRPr lang="kk-KZ" dirty="0">
              <a:latin typeface="Verdana" pitchFamily="34" charset="0"/>
            </a:endParaRPr>
          </a:p>
          <a:p>
            <a:pPr algn="just"/>
            <a:endParaRPr lang="ru-RU" sz="1600" b="1" dirty="0">
              <a:latin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b="1" dirty="0">
                <a:latin typeface="Verdana" pitchFamily="34" charset="0"/>
              </a:rPr>
              <a:t> </a:t>
            </a:r>
            <a:endParaRPr lang="ru-RU" sz="2000" b="1" dirty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kk-KZ" sz="2000" b="1" dirty="0">
                <a:latin typeface="+mj-lt"/>
                <a:cs typeface="Times New Roman" pitchFamily="18" charset="0"/>
              </a:rPr>
              <a:t>ДОТАЦИИ НА САНАТОРНО-КУРОТНОЕ </a:t>
            </a:r>
          </a:p>
          <a:p>
            <a:pPr algn="just"/>
            <a:r>
              <a:rPr lang="kk-KZ" sz="2000" b="1" dirty="0">
                <a:latin typeface="+mj-lt"/>
                <a:cs typeface="Times New Roman" pitchFamily="18" charset="0"/>
              </a:rPr>
              <a:t>ЛЕЧЕНИЕ – </a:t>
            </a:r>
            <a:r>
              <a:rPr lang="kk-KZ" sz="2000" b="1" dirty="0" smtClean="0">
                <a:latin typeface="+mj-lt"/>
                <a:cs typeface="Times New Roman" pitchFamily="18" charset="0"/>
              </a:rPr>
              <a:t>1 018 751 тенге;  </a:t>
            </a:r>
            <a:endParaRPr lang="kk-KZ" sz="2000" b="1" dirty="0">
              <a:latin typeface="+mj-lt"/>
              <a:cs typeface="Times New Roman" pitchFamily="18" charset="0"/>
            </a:endParaRPr>
          </a:p>
          <a:p>
            <a:pPr algn="just"/>
            <a:endParaRPr lang="kk-KZ" sz="20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latin typeface="+mj-lt"/>
                <a:cs typeface="Times New Roman" pitchFamily="18" charset="0"/>
              </a:rPr>
              <a:t>по </a:t>
            </a:r>
            <a:r>
              <a:rPr lang="kk-KZ" sz="2000" b="1" dirty="0">
                <a:latin typeface="+mj-lt"/>
                <a:cs typeface="Times New Roman" pitchFamily="18" charset="0"/>
              </a:rPr>
              <a:t>СОСТОЯНИЮ ЗДОРОВЬЯ </a:t>
            </a:r>
          </a:p>
          <a:p>
            <a:pPr algn="just"/>
            <a:r>
              <a:rPr lang="kk-KZ" sz="2000" b="1" dirty="0">
                <a:latin typeface="+mj-lt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+mj-lt"/>
                <a:cs typeface="Times New Roman" pitchFamily="18" charset="0"/>
              </a:rPr>
              <a:t>953 920 тенге</a:t>
            </a:r>
            <a:r>
              <a:rPr lang="kk-KZ" sz="2000" b="1" dirty="0">
                <a:latin typeface="+mj-lt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Verdana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3571875"/>
            <a:ext cx="36433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rgbClr val="300061"/>
      </a:dk1>
      <a:lt1>
        <a:srgbClr val="284483"/>
      </a:lt1>
      <a:dk2>
        <a:srgbClr val="69676D"/>
      </a:dk2>
      <a:lt2>
        <a:srgbClr val="C9C2D1"/>
      </a:lt2>
      <a:accent1>
        <a:srgbClr val="284483"/>
      </a:accent1>
      <a:accent2>
        <a:srgbClr val="9CB084"/>
      </a:accent2>
      <a:accent3>
        <a:srgbClr val="365BB0"/>
      </a:accent3>
      <a:accent4>
        <a:srgbClr val="365BB0"/>
      </a:accent4>
      <a:accent5>
        <a:srgbClr val="7E6BC9"/>
      </a:accent5>
      <a:accent6>
        <a:srgbClr val="A379BB"/>
      </a:accent6>
      <a:hlink>
        <a:srgbClr val="932968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943</Words>
  <Application>Microsoft Office PowerPoint</Application>
  <PresentationFormat>Экран (4:3)</PresentationFormat>
  <Paragraphs>239</Paragraphs>
  <Slides>26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Гульшат</cp:lastModifiedBy>
  <cp:revision>132</cp:revision>
  <dcterms:created xsi:type="dcterms:W3CDTF">2009-01-18T14:18:02Z</dcterms:created>
  <dcterms:modified xsi:type="dcterms:W3CDTF">2013-01-28T03:36:54Z</dcterms:modified>
</cp:coreProperties>
</file>