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D5C"/>
    <a:srgbClr val="336699"/>
    <a:srgbClr val="3366FF"/>
    <a:srgbClr val="6699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812088" y="6308725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336699"/>
                </a:solidFill>
              </a:rPr>
              <a:t>Page </a:t>
            </a:r>
            <a:fld id="{09B6DD3B-BE75-4EBE-8761-F7AD13042709}" type="slidenum">
              <a:rPr lang="fr-FR" b="1">
                <a:solidFill>
                  <a:srgbClr val="336699"/>
                </a:solidFill>
              </a:rPr>
              <a:pPr/>
              <a:t>‹#›</a:t>
            </a:fld>
            <a:endParaRPr lang="fr-FR" b="1">
              <a:solidFill>
                <a:srgbClr val="336699"/>
              </a:solidFill>
            </a:endParaRPr>
          </a:p>
        </p:txBody>
      </p:sp>
      <p:pic>
        <p:nvPicPr>
          <p:cNvPr id="1039" name="Picture 15" descr="Imcxwlezpage1fdslldsImage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260350"/>
            <a:ext cx="9144000" cy="13160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Imcxwlezpage1fdsll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4282" y="500042"/>
            <a:ext cx="864399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36699"/>
                </a:solidFill>
                <a:latin typeface="Verdana" pitchFamily="34" charset="0"/>
              </a:rPr>
              <a:t>«О ВНЕСЕНИИ ДОПОЛНЕНИЙ В ПОЛОЖЕНИЕ О МЕЖДУНАРОДНОМ СОТРУДНИЧЕСТВЕ  РГП «КАЗ НМУ ИМ. С.Д. АСФЕНДИЯРОВА»</a:t>
            </a:r>
          </a:p>
          <a:p>
            <a:endParaRPr lang="fr-FR" sz="2000" i="1" dirty="0">
              <a:solidFill>
                <a:srgbClr val="3366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9123" y="5929330"/>
            <a:ext cx="40719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Проф. Тулебаев К.А.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28802"/>
            <a:ext cx="871543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 smtClean="0"/>
              <a:t>Обязательным пунктом предварительного согласования является </a:t>
            </a:r>
            <a:r>
              <a:rPr lang="ru-RU" sz="2300" b="1" dirty="0" smtClean="0">
                <a:solidFill>
                  <a:srgbClr val="336699"/>
                </a:solidFill>
              </a:rPr>
              <a:t>планируемая практическая результативность </a:t>
            </a:r>
            <a:r>
              <a:rPr lang="ru-RU" sz="2300" dirty="0" err="1" smtClean="0"/>
              <a:t>визитинг-профессора</a:t>
            </a:r>
            <a:r>
              <a:rPr lang="ru-RU" sz="2300" dirty="0" smtClean="0"/>
              <a:t>, которая должна включать  </a:t>
            </a:r>
            <a:r>
              <a:rPr lang="ru-RU" sz="2300" b="1" dirty="0" smtClean="0">
                <a:solidFill>
                  <a:srgbClr val="336699"/>
                </a:solidFill>
              </a:rPr>
              <a:t>не менее 3-х</a:t>
            </a:r>
            <a:r>
              <a:rPr lang="ru-RU" sz="2300" dirty="0" smtClean="0"/>
              <a:t> из ниже перечисленных  индикаторов:</a:t>
            </a:r>
          </a:p>
          <a:p>
            <a:pPr marL="342900" lvl="0" indent="-342900" algn="just">
              <a:buClr>
                <a:srgbClr val="336699"/>
              </a:buClr>
              <a:buFont typeface="+mj-lt"/>
              <a:buAutoNum type="arabicPeriod"/>
            </a:pPr>
            <a:r>
              <a:rPr lang="ru-RU" sz="2300" dirty="0" smtClean="0"/>
              <a:t>Внедрение инновационных педагогических методик в учебный процесс с подтверждающими документами (протокол, акт, фотографии);</a:t>
            </a:r>
          </a:p>
          <a:p>
            <a:pPr marL="342900" lvl="0" indent="-342900" algn="just">
              <a:buClr>
                <a:srgbClr val="336699"/>
              </a:buClr>
              <a:buFont typeface="+mj-lt"/>
              <a:buAutoNum type="arabicPeriod"/>
            </a:pPr>
            <a:r>
              <a:rPr lang="ru-RU" sz="2300" dirty="0" smtClean="0"/>
              <a:t>Внедрение принципов доказательной медицины в учебный процесс;</a:t>
            </a:r>
          </a:p>
          <a:p>
            <a:pPr marL="342900" lvl="0" indent="-342900" algn="just">
              <a:buClr>
                <a:srgbClr val="336699"/>
              </a:buClr>
              <a:buFont typeface="+mj-lt"/>
              <a:buAutoNum type="arabicPeriod"/>
            </a:pPr>
            <a:r>
              <a:rPr lang="ru-RU" sz="2300" dirty="0" smtClean="0"/>
              <a:t>Совместные  публикации в реферируемых журналах; </a:t>
            </a:r>
          </a:p>
          <a:p>
            <a:pPr marL="342900" lvl="0" indent="-342900" algn="just">
              <a:buClr>
                <a:srgbClr val="336699"/>
              </a:buClr>
              <a:buFont typeface="+mj-lt"/>
              <a:buAutoNum type="arabicPeriod"/>
            </a:pPr>
            <a:r>
              <a:rPr lang="ru-RU" sz="2300" dirty="0" smtClean="0"/>
              <a:t>Научное руководство магистрантами, докторантами;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714488"/>
            <a:ext cx="864399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Clr>
                <a:srgbClr val="336699"/>
              </a:buClr>
              <a:buFont typeface="+mj-lt"/>
              <a:buAutoNum type="arabicPeriod" startAt="5"/>
            </a:pPr>
            <a:r>
              <a:rPr lang="ru-RU" sz="2300" dirty="0" smtClean="0"/>
              <a:t>Экспертное заключение (рецензия) по образовательной программе, методике,  научно-исследовательскому проекту и др.;</a:t>
            </a:r>
          </a:p>
          <a:p>
            <a:pPr marL="457200" lvl="0" indent="-457200" algn="just">
              <a:buClr>
                <a:srgbClr val="336699"/>
              </a:buClr>
              <a:buFont typeface="+mj-lt"/>
              <a:buAutoNum type="arabicPeriod" startAt="5"/>
            </a:pPr>
            <a:r>
              <a:rPr lang="ru-RU" sz="2300" dirty="0" smtClean="0"/>
              <a:t>Разработка совместного с кафедрой (модулем, подразделением) образовательного/научного/клинического проекта, соответствующего стратегическому плану </a:t>
            </a:r>
            <a:r>
              <a:rPr lang="ru-RU" sz="2300" dirty="0" err="1" smtClean="0"/>
              <a:t>КазНМУ</a:t>
            </a:r>
            <a:r>
              <a:rPr lang="ru-RU" sz="2300" dirty="0" smtClean="0"/>
              <a:t>;</a:t>
            </a:r>
          </a:p>
          <a:p>
            <a:pPr marL="457200" lvl="0" indent="-457200" algn="just">
              <a:buClr>
                <a:srgbClr val="336699"/>
              </a:buClr>
              <a:buFont typeface="+mj-lt"/>
              <a:buAutoNum type="arabicPeriod" startAt="5"/>
            </a:pPr>
            <a:r>
              <a:rPr lang="ru-RU" sz="2300" dirty="0" smtClean="0"/>
              <a:t>Договор о сотрудничестве в области образования и науки (если ранее не был заключен) с  планом  мероприятий  на ближайшие сроки;</a:t>
            </a:r>
          </a:p>
          <a:p>
            <a:pPr marL="457200" lvl="0" indent="-457200" algn="just">
              <a:buClr>
                <a:srgbClr val="336699"/>
              </a:buClr>
              <a:buFont typeface="+mj-lt"/>
              <a:buAutoNum type="arabicPeriod" startAt="5"/>
            </a:pPr>
            <a:r>
              <a:rPr lang="ru-RU" sz="2300" dirty="0" smtClean="0"/>
              <a:t>Улучшение управления образовательным процессом (формирование предложений, рекомендаций по улучшению, включенных в отчет о пребывании в университете).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857364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</a:t>
            </a:r>
            <a:r>
              <a:rPr lang="ru-RU" sz="2400" b="1" dirty="0" err="1" smtClean="0">
                <a:solidFill>
                  <a:srgbClr val="336699"/>
                </a:solidFill>
              </a:rPr>
              <a:t>В</a:t>
            </a:r>
            <a:r>
              <a:rPr lang="ru-RU" sz="2400" dirty="0" err="1" smtClean="0"/>
              <a:t>изитинг-профессор</a:t>
            </a:r>
            <a:r>
              <a:rPr lang="ru-RU" sz="2400" dirty="0" smtClean="0"/>
              <a:t> должен обеспечить свою программу учебным и учебно-методическим материалом, который затем должен быть сдан в библиотеку приглашающего его структурного подразделения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smtClean="0">
                <a:solidFill>
                  <a:srgbClr val="336699"/>
                </a:solidFill>
              </a:rPr>
              <a:t>    Д</a:t>
            </a:r>
            <a:r>
              <a:rPr lang="ru-RU" sz="2400" dirty="0" smtClean="0"/>
              <a:t>ополнительным преимуществом обучающей программы является  актуальность тематики программы, высокая степень новизны информации, а также эксклюзивность материала.</a:t>
            </a:r>
          </a:p>
          <a:p>
            <a:pPr algn="just"/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1928802"/>
            <a:ext cx="85725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E3D5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краткосрочным программам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предпочтение отдается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имиджевым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профессорам, имеющим 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ысокий авторитет в международном академическом сообществе.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Авторитет специалиста подтверждается почетными званиями и постоянными контрактами в престижных (по мировым рейтингам) научных и образовательных центрах, индексом цитируемости, количеством публикаций в реферируемых журналах, рекомендациями других специалистов.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214554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Трансфер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проживание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визитинг-профессора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dirty="0" smtClean="0"/>
              <a:t>в период визита обеспечивается </a:t>
            </a:r>
            <a:r>
              <a:rPr lang="ru-RU" sz="2400" dirty="0" err="1" smtClean="0"/>
              <a:t>аутсорсинговой</a:t>
            </a:r>
            <a:r>
              <a:rPr lang="ru-RU" sz="2400" dirty="0" smtClean="0"/>
              <a:t> компанией, все прочие расходы в период его пребывания в </a:t>
            </a:r>
            <a:r>
              <a:rPr lang="ru-RU" sz="2400" dirty="0" err="1" smtClean="0"/>
              <a:t>Алматы</a:t>
            </a:r>
            <a:r>
              <a:rPr lang="ru-RU" sz="2400" dirty="0" smtClean="0"/>
              <a:t>  осуществляются за счет гонорара. 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Гонорар, </a:t>
            </a:r>
            <a:r>
              <a:rPr lang="ru-RU" sz="2400" dirty="0" err="1" smtClean="0"/>
              <a:t>трансфер</a:t>
            </a:r>
            <a:r>
              <a:rPr lang="ru-RU" sz="2400" dirty="0" smtClean="0"/>
              <a:t> и условия проживания  </a:t>
            </a:r>
            <a:r>
              <a:rPr lang="ru-RU" sz="2400" dirty="0" err="1" smtClean="0"/>
              <a:t>визитинг-профессора</a:t>
            </a:r>
            <a:r>
              <a:rPr lang="ru-RU" sz="2400" dirty="0" smtClean="0"/>
              <a:t> определяет и утверждает комиссия, согласно положению о международном сотрудничестве, принятого ученым советом </a:t>
            </a:r>
            <a:r>
              <a:rPr lang="ru-RU" sz="2400" dirty="0" err="1" smtClean="0"/>
              <a:t>КазНМУ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1571613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336699"/>
                </a:solidFill>
                <a:latin typeface="Baskerville Win95BT" pitchFamily="18" charset="0"/>
              </a:rPr>
              <a:t>Гонорар, </a:t>
            </a:r>
            <a:r>
              <a:rPr lang="ru-RU" sz="2400" dirty="0" err="1" smtClean="0">
                <a:solidFill>
                  <a:srgbClr val="336699"/>
                </a:solidFill>
                <a:latin typeface="Baskerville Win95BT" pitchFamily="18" charset="0"/>
              </a:rPr>
              <a:t>трансфер</a:t>
            </a:r>
            <a:r>
              <a:rPr lang="ru-RU" sz="2400" dirty="0" smtClean="0">
                <a:solidFill>
                  <a:srgbClr val="336699"/>
                </a:solidFill>
                <a:latin typeface="Baskerville Win95BT" pitchFamily="18" charset="0"/>
              </a:rPr>
              <a:t> и условия проживания </a:t>
            </a:r>
            <a:endParaRPr lang="ru-RU" sz="2400" dirty="0">
              <a:solidFill>
                <a:srgbClr val="336699"/>
              </a:solidFill>
              <a:latin typeface="Baskerville Win95BT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000240"/>
            <a:ext cx="83582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336699"/>
                </a:solidFill>
              </a:rPr>
              <a:t>П</a:t>
            </a:r>
            <a:r>
              <a:rPr lang="ru-RU" sz="2400" dirty="0" smtClean="0"/>
              <a:t>о усмотрению комиссии, возможны особые условия гонорара, </a:t>
            </a:r>
            <a:r>
              <a:rPr lang="ru-RU" sz="2400" dirty="0" err="1" smtClean="0"/>
              <a:t>трансфера</a:t>
            </a:r>
            <a:r>
              <a:rPr lang="ru-RU" sz="2400" dirty="0" smtClean="0"/>
              <a:t> и условий проживания  в отношении отдельных ученых мирового значения, по согласованию с руководством университета.</a:t>
            </a:r>
          </a:p>
          <a:p>
            <a:endParaRPr lang="ru-RU" sz="2400" dirty="0" smtClean="0"/>
          </a:p>
          <a:p>
            <a:pPr algn="just"/>
            <a:r>
              <a:rPr lang="ru-RU" sz="2400" b="1" dirty="0" smtClean="0">
                <a:solidFill>
                  <a:srgbClr val="336699"/>
                </a:solidFill>
              </a:rPr>
              <a:t>П</a:t>
            </a:r>
            <a:r>
              <a:rPr lang="ru-RU" sz="2400" dirty="0" smtClean="0"/>
              <a:t>редусмотрены дополнительные бонусы </a:t>
            </a:r>
            <a:r>
              <a:rPr lang="ru-RU" sz="2400" dirty="0" err="1" smtClean="0"/>
              <a:t>визитинг-профессорам</a:t>
            </a:r>
            <a:r>
              <a:rPr lang="ru-RU" sz="2400" dirty="0" smtClean="0"/>
              <a:t> в зависимости от результативности программы. </a:t>
            </a:r>
          </a:p>
          <a:p>
            <a:pPr algn="just"/>
            <a:r>
              <a:rPr lang="ru-RU" sz="24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400" dirty="0" smtClean="0"/>
              <a:t>равила  назначения бонусов будут разработаны рабочей группой и утверждены в установленном порядке.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1928802"/>
            <a:ext cx="828680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Проект решения: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Утвердить дополнения к положению о международном сотрудничестве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РГП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КазНМУ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им. С.Д.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Асфендиярова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Внести дополнения в существующее положение о международном сотрудничестве РГП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КазНМУ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им. С.Д.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Асфендиярова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. Ответственность возложить на проректора по УВР Тулебаева К.А., проректора по ЭВ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Айнабекову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П.Д. и директора ДУМР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Абирову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М.А.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dirty="0" smtClean="0"/>
              <a:t>Рабочей группе разработать, согласовать  и утвердить тарифную сетку и бонусы </a:t>
            </a:r>
            <a:r>
              <a:rPr lang="ru-RU" sz="2000" dirty="0" err="1" smtClean="0"/>
              <a:t>визитинг-профессоров</a:t>
            </a:r>
            <a:r>
              <a:rPr lang="ru-RU" sz="2000" dirty="0" smtClean="0"/>
              <a:t> на 2013г. Ответственность возложить на проректора по УВР Тулебаева К.А., проректора по ЭВ </a:t>
            </a:r>
            <a:r>
              <a:rPr lang="ru-RU" sz="2000" dirty="0" err="1" smtClean="0"/>
              <a:t>Айнабекову</a:t>
            </a:r>
            <a:r>
              <a:rPr lang="ru-RU" sz="2000" dirty="0" smtClean="0"/>
              <a:t> П.Д. и директора ДУМР </a:t>
            </a:r>
            <a:r>
              <a:rPr lang="ru-RU" sz="2000" dirty="0" err="1" smtClean="0"/>
              <a:t>Абирову</a:t>
            </a:r>
            <a:r>
              <a:rPr lang="ru-RU" sz="2000" dirty="0" smtClean="0"/>
              <a:t> М.А.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00034" y="2071678"/>
            <a:ext cx="800105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/>
            <a:r>
              <a:rPr lang="ru-RU" sz="2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В настоящее время приглашение </a:t>
            </a:r>
            <a:r>
              <a:rPr lang="ru-RU" sz="2400" b="1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визитинг-профессоров</a:t>
            </a:r>
            <a:r>
              <a:rPr lang="ru-RU" sz="2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в </a:t>
            </a:r>
            <a:r>
              <a:rPr lang="ru-RU" sz="2400" b="1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КазНМУ</a:t>
            </a:r>
            <a:r>
              <a:rPr lang="ru-RU" sz="2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финансируется из двух источников: </a:t>
            </a:r>
          </a:p>
          <a:p>
            <a:pPr algn="just"/>
            <a:endParaRPr lang="ru-RU" sz="1050" b="1" dirty="0" smtClean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971550" lvl="1" indent="-514350" algn="just">
              <a:spcAft>
                <a:spcPts val="600"/>
              </a:spcAft>
              <a:buFont typeface="+mj-lt"/>
              <a:buAutoNum type="romanUcPeriod"/>
            </a:pPr>
            <a:r>
              <a:rPr lang="ru-RU" sz="24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по программе привлечения зарубежных специалистов в научно-образовательный процесс, </a:t>
            </a:r>
            <a:r>
              <a:rPr lang="ru-RU" sz="2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финансируемой  МОН РК </a:t>
            </a:r>
          </a:p>
          <a:p>
            <a:pPr marL="971550" lvl="1" indent="-514350" algn="just">
              <a:spcAft>
                <a:spcPts val="600"/>
              </a:spcAft>
              <a:buFont typeface="+mj-lt"/>
              <a:buAutoNum type="romanUcPeriod"/>
            </a:pPr>
            <a:r>
              <a:rPr lang="ru-RU" sz="2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из собственных средств университета.</a:t>
            </a:r>
          </a:p>
          <a:p>
            <a:pPr algn="just"/>
            <a:endParaRPr lang="fr-FR" sz="2400" b="1" dirty="0">
              <a:solidFill>
                <a:srgbClr val="336699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1928802"/>
            <a:ext cx="8286808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1E3D5C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В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1E3D5C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КазНМУ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1E3D5C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 действует Положение о международном сотрудничестве, регламентирующее порядок приглашения зарубежных специалистов для работы в Университете, связанной с осуществлением педагогической, клинической и научно-исследовательской деятельности, но, с учетом усиливающихся требований к образовательному процессу, необходимости реализации одного из основных  принципов Болонского процесса – интернационализации образования, в целях повышения результативности приглашения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1E3D5C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визитинг-профессоров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1E3D5C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,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1E3D5C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предлагается  внести в  действующее положение следующие  дополнения.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1E3D5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1857364"/>
            <a:ext cx="828680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Порядок отбора и приглашения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визитинг-профессоров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6699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Обучающие программы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визитинг-профессоров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отвечающие условиям финансирования МОН РК, будут осуществляться в  двух форматах: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Долгосрочные  (свыше 7 недель)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Кратко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срочные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(от 2 до 6 недель)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Рекомендованы 2 периода для долгосрочных визитов: февраль – июнь 2013г и сентябрь – декабрь 2013г.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785926"/>
            <a:ext cx="75724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hangingPunct="0"/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Программы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визитинг-профессоров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финансируемые из собственных средств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КазНМУ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выбираются, исходя из целей, задач и потребностей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КазНМУ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lvl="0" indent="450850" algn="just" eaLnBrk="0" hangingPunct="0"/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hangingPunct="0"/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этом страна и сроки пребывания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визитинг-профессора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определяются самим ВУЗом.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42852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336699"/>
                </a:solidFill>
              </a:rPr>
              <a:t>Перечень основных направлений образовательной,  научной и клинической деятельности, на  реализацию которых направлены программы </a:t>
            </a:r>
            <a:r>
              <a:rPr lang="ru-RU" b="1" dirty="0" err="1" smtClean="0">
                <a:solidFill>
                  <a:srgbClr val="336699"/>
                </a:solidFill>
              </a:rPr>
              <a:t>визитинг-профессоров</a:t>
            </a:r>
            <a:endParaRPr lang="ru-RU" dirty="0">
              <a:solidFill>
                <a:srgbClr val="336699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71549"/>
          <a:ext cx="8560522" cy="5514024"/>
        </p:xfrm>
        <a:graphic>
          <a:graphicData uri="http://schemas.openxmlformats.org/drawingml/2006/table">
            <a:tbl>
              <a:tblPr/>
              <a:tblGrid>
                <a:gridCol w="2307619"/>
                <a:gridCol w="2530937"/>
                <a:gridCol w="3721966"/>
              </a:tblGrid>
              <a:tr h="61200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Стратегическое направление развития </a:t>
                      </a:r>
                      <a:r>
                        <a:rPr lang="ru-RU" sz="1600" b="1" dirty="0" err="1">
                          <a:solidFill>
                            <a:srgbClr val="3366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КазНМУ</a:t>
                      </a:r>
                      <a:endParaRPr lang="ru-RU" sz="1600" dirty="0">
                        <a:solidFill>
                          <a:srgbClr val="33669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направления программ </a:t>
                      </a:r>
                      <a:r>
                        <a:rPr lang="ru-RU" sz="1600" b="1" dirty="0" err="1">
                          <a:solidFill>
                            <a:srgbClr val="3366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визитинг-профессоров</a:t>
                      </a:r>
                      <a:endParaRPr lang="ru-RU" sz="1600" dirty="0">
                        <a:solidFill>
                          <a:srgbClr val="33669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Приоритетные тематики</a:t>
                      </a:r>
                      <a:endParaRPr lang="ru-RU" sz="1600" dirty="0">
                        <a:solidFill>
                          <a:srgbClr val="33669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26">
                <a:tc rowSpan="10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Стратегия развития образовательного процесса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Повышение качества образования: </a:t>
                      </a:r>
                    </a:p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инновационные педагогические технологии;</a:t>
                      </a:r>
                    </a:p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информационные технологии в образовании и медицине;</a:t>
                      </a:r>
                    </a:p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учебным процессом </a:t>
                      </a:r>
                    </a:p>
                  </a:txBody>
                  <a:tcPr marL="5166" marR="5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Теория  и методика педагогических измерений</a:t>
                      </a:r>
                    </a:p>
                  </a:txBody>
                  <a:tcPr marL="5166" marR="5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Инновационные методы преподавания в высшей школе. Активные и интерактивные методики преподавания.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Инновационные  технологии развития и оценки  профессиональной   компетенции</a:t>
                      </a:r>
                    </a:p>
                  </a:txBody>
                  <a:tcPr marL="5166" marR="5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специалистов по коммуникативным навыкам в медицинской сфере</a:t>
                      </a:r>
                    </a:p>
                  </a:txBody>
                  <a:tcPr marL="5166" marR="5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Телемедицина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и медицинские информационные системы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технологий дистанционного образования  </a:t>
                      </a:r>
                    </a:p>
                  </a:txBody>
                  <a:tcPr marL="5166" marR="5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3D моделирование человеческого тела </a:t>
                      </a:r>
                    </a:p>
                  </a:txBody>
                  <a:tcPr marL="5166" marR="5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изменениями в вузе</a:t>
                      </a:r>
                    </a:p>
                  </a:txBody>
                  <a:tcPr marL="5166" marR="5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Двудипломное образование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Совместные образовательные программы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18" y="284129"/>
          <a:ext cx="8501123" cy="4937760"/>
        </p:xfrm>
        <a:graphic>
          <a:graphicData uri="http://schemas.openxmlformats.org/drawingml/2006/table">
            <a:tbl>
              <a:tblPr/>
              <a:tblGrid>
                <a:gridCol w="2357456"/>
                <a:gridCol w="1860156"/>
                <a:gridCol w="4283511"/>
              </a:tblGrid>
              <a:tr h="145511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Стратегическое направление развития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КазНМУ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Основные направления программ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визитинг-профессоров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Приоритетные тематики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11">
                <a:tc rowSpan="6">
                  <a:txBody>
                    <a:bodyPr/>
                    <a:lstStyle/>
                    <a:p>
                      <a:pPr marL="360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Управление  медицинской наукой и ее интеграция с образовательным процессом и практическим здравоохранением</a:t>
                      </a:r>
                    </a:p>
                    <a:p>
                      <a:pPr marL="36000" indent="0" algn="ctr">
                        <a:spcAft>
                          <a:spcPts val="0"/>
                        </a:spcAft>
                      </a:pPr>
                      <a:endParaRPr lang="ru-RU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600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Активное долголетие</a:t>
                      </a:r>
                    </a:p>
                  </a:txBody>
                  <a:tcPr marL="1367" marR="1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Геронтология и </a:t>
                      </a:r>
                      <a:r>
                        <a:rPr lang="ru-RU" sz="1800" b="0" dirty="0" err="1">
                          <a:latin typeface="Times New Roman"/>
                          <a:ea typeface="Times New Roman"/>
                          <a:cs typeface="Times New Roman"/>
                        </a:rPr>
                        <a:t>гериартрия</a:t>
                      </a:r>
                      <a:endParaRPr lang="ru-RU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Медико-социальные аспекты активного долголетия</a:t>
                      </a: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latin typeface="Times New Roman"/>
                          <a:ea typeface="Times New Roman"/>
                          <a:cs typeface="Times New Roman"/>
                        </a:rPr>
                        <a:t>Антистарение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800" b="0" dirty="0" err="1">
                          <a:latin typeface="Times New Roman"/>
                          <a:ea typeface="Times New Roman"/>
                          <a:cs typeface="Times New Roman"/>
                        </a:rPr>
                        <a:t>микроэлементология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b="0" dirty="0" err="1">
                          <a:latin typeface="Times New Roman"/>
                          <a:ea typeface="Times New Roman"/>
                          <a:cs typeface="Times New Roman"/>
                        </a:rPr>
                        <a:t>нейробиология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b="0" dirty="0" err="1">
                          <a:latin typeface="Times New Roman"/>
                          <a:ea typeface="Times New Roman"/>
                          <a:cs typeface="Times New Roman"/>
                        </a:rPr>
                        <a:t>оптогенетика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22">
                <a:tc vMerge="1"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600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Регенеративная медицина</a:t>
                      </a:r>
                    </a:p>
                  </a:txBody>
                  <a:tcPr marL="1367" marR="1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Экспериментальная  эмбриология.</a:t>
                      </a:r>
                      <a:endParaRPr lang="ru-RU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Молекулярная  генетика и генная инженерия.</a:t>
                      </a:r>
                      <a:endParaRPr lang="ru-RU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MS Mincho"/>
                          <a:cs typeface="Times New Roman"/>
                        </a:rPr>
                        <a:t>Технологии  управляемой регенерации тканей и органов, структур и функций.</a:t>
                      </a:r>
                      <a:endParaRPr lang="ru-RU" sz="18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Создание  и развитие инфраструктуры для разработок и внедрения клеточных и регенеративных технологий.</a:t>
                      </a:r>
                      <a:endParaRPr lang="ru-RU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86874" cy="6329876"/>
        </p:xfrm>
        <a:graphic>
          <a:graphicData uri="http://schemas.openxmlformats.org/drawingml/2006/table">
            <a:tbl>
              <a:tblPr/>
              <a:tblGrid>
                <a:gridCol w="1502030"/>
                <a:gridCol w="2403249"/>
                <a:gridCol w="4881595"/>
              </a:tblGrid>
              <a:tr h="68400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Стратегическое направление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развития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КазНМУ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Основные направления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визитинг-профессоров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Приоритетные тематики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6" marR="5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98">
                <a:tc rowSpan="19">
                  <a:txBody>
                    <a:bodyPr/>
                    <a:lstStyle/>
                    <a:p>
                      <a:pPr marL="36000" indent="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 медицинской наукой и ее интеграция с образовательным процессом и практическим здравоохранением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36000" indent="0"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Фундаментальные науки – прикладной медицине</a:t>
                      </a:r>
                    </a:p>
                  </a:txBody>
                  <a:tcPr marL="1367" marR="1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Персонализированная медицина</a:t>
                      </a: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Биотехнологии</a:t>
                      </a: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Антибиотикорезистентность микрофлоры.</a:t>
                      </a:r>
                    </a:p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Серотипирование пневмококков</a:t>
                      </a: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Генетические иммунодефициты</a:t>
                      </a: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Физиология сердца и почек</a:t>
                      </a: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Трансляционная медицина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Медицинская биостатистика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Этика медицинских исследований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Клиническая эпидемиология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Доказательная медицина 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Онкология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Геномные исследования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Фармакогенетика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Менеджмент науки</a:t>
                      </a: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6000" indent="0"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Разработка  инновационных лекарственных препаратов</a:t>
                      </a:r>
                    </a:p>
                  </a:txBody>
                  <a:tcPr marL="1367" marR="1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Токсикологическая химия. Судебно-медицинская экспертиза лекарственных средств.</a:t>
                      </a: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Современные технологии получения лекарственных препаратов. Система обеспечения качества лекарственных средств. </a:t>
                      </a: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Фармакогностическое изучение и фитохимический анализ лекарст-венного растительного сырья</a:t>
                      </a: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000" indent="0"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и экономика фармации.</a:t>
                      </a:r>
                    </a:p>
                  </a:txBody>
                  <a:tcPr marL="1367" marR="1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Мировой опыт организации фармацевтической деятельности. </a:t>
                      </a: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Стандартизация и контроль качества лекарственных препаратов.</a:t>
                      </a:r>
                    </a:p>
                  </a:txBody>
                  <a:tcPr marL="1367" marR="1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14290"/>
          <a:ext cx="8501122" cy="5422153"/>
        </p:xfrm>
        <a:graphic>
          <a:graphicData uri="http://schemas.openxmlformats.org/drawingml/2006/table">
            <a:tbl>
              <a:tblPr/>
              <a:tblGrid>
                <a:gridCol w="1857388"/>
                <a:gridCol w="2779588"/>
                <a:gridCol w="3864146"/>
              </a:tblGrid>
              <a:tr h="231513">
                <a:tc rowSpan="4">
                  <a:txBody>
                    <a:bodyPr/>
                    <a:lstStyle/>
                    <a:p>
                      <a:pPr marL="3600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клинической деятельностью и ее интеграция с образовательным и практическим здравоохранением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96" marR="1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Инновационное развитие здравоохранения</a:t>
                      </a:r>
                    </a:p>
                  </a:txBody>
                  <a:tcPr marL="14796" marR="1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Экология и здоровье</a:t>
                      </a:r>
                    </a:p>
                  </a:txBody>
                  <a:tcPr marL="14796" marR="14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Инновации  в исследованиях по гигиене труда и  окружающей среды</a:t>
                      </a:r>
                    </a:p>
                  </a:txBody>
                  <a:tcPr marL="14796" marR="14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Больничный менеджмент</a:t>
                      </a:r>
                    </a:p>
                  </a:txBody>
                  <a:tcPr marL="14796" marR="14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6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Передовые  технологии профилактики, раннего выявления, лечения и реабилитации социально значимых заболеваний.</a:t>
                      </a:r>
                    </a:p>
                  </a:txBody>
                  <a:tcPr marL="14796" marR="1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Передовой опыт лечения социально значимых заболеваний.</a:t>
                      </a:r>
                    </a:p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Кардиология</a:t>
                      </a:r>
                    </a:p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Ревматология</a:t>
                      </a:r>
                    </a:p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Неврология</a:t>
                      </a:r>
                    </a:p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Нефрология</a:t>
                      </a:r>
                    </a:p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Гематология</a:t>
                      </a:r>
                    </a:p>
                    <a:p>
                      <a:pPr marL="36000" indent="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Скорая неотложная медицинская помощь</a:t>
                      </a:r>
                    </a:p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/>
                          <a:ea typeface="Times New Roman"/>
                          <a:cs typeface="Times New Roman"/>
                        </a:rPr>
                        <a:t>Инновационные технологии лечения в хирургии, акушерстве и гинекологии.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Трансплантология</a:t>
                      </a:r>
                    </a:p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Травматология  и ортопедия</a:t>
                      </a:r>
                    </a:p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новых технологий диагностики и лечения в нейрохирургии.</a:t>
                      </a:r>
                    </a:p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Инновационные технологии в стоматологии.</a:t>
                      </a:r>
                      <a:r>
                        <a:rPr lang="ru-RU" sz="1600" b="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 indent="0"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Актуальные проблемы педиатрии и детской хирургии.</a:t>
                      </a:r>
                    </a:p>
                  </a:txBody>
                  <a:tcPr marL="14796" marR="14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58" y="5857892"/>
            <a:ext cx="857256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Все темы и программы </a:t>
            </a:r>
            <a:r>
              <a:rPr lang="ru-RU" dirty="0" err="1" smtClean="0">
                <a:solidFill>
                  <a:schemeClr val="tx1"/>
                </a:solidFill>
              </a:rPr>
              <a:t>визитинг-профессоров</a:t>
            </a:r>
            <a:r>
              <a:rPr lang="ru-RU" dirty="0" smtClean="0">
                <a:solidFill>
                  <a:schemeClr val="tx1"/>
                </a:solidFill>
              </a:rPr>
              <a:t>, не вошедшие в этот план, будут рассматриваться комиссией в индивидуальном порядке.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1024</Words>
  <Application>Microsoft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Modèle par défaut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 Earth</dc:title>
  <dc:creator>www.powerpointstyles.com</dc:creator>
  <cp:lastModifiedBy>Гульшат</cp:lastModifiedBy>
  <cp:revision>17</cp:revision>
  <dcterms:created xsi:type="dcterms:W3CDTF">2009-03-23T15:23:24Z</dcterms:created>
  <dcterms:modified xsi:type="dcterms:W3CDTF">2013-01-28T02:41:39Z</dcterms:modified>
</cp:coreProperties>
</file>