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3" r:id="rId6"/>
    <p:sldId id="268" r:id="rId7"/>
    <p:sldId id="258" r:id="rId8"/>
    <p:sldId id="259" r:id="rId9"/>
    <p:sldId id="261" r:id="rId10"/>
    <p:sldId id="260" r:id="rId11"/>
    <p:sldId id="266" r:id="rId12"/>
    <p:sldId id="265" r:id="rId13"/>
    <p:sldId id="270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00729-E940-4786-91C6-24B9A7B0416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45778-9493-4722-AF4F-C6F659B3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14489"/>
            <a:ext cx="8715436" cy="1643073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ОБУЧЕНИЕ ЧЕРЕЗ ИССЛЕДОВАНИЕ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571876"/>
            <a:ext cx="5500694" cy="3071834"/>
          </a:xfrm>
        </p:spPr>
        <p:txBody>
          <a:bodyPr>
            <a:normAutofit/>
          </a:bodyPr>
          <a:lstStyle/>
          <a:p>
            <a:pPr lvl="0" algn="l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Тулебаев К.А. – проректор по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УВР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д.м.н., профессор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642918"/>
            <a:ext cx="907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КАЗАХСКИЙ НАЦИОНАЛЬНЫЙ МЕДИЦИНСКИЙ УНИВЕРСИТЕТ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ИМЕНИ С.Д.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АСФЕНДИЯРОВА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Рисунок 4" descr="C:\Documents and Settings\Администратор\Рабочий стол\777\logo_fin.jpg"/>
          <p:cNvPicPr/>
          <p:nvPr/>
        </p:nvPicPr>
        <p:blipFill>
          <a:blip r:embed="rId2" cstate="print"/>
          <a:srcRect l="-1057" r="56750"/>
          <a:stretch>
            <a:fillRect/>
          </a:stretch>
        </p:blipFill>
        <p:spPr bwMode="auto">
          <a:xfrm>
            <a:off x="428596" y="500042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ЦЕНТР ЯЗЫКОВОЙ ПОДГОТОВКИ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Привлечение студентов к переводам научных текстов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ОТВЕТСТВЕННОСТЬ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ППС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Непосредственное научное руководство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осуществляется профессорско-преподавательским составом, поскольку руководство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для работников вуза является одним из составляющих годовой учебной нагрузки.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МОТИВАЦИЯ СТУДЕНТА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Осознание того, что научная работа - это вклад не только в науку, но и в свое будущее. 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Научная работа способствует "органичному" и всестороннему развитию личности человека - будущего специалиста.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Кроме знаний, научная работа дает и возможность "продвижения" - со своими работами можно участвовать в различных мероприятиях, участвовать во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внутривузовских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республиканских, региональных, общероссийских, международных конференциях, олимпиадах, конкурсах и выставках.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Результаты научной работы публикуются в сборниках и журналах, что приносит известность.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Научная работа приносит не только моральное удовлетворение, но и материальное поощрение - иногда чисто символическое, а иногда позволяющее круто изменить свою жизнь, получать именные стипендии, гранты. 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Занятие научной деятельностью поможет, например, при поступлении в магистратуру, докторантуру, на работу.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(проект)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286388"/>
          </a:xfrm>
        </p:spPr>
        <p:txBody>
          <a:bodyPr>
            <a:noAutofit/>
          </a:bodyPr>
          <a:lstStyle/>
          <a:p>
            <a:pPr marL="180975" lvl="0" indent="-180975"/>
            <a:r>
              <a:rPr lang="ru-RU" sz="2000" b="1" dirty="0" smtClean="0"/>
              <a:t>Обучение через исследование служит одной общей цели — формированию высококвалифицированного, творчески мыслящего специалиста, способного самостоятельно решать возникающие перед ним задачи.</a:t>
            </a:r>
          </a:p>
          <a:p>
            <a:pPr marL="180975" lvl="0" indent="-180975"/>
            <a:r>
              <a:rPr lang="ru-RU" sz="2000" b="1" dirty="0" smtClean="0"/>
              <a:t>Активизировать научно-исследовательскую и учебно-исследовательскую работу студентов.</a:t>
            </a:r>
          </a:p>
          <a:p>
            <a:pPr marL="180975" lvl="0" indent="-180975"/>
            <a:r>
              <a:rPr lang="ru-RU" sz="2000" b="1" dirty="0" smtClean="0"/>
              <a:t>Разработать систему поощрения студентов, активно занимающихся научно-исследовательской деятельностью</a:t>
            </a:r>
          </a:p>
          <a:p>
            <a:pPr marL="180975" lvl="0" indent="-180975"/>
            <a:r>
              <a:rPr lang="ru-RU" sz="2000" b="1" dirty="0" smtClean="0"/>
              <a:t>В рамках подготовки студентов к самостоятельной учебной и научно-исследовательской работе и с целью выработки у них первичных навыков самостоятельной работы целесообразно проведение </a:t>
            </a:r>
            <a:r>
              <a:rPr lang="ru-RU" sz="2000" b="1" dirty="0" err="1" smtClean="0"/>
              <a:t>электива</a:t>
            </a:r>
            <a:r>
              <a:rPr lang="ru-RU" sz="2000" b="1" dirty="0" smtClean="0"/>
              <a:t> «Основы научно-исследовательской работы».</a:t>
            </a:r>
          </a:p>
          <a:p>
            <a:pPr marL="180975" lvl="0" indent="-180975"/>
            <a:r>
              <a:rPr lang="ru-RU" sz="2000" b="1" dirty="0" smtClean="0"/>
              <a:t>Администрация университета должна стимулировать и поддерживать прогрессивное развитие организации научного и образовательного процесса.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642910" y="2571744"/>
            <a:ext cx="804389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ОБУЧЕНИЕ ЧЕРЕЗ ИССЛЕДОВАНИЕ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освоение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обучающимися базовых научных исследовательских компетенций через их включение в образовательные программы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единство образования - науки - практики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Научно-исследовательская работа студентов (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) является продолжением и углублением учебного процесса и включена в процесс подготовки специалиста.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Формы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условно разделены на две категории: </a:t>
            </a:r>
          </a:p>
          <a:p>
            <a:pPr indent="1905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формы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включенной в учебный процесс (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УИРС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), </a:t>
            </a:r>
          </a:p>
          <a:p>
            <a:pPr indent="1905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формы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выполняемой во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внеучебное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время.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УЧЕБНО-ИССЛЕДОВАТЕЛЬСКАЯ РАБОТА СТУДЕНТА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рефераты;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лабораторные работы;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учебные и учебно-производственные практики;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курсовые и дипломные проекты.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ВНЕАУДИТОРНЫЕ ФОРМЫ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работа в студенческих кружках;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работа в проблемных группах;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участие в исследованиях, проводимых кафедрами вуза;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участие в исследовательской работе организаций образования и здравоохранения;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исследовательская работа, проводимая по индивидуальному плану;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участие в научно-теоретических конференциях, выступления с докладами и сообщениями по материалам собственных исследований.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Положение </a:t>
            </a:r>
            <a:r>
              <a:rPr lang="kk-KZ" sz="2800" b="1" dirty="0" smtClean="0">
                <a:solidFill>
                  <a:schemeClr val="tx2"/>
                </a:solidFill>
              </a:rPr>
              <a:t> об организации самостоятельной  работы  в </a:t>
            </a:r>
            <a:r>
              <a:rPr lang="ru-RU" sz="2800" b="1" dirty="0" err="1" smtClean="0">
                <a:solidFill>
                  <a:schemeClr val="tx2"/>
                </a:solidFill>
              </a:rPr>
              <a:t>РГП</a:t>
            </a:r>
            <a:r>
              <a:rPr lang="ru-RU" sz="2800" b="1" dirty="0" smtClean="0">
                <a:solidFill>
                  <a:schemeClr val="tx2"/>
                </a:solidFill>
              </a:rPr>
              <a:t> «</a:t>
            </a:r>
            <a:r>
              <a:rPr lang="ru-RU" sz="2800" b="1" dirty="0" err="1" smtClean="0">
                <a:solidFill>
                  <a:schemeClr val="tx2"/>
                </a:solidFill>
              </a:rPr>
              <a:t>КазНМУ</a:t>
            </a:r>
            <a:r>
              <a:rPr lang="ru-RU" sz="2800" b="1" dirty="0" smtClean="0">
                <a:solidFill>
                  <a:schemeClr val="tx2"/>
                </a:solidFill>
              </a:rPr>
              <a:t> им.С.Д. </a:t>
            </a:r>
            <a:r>
              <a:rPr lang="ru-RU" sz="2800" b="1" dirty="0" err="1" smtClean="0">
                <a:solidFill>
                  <a:schemeClr val="tx2"/>
                </a:solidFill>
              </a:rPr>
              <a:t>Асфендиярова</a:t>
            </a:r>
            <a:r>
              <a:rPr lang="ru-RU" sz="2800" b="1" dirty="0" smtClean="0">
                <a:solidFill>
                  <a:schemeClr val="tx2"/>
                </a:solidFill>
              </a:rPr>
              <a:t>» (проект)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2.11 </a:t>
            </a:r>
            <a:r>
              <a:rPr lang="ru-RU" b="1" dirty="0" err="1" smtClean="0">
                <a:solidFill>
                  <a:schemeClr val="tx2"/>
                </a:solidFill>
              </a:rPr>
              <a:t>СРС</a:t>
            </a:r>
            <a:r>
              <a:rPr lang="ru-RU" b="1" dirty="0" smtClean="0">
                <a:solidFill>
                  <a:schemeClr val="tx2"/>
                </a:solidFill>
              </a:rPr>
              <a:t> включает в себя: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подготовку к аудиторным занятиям (лекциям, практическим, семинарским, лабораторным и др.) и выполнение соответствующих заданий;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самостоятельную работу над отдельными темами учебных дисциплин в соответствии с учебно-тематическими планами;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подготовку к практикам и выполнение заданий, предусмотренных практиками;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выполнение письменных контрольных и курсовых работ;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подготовку ко всем видам контрольных испытаний, в том числе курсовым, цикловым и комплексным экзаменам и зачётам;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подготовку к итоговой государственной аттестации, в том числе выполнение выпускной квалификационной (дипломной) работы, магистерской диссертации;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работу в студенческих научных обществах, кружках, семинарах и т.п.;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участие в работе факультативов, </a:t>
            </a:r>
            <a:r>
              <a:rPr lang="ru-RU" b="1" dirty="0" err="1" smtClean="0">
                <a:solidFill>
                  <a:schemeClr val="tx2"/>
                </a:solidFill>
              </a:rPr>
              <a:t>спецсеминаров</a:t>
            </a:r>
            <a:r>
              <a:rPr lang="ru-RU" b="1" dirty="0" smtClean="0">
                <a:solidFill>
                  <a:schemeClr val="tx2"/>
                </a:solidFill>
              </a:rPr>
              <a:t> и т.п.;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участие в научной и научно-методической работе кафедр, факультетов и др. учебно-научных подразделений вуза;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участие в научных и научно-практических конференциях, семинарах, конгрессах и т.п.;</a:t>
            </a:r>
          </a:p>
          <a:p>
            <a:pPr marL="180975" lvl="0" indent="-180975"/>
            <a:r>
              <a:rPr lang="ru-RU" b="1" dirty="0" smtClean="0">
                <a:solidFill>
                  <a:schemeClr val="tx2"/>
                </a:solidFill>
              </a:rPr>
              <a:t>другие виды деятельности, организуемой и осуществляемой вузом, факультетом, кафедрой и органами студенческого самоуправления.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НАУЧНО-ОБРАЗОВАТЕЛЬНАЯ ЛАБОРАТОРИЯ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демонстрация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практических навыков и лабораторные занятия по дисциплинам: гистология, клиническая и лабораторная диагностика, биохимия, коммунальная гигиена;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учебно-производственная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практика на 1 курсе факультетов «Общественное здравоохранение» и «Медико-профилактическое дело» - «Помощник лаборанта»,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научно-исследовательские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работы студентов 2, 3, 4, 5 курсов факультетов «Общая медицина», «Общественное здравоохранение», «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Стоматология»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55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КЛИНИКО-ЭКСПЕРИМЕНТАЛЬНАЯ ЛАБОРАТОРИЯ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обучение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студентов основным практическим навыкам в условиях экспериментальной работы;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обучение врачей-интернов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хирургов и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субординаторов-хирургов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навыкам оперативной техники на домашних непродуктивных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животных;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организация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обучения и консультирования молодых ученых и студентов по вопросам проведении экспериментальных исследований в медицине;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привлечение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студентов к научным исследованиям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Центр практических навыков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Оснащение отделения инструментально-функциональной диагностики позволяет проводить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НИРС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с использованием диагностической аппаратуры.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612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ОБУЧЕНИЕ ЧЕРЕЗ ИССЛЕДОВАНИЕ</vt:lpstr>
      <vt:lpstr>ОБУЧЕНИЕ ЧЕРЕЗ ИССЛЕДОВАНИЕ  </vt:lpstr>
      <vt:lpstr>Слайд 3</vt:lpstr>
      <vt:lpstr>УЧЕБНО-ИССЛЕДОВАТЕЛЬСКАЯ РАБОТА СТУДЕНТА</vt:lpstr>
      <vt:lpstr>ВНЕАУДИТОРНЫЕ ФОРМЫ НИРС </vt:lpstr>
      <vt:lpstr>Положение  об организации самостоятельной  работы  в РГП «КазНМУ им.С.Д. Асфендиярова» (проект)</vt:lpstr>
      <vt:lpstr>НАУЧНО-ОБРАЗОВАТЕЛЬНАЯ ЛАБОРАТОРИЯ  </vt:lpstr>
      <vt:lpstr>КЛИНИКО-ЭКСПЕРИМЕНТАЛЬНАЯ ЛАБОРАТОРИЯ</vt:lpstr>
      <vt:lpstr>Центр практических навыков</vt:lpstr>
      <vt:lpstr>ЦЕНТР ЯЗЫКОВОЙ ПОДГОТОВКИ </vt:lpstr>
      <vt:lpstr>ОТВЕТСТВЕННОСТЬ ППС</vt:lpstr>
      <vt:lpstr>МОТИВАЦИЯ СТУДЕНТА</vt:lpstr>
      <vt:lpstr>Решение (проект)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ЧЕРЕЗ ИССЛЕДОВАНИЕ</dc:title>
  <dc:creator>User</dc:creator>
  <cp:lastModifiedBy>Гульшат</cp:lastModifiedBy>
  <cp:revision>14</cp:revision>
  <dcterms:created xsi:type="dcterms:W3CDTF">2012-12-24T05:30:49Z</dcterms:created>
  <dcterms:modified xsi:type="dcterms:W3CDTF">2013-01-28T02:39:48Z</dcterms:modified>
</cp:coreProperties>
</file>