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6" r:id="rId17"/>
    <p:sldId id="275" r:id="rId18"/>
    <p:sldId id="272" r:id="rId19"/>
    <p:sldId id="274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7265" autoAdjust="0"/>
  </p:normalViewPr>
  <p:slideViewPr>
    <p:cSldViewPr>
      <p:cViewPr varScale="1">
        <p:scale>
          <a:sx n="74" d="100"/>
          <a:sy n="74" d="100"/>
        </p:scale>
        <p:origin x="-3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FF36-E66C-4D45-8850-069537AA6F7E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524C-7678-4BBD-8261-2EAE45DBD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FF36-E66C-4D45-8850-069537AA6F7E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524C-7678-4BBD-8261-2EAE45DBD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FF36-E66C-4D45-8850-069537AA6F7E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524C-7678-4BBD-8261-2EAE45DBD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FF36-E66C-4D45-8850-069537AA6F7E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524C-7678-4BBD-8261-2EAE45DBD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FF36-E66C-4D45-8850-069537AA6F7E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524C-7678-4BBD-8261-2EAE45DBD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FF36-E66C-4D45-8850-069537AA6F7E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524C-7678-4BBD-8261-2EAE45DBD7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FF36-E66C-4D45-8850-069537AA6F7E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524C-7678-4BBD-8261-2EAE45DBD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FF36-E66C-4D45-8850-069537AA6F7E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524C-7678-4BBD-8261-2EAE45DBD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FF36-E66C-4D45-8850-069537AA6F7E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524C-7678-4BBD-8261-2EAE45DBD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FF36-E66C-4D45-8850-069537AA6F7E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21524C-7678-4BBD-8261-2EAE45DBD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FF36-E66C-4D45-8850-069537AA6F7E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524C-7678-4BBD-8261-2EAE45DBD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FB6FF36-E66C-4D45-8850-069537AA6F7E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421524C-7678-4BBD-8261-2EAE45DBD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396044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Разработка совместных программ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зарубежными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вузами-партнерами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5229200"/>
            <a:ext cx="5320680" cy="1464568"/>
          </a:xfrm>
        </p:spPr>
        <p:txBody>
          <a:bodyPr>
            <a:normAutofit fontScale="92500"/>
          </a:bodyPr>
          <a:lstStyle/>
          <a:p>
            <a:pPr algn="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проректор по УВР</a:t>
            </a:r>
          </a:p>
          <a:p>
            <a:pPr algn="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Тулебаев К.А.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72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520940" cy="548640"/>
          </a:xfrm>
        </p:spPr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Составлены образовательные программы по отдельным дисциплинам: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- «Биотехнология»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по направлению подготовки фармацевт-технолог совместно с Санкт-Петербургской химико-фармацевтической академией (для студентов 5 ку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-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Технологии парфюмерно-косметологических препаратов» -по направлению подготовки фармацевт-технолог совместно с Ташкентским фармацевтическим институтом (для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магист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антов 2 ку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849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User\Рабочий стол\образовательная прог\образ.прог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0"/>
            <a:ext cx="4319465" cy="5661248"/>
          </a:xfrm>
          <a:prstGeom prst="rect">
            <a:avLst/>
          </a:prstGeom>
          <a:noFill/>
        </p:spPr>
      </p:pic>
      <p:pic>
        <p:nvPicPr>
          <p:cNvPr id="3" name="Picture 4" descr="C:\Documents and Settings\User\Рабочий стол\Гульбарам\протокол 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3"/>
            <a:ext cx="4932040" cy="5544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35723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20940" cy="548640"/>
          </a:xfrm>
        </p:spPr>
        <p:txBody>
          <a:bodyPr/>
          <a:lstStyle/>
          <a:p>
            <a:r>
              <a:rPr lang="ru-RU" sz="2000" b="1" dirty="0"/>
              <a:t>Структура интегрированных образовательных программ представлена следующими разделами: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7520940" cy="3579849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Основные положения;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Нормативные документы;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Характеристика программы;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Цель и задачи;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Компетенции выпускника;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Методы преподавания;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Учебно-тематический план;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Список литературных источников;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Приложения.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2822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2012-13 учебном году - разработано и утверждено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 образовательных программ,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которые утверждены на заседании Учебного департамента и Комитета образовательных программ фармации(Пр.№10от28.06.12г.)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дисциплине «Фармакогнозия» для студентов 5 курса (спец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«Фармация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») - Национальный фармацевтический университет,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г.Харьков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- по разделу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Актуальные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вопросы фармации», включающему дисциплины «Основы организации  фармацевтической деятельности» для студентов 3 курса и «Управление и экономика фармации» для студентов 4 курса (спец. «Фармация») - Национальный фармацевтический университет,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г.Харьков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226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исследовательской практике по направлению технолог готовых лекарственных препаратов для магистрантов 2 курса (спец. «Технология фармацевтического производства») – Университет ветеринарии и фармации,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г.Брно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Чехия; 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по дисциплине «Фармацевтическая химия» - для студентов 4 курса (спец. «Фармация») – Сибирский Государственный медицинский университет,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г.Томск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по дисциплине «Токсикологическая химия» -   для студентов 4 курса (спец. «Фармация») – Сибирский Государственный медицинский университет,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г.Томск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по дисциплине «Фармакогнозия» на английском языке - для студентов 5 курса    (спец. «Фармация»)   -   Национальный центр натуральных продуктов Университета Миссисипи (США).</a:t>
            </a:r>
          </a:p>
          <a:p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0275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51109763"/>
              </p:ext>
            </p:extLst>
          </p:nvPr>
        </p:nvGraphicFramePr>
        <p:xfrm>
          <a:off x="38593" y="23787"/>
          <a:ext cx="4714875" cy="6858000"/>
        </p:xfrm>
        <a:graphic>
          <a:graphicData uri="http://schemas.openxmlformats.org/presentationml/2006/ole">
            <p:oleObj spid="_x0000_s1045" name="Документ" r:id="rId3" imgW="5992403" imgH="8591816" progId="Word.Document.12">
              <p:embed/>
            </p:oleObj>
          </a:graphicData>
        </a:graphic>
      </p:graphicFrame>
      <p:pic>
        <p:nvPicPr>
          <p:cNvPr id="5" name="Picture 4" descr="E:\сканер 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936" y="-10615"/>
            <a:ext cx="4429124" cy="5095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28246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факультете «Менеджмент в здравоохранении и фармации» реализуется образовательная программа  по бизнесу и маркетингу для магистрантов 2 курса по специальностям «Общественное здравоохранение», «Менеджмент в здравоохранении и фармации» - Школа менеджмента, Барселона (Испания).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803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Изображение 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1181"/>
            <a:ext cx="9144000" cy="10698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86547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400" b="1" dirty="0"/>
              <a:t>Преимущества совместных программ: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- Развитие академической мобильности обучающихся и ППС;</a:t>
            </a:r>
          </a:p>
          <a:p>
            <a:r>
              <a:rPr lang="ru-RU" sz="2400" dirty="0"/>
              <a:t>- Карьерный  рост;</a:t>
            </a:r>
          </a:p>
          <a:p>
            <a:r>
              <a:rPr lang="ru-RU" sz="2400" dirty="0"/>
              <a:t>- улучшение языковых и других навыков;</a:t>
            </a:r>
          </a:p>
          <a:p>
            <a:r>
              <a:rPr lang="ru-RU" sz="2400" dirty="0"/>
              <a:t>- получение нового опыта, укрепление сотрудничества;</a:t>
            </a:r>
          </a:p>
          <a:p>
            <a:r>
              <a:rPr lang="ru-RU" sz="2400" dirty="0"/>
              <a:t>- диверсификация образования в </a:t>
            </a:r>
            <a:r>
              <a:rPr lang="ru-RU" sz="2400" dirty="0" err="1"/>
              <a:t>КазНМУ</a:t>
            </a:r>
            <a:r>
              <a:rPr lang="ru-RU" sz="2400" dirty="0"/>
              <a:t>;</a:t>
            </a:r>
          </a:p>
          <a:p>
            <a:r>
              <a:rPr lang="ru-RU" sz="2400" dirty="0"/>
              <a:t>- возможность получения двух дипломов за 2 года обучения.</a:t>
            </a:r>
          </a:p>
          <a:p>
            <a:pPr>
              <a:buFont typeface="Arial" pitchFamily="34" charset="0"/>
              <a:buChar char="•"/>
            </a:pP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22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400" b="1" dirty="0"/>
              <a:t>Возможные препятствия внедрению совместных программ: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- высокая </a:t>
            </a:r>
            <a:r>
              <a:rPr lang="ru-RU" sz="2800" dirty="0"/>
              <a:t>стоимость обучения/существенные отличия в стоимости обучения;</a:t>
            </a:r>
          </a:p>
          <a:p>
            <a:r>
              <a:rPr lang="ru-RU" sz="2800" dirty="0" smtClean="0"/>
              <a:t>- </a:t>
            </a:r>
            <a:r>
              <a:rPr lang="ru-RU" sz="2800" dirty="0"/>
              <a:t>недостаточный уровень языковых навыков у обучающихся и ППС;</a:t>
            </a:r>
          </a:p>
          <a:p>
            <a:r>
              <a:rPr lang="ru-RU" sz="28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6505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224136"/>
          </a:xfrm>
        </p:spPr>
        <p:txBody>
          <a:bodyPr/>
          <a:lstStyle/>
          <a:p>
            <a:pPr algn="ctr"/>
            <a:r>
              <a:rPr lang="ru-RU" dirty="0"/>
              <a:t>Разработка и внедрение совместных программ с зарубежными вузами позволяет решать одновременно следующий ряд проблем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3435833"/>
          </a:xfrm>
        </p:spPr>
        <p:txBody>
          <a:bodyPr>
            <a:normAutofit lnSpcReduction="10000"/>
          </a:bodyPr>
          <a:lstStyle/>
          <a:p>
            <a:pPr marL="531813" indent="-168275">
              <a:tabLst>
                <a:tab pos="449263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взаимное признание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дипломов, ученых степеней, званий, специальностей, квалификаций;</a:t>
            </a:r>
          </a:p>
          <a:p>
            <a:pPr marL="531813" indent="-168275">
              <a:tabLst>
                <a:tab pos="449263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выдача выпускникам совместных или двойных дипломов;</a:t>
            </a:r>
          </a:p>
          <a:p>
            <a:pPr marL="531813" indent="-168275">
              <a:tabLst>
                <a:tab pos="449263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эффективная реализация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академической мобильности в обмене студентами, магистрантами, интернами,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-докторантами, стажерами, преподавателями сроком на один академический период и более;</a:t>
            </a:r>
          </a:p>
          <a:p>
            <a:pPr marL="531813" indent="-168275">
              <a:tabLst>
                <a:tab pos="449263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привлечение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обучению в КазНМУ иностранных студентов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1418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Благодарю за внимание!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11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080120"/>
          </a:xfrm>
        </p:spPr>
        <p:txBody>
          <a:bodyPr/>
          <a:lstStyle/>
          <a:p>
            <a:pPr algn="ctr"/>
            <a:r>
              <a:rPr lang="ru-RU" dirty="0"/>
              <a:t>При этом, следует учесть, что совместные образовательные программы должны отвечать следующим характеристикам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3528392"/>
          </a:xfrm>
        </p:spPr>
        <p:txBody>
          <a:bodyPr>
            <a:normAutofit/>
          </a:bodyPr>
          <a:lstStyle/>
          <a:p>
            <a:pPr marL="455613" lvl="0" indent="-285750">
              <a:buFont typeface="Arial" pitchFamily="34" charset="0"/>
              <a:buChar char="•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программы создаются и признаются совместно двумя и более вузами;</a:t>
            </a:r>
          </a:p>
          <a:p>
            <a:pPr marL="455613" lvl="0" indent="-285750">
              <a:buFont typeface="Arial" pitchFamily="34" charset="0"/>
              <a:buChar char="•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обучающиеся из каждого вуза проходят часть обучения в другом вузе;</a:t>
            </a:r>
          </a:p>
          <a:p>
            <a:pPr marL="455613" lvl="0" indent="-285750">
              <a:buFont typeface="Arial" pitchFamily="34" charset="0"/>
              <a:buChar char="•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сроки обучения в этих вузах должны быть сравнимы по продолжительности;</a:t>
            </a:r>
          </a:p>
          <a:p>
            <a:pPr marL="455613" lvl="0" indent="-285750">
              <a:buFont typeface="Arial" pitchFamily="34" charset="0"/>
              <a:buChar char="•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все формы контроля (экзамены) в вузах-партнерах должны признаваться полностью и автоматически;</a:t>
            </a:r>
          </a:p>
          <a:p>
            <a:pPr marL="455613" lvl="0" indent="-285750">
              <a:buFont typeface="Arial" pitchFamily="34" charset="0"/>
              <a:buChar char="•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ППС каждого вуза совместно разрабатывают учебно-методические материалы, также преподают и в других вузах и создают совместные комиссии по приему экзаменов;</a:t>
            </a:r>
          </a:p>
          <a:p>
            <a:pPr marL="455613" lvl="0" indent="-285750">
              <a:buFont typeface="Arial" pitchFamily="34" charset="0"/>
              <a:buChar char="•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после завершения полной программы обучения выпускники получают либо совместные, либо двойные дипломы об образовании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304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1584176"/>
          </a:xfrm>
        </p:spPr>
        <p:txBody>
          <a:bodyPr/>
          <a:lstStyle/>
          <a:p>
            <a:pPr algn="ctr"/>
            <a:r>
              <a:rPr lang="ru-RU" dirty="0"/>
              <a:t>При разработке и реализации совместных (в том числе, международных) программ необходимо особое внимание уделить следующим вопросам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9036496" cy="3240360"/>
          </a:xfrm>
        </p:spPr>
        <p:txBody>
          <a:bodyPr>
            <a:noAutofit/>
          </a:bodyPr>
          <a:lstStyle/>
          <a:p>
            <a:pPr marL="430213" lvl="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Проработанность и согласованность документов об образовании - диплома, сертификата или иного документа, удостоверяющего освоение студентом (интерном, магистрантом, докторантом) программы, на предмет соответствия действующим нормативным документам стран-участниц, межгосударственным и межвузовским соглашениям о сотрудничестве в области образования и науки;</a:t>
            </a:r>
          </a:p>
          <a:p>
            <a:pPr marL="430213" lvl="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Оптимизация формы и содержания европейских «Приложений к диплому о высшем образовании»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Diploma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Supplement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430213" lvl="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Разработка критериев и процедуре отбора обучающихся по совместным программам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236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1584176"/>
          </a:xfrm>
        </p:spPr>
        <p:txBody>
          <a:bodyPr/>
          <a:lstStyle/>
          <a:p>
            <a:pPr algn="ctr"/>
            <a:r>
              <a:rPr lang="ru-RU" dirty="0"/>
              <a:t>При разработке и реализации совместных (в том числе, международных) программ необходимо особое внимание уделить следующим вопросам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9036496" cy="3888432"/>
          </a:xfrm>
        </p:spPr>
        <p:txBody>
          <a:bodyPr>
            <a:noAutofit/>
          </a:bodyPr>
          <a:lstStyle/>
          <a:p>
            <a:pPr marL="368300" lvl="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описание методов обучения и преподавания, используемых в ВУЗе-партнере на развитие утвержденных в КазНМУ пяти компетенций студента, а также методов и форм их контроля;</a:t>
            </a:r>
          </a:p>
          <a:p>
            <a:pPr marL="368300" lvl="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Создание в рамках совместной программы единой межвузовской управляющей и координирующей группы, состав, статус, задачи и права которой регламентированы в общем документе;</a:t>
            </a:r>
          </a:p>
          <a:p>
            <a:pPr marL="36830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Выделение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ресурсов для реализации совместной программы (финансирование и его продолжительность, составление бюджета на преподавание, управление, командирование и прочие расходы; выделение человеческих ресурсов на методическую, преподавательскую и исследовательскую деятельность). </a:t>
            </a:r>
          </a:p>
        </p:txBody>
      </p:sp>
    </p:spTree>
    <p:extLst>
      <p:ext uri="{BB962C8B-B14F-4D97-AF65-F5344CB8AC3E}">
        <p14:creationId xmlns:p14="http://schemas.microsoft.com/office/powerpoint/2010/main" xmlns="" val="743547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65760"/>
            <a:ext cx="8784976" cy="1767096"/>
          </a:xfrm>
        </p:spPr>
        <p:txBody>
          <a:bodyPr/>
          <a:lstStyle/>
          <a:p>
            <a:pPr algn="ctr"/>
            <a:r>
              <a:rPr lang="ru-RU" sz="4000" dirty="0"/>
              <a:t>Возможные </a:t>
            </a:r>
            <a:r>
              <a:rPr lang="ru-RU" sz="4000" dirty="0" smtClean="0"/>
              <a:t> вузы-партнеры </a:t>
            </a:r>
            <a:r>
              <a:rPr lang="ru-RU" sz="4000" dirty="0"/>
              <a:t>для </a:t>
            </a:r>
            <a:r>
              <a:rPr lang="ru-RU" sz="4000" dirty="0" smtClean="0"/>
              <a:t> реализации  совместных </a:t>
            </a:r>
            <a:r>
              <a:rPr lang="ru-RU" sz="4000" dirty="0"/>
              <a:t>программ</a:t>
            </a:r>
            <a:r>
              <a:rPr lang="ru-RU" sz="4000" dirty="0" smtClean="0"/>
              <a:t>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36912"/>
            <a:ext cx="8784976" cy="2043565"/>
          </a:xfrm>
        </p:spPr>
        <p:txBody>
          <a:bodyPr/>
          <a:lstStyle/>
          <a:p>
            <a:pPr marL="800100" indent="-45720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официально признанные ведущие вузы, входящие в мировые рейтинги;</a:t>
            </a:r>
          </a:p>
          <a:p>
            <a:pPr marL="800100" indent="-45720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аккредитованные вузы</a:t>
            </a:r>
          </a:p>
        </p:txBody>
      </p:sp>
    </p:spTree>
    <p:extLst>
      <p:ext uri="{BB962C8B-B14F-4D97-AF65-F5344CB8AC3E}">
        <p14:creationId xmlns:p14="http://schemas.microsoft.com/office/powerpoint/2010/main" xmlns="" val="3095340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20940" cy="548640"/>
          </a:xfrm>
        </p:spPr>
        <p:txBody>
          <a:bodyPr/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 сегодняшний день на фармацевтическом факультете утверждено и функционирует 7  интегрированных образовательных программ с ВУЗами-партнерами (Утв. на МС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КазНМУ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Пр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№ 3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от 1.03.12 г.)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Национальным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фармацевтическим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универ-ситетом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г.Харьков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– по исследовательской 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актике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 направлению фармацевт-менеджер и фармацевт-аналитик (для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магист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антов 2 ку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Ташкентским фармацевтическим институтом по исследовательской 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актике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 направлениям подготовки фармацевт-менеджер, фармацевт-технолог, фармацевт-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фармакогност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магист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антов 2 ку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892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образовательная прог\образ.прогр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7566" y="16743"/>
            <a:ext cx="4391472" cy="522920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образовательная прог\образ.програм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4008" cy="5229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90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Структура данных образовательных программ представлена следующим образом: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Основные положения;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Цели и задачи программы;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Содержание исследовательской практики;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Требования к исследовательской практике и контроль ее прохождения;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Программа исследовательской практики;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Учебно-тематический план;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Требования к оформлению отчета;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Список литературных источников;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Приложения.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7344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137</TotalTime>
  <Words>970</Words>
  <Application>Microsoft Office PowerPoint</Application>
  <PresentationFormat>Экран (4:3)</PresentationFormat>
  <Paragraphs>75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Углы</vt:lpstr>
      <vt:lpstr>Документ</vt:lpstr>
      <vt:lpstr>Разработка совместных программ  с зарубежными вузами-партнерами</vt:lpstr>
      <vt:lpstr>Разработка и внедрение совместных программ с зарубежными вузами позволяет решать одновременно следующий ряд проблем:</vt:lpstr>
      <vt:lpstr>При этом, следует учесть, что совместные образовательные программы должны отвечать следующим характеристикам:</vt:lpstr>
      <vt:lpstr>При разработке и реализации совместных (в том числе, международных) программ необходимо особое внимание уделить следующим вопросам:</vt:lpstr>
      <vt:lpstr>При разработке и реализации совместных (в том числе, международных) программ необходимо особое внимание уделить следующим вопросам:</vt:lpstr>
      <vt:lpstr>Возможные  вузы-партнеры для  реализации  совместных программ:</vt:lpstr>
      <vt:lpstr>На сегодняшний день на фармацевтическом факультете утверждено и функционирует 7  интегрированных образовательных программ с ВУЗами-партнерами (Утв. на МС КазНМУ Пр. № 3 от 1.03.12 г.)  </vt:lpstr>
      <vt:lpstr>Слайд 8</vt:lpstr>
      <vt:lpstr>Структура данных образовательных программ представлена следующим образом:</vt:lpstr>
      <vt:lpstr>Составлены образовательные программы по отдельным дисциплинам:</vt:lpstr>
      <vt:lpstr>Слайд 11</vt:lpstr>
      <vt:lpstr>Структура интегрированных образовательных программ представлена следующими разделами: </vt:lpstr>
      <vt:lpstr>В 2012-13 учебном году - разработано и утверждено 6 образовательных программ, которые утверждены на заседании Учебного департамента и Комитета образовательных программ фармации(Пр.№10от28.06.12г.) </vt:lpstr>
      <vt:lpstr>Слайд 14</vt:lpstr>
      <vt:lpstr>Слайд 15</vt:lpstr>
      <vt:lpstr>Слайд 16</vt:lpstr>
      <vt:lpstr>Слайд 17</vt:lpstr>
      <vt:lpstr>Преимущества совместных программ: </vt:lpstr>
      <vt:lpstr>Возможные препятствия внедрению совместных программ: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совместных программ  с зарубежными вузами-партнерами</dc:title>
  <dc:creator>user</dc:creator>
  <cp:lastModifiedBy>Гульшат</cp:lastModifiedBy>
  <cp:revision>22</cp:revision>
  <dcterms:created xsi:type="dcterms:W3CDTF">2013-01-23T09:30:21Z</dcterms:created>
  <dcterms:modified xsi:type="dcterms:W3CDTF">2013-01-28T02:38:54Z</dcterms:modified>
</cp:coreProperties>
</file>