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78" r:id="rId4"/>
    <p:sldId id="274" r:id="rId5"/>
    <p:sldId id="275" r:id="rId6"/>
    <p:sldId id="276" r:id="rId7"/>
    <p:sldId id="272" r:id="rId8"/>
    <p:sldId id="277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153" autoAdjust="0"/>
  </p:normalViewPr>
  <p:slideViewPr>
    <p:cSldViewPr>
      <p:cViewPr varScale="1">
        <p:scale>
          <a:sx n="68" d="100"/>
          <a:sy n="68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57188" y="1285860"/>
            <a:ext cx="8643937" cy="34290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Результаты конкурса на присвоение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внутривузовского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гранта КазНМУ-2013 год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371600" y="4857750"/>
            <a:ext cx="7486650" cy="17145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Начальник отдела менеджмента НИР</a:t>
            </a:r>
          </a:p>
          <a:p>
            <a:pPr algn="r" eaLnBrk="1" hangingPunct="1">
              <a:defRPr/>
            </a:pPr>
            <a:r>
              <a:rPr lang="ru-RU" sz="240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Даниярова</a:t>
            </a:r>
            <a:r>
              <a:rPr lang="ru-RU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А.Б.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786182" y="571480"/>
            <a:ext cx="1500198" cy="1571636"/>
            <a:chOff x="4304710" y="2356309"/>
            <a:chExt cx="1656712" cy="1656712"/>
          </a:xfrm>
          <a:scene3d>
            <a:camera prst="orthographicFront"/>
            <a:lightRig rig="flat" dir="t"/>
          </a:scene3d>
        </p:grpSpPr>
        <p:sp>
          <p:nvSpPr>
            <p:cNvPr id="5" name="Овал 4"/>
            <p:cNvSpPr/>
            <p:nvPr/>
          </p:nvSpPr>
          <p:spPr>
            <a:xfrm>
              <a:off x="4304710" y="2356309"/>
              <a:ext cx="1656712" cy="1656712"/>
            </a:xfrm>
            <a:prstGeom prst="ellipse">
              <a:avLst/>
            </a:prstGeom>
            <a:blipFill rotWithShape="0">
              <a:blip r:embed="rId2" cstate="print"/>
              <a:stretch>
                <a:fillRect/>
              </a:stretch>
            </a:blip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alpha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4547330" y="2598929"/>
              <a:ext cx="1171472" cy="11714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356099" cy="645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290"/>
            <a:ext cx="421484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25000" b="25000"/>
          <a:stretch>
            <a:fillRect/>
          </a:stretch>
        </p:blipFill>
        <p:spPr bwMode="auto">
          <a:xfrm>
            <a:off x="5643570" y="3714752"/>
            <a:ext cx="3071802" cy="2428893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643182"/>
            <a:ext cx="8229600" cy="2214579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3600" dirty="0" smtClean="0"/>
              <a:t>    </a:t>
            </a:r>
          </a:p>
          <a:p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85720" y="642918"/>
            <a:ext cx="8215370" cy="40719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Участвовало в конкурсе: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65 проектов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итогам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этапа: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 проектов не прошли    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</a:t>
            </a:r>
            <a:r>
              <a:rPr kumimoji="0" lang="kk-K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ІІ тур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По итогам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этапа:</a:t>
            </a:r>
          </a:p>
          <a:p>
            <a:pPr marL="360363" lvl="0">
              <a:buClr>
                <a:srgbClr val="FF0000"/>
              </a:buClr>
              <a:buFont typeface="Courier New" pitchFamily="49" charset="0"/>
              <a:buChar char="o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малых грантов - 21</a:t>
            </a:r>
          </a:p>
          <a:p>
            <a:pPr marL="360363" lvl="0">
              <a:buClr>
                <a:srgbClr val="FF0000"/>
              </a:buClr>
              <a:buFont typeface="Courier New" pitchFamily="49" charset="0"/>
              <a:buChar char="o"/>
            </a:pP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больших грантов - 7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214290"/>
            <a:ext cx="86079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2400" algn="l"/>
                <a:tab pos="4625975" algn="ctr"/>
                <a:tab pos="7858125" algn="l"/>
                <a:tab pos="9251950" algn="r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конкурса на присвоение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внутривузовского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гранта КазНМУ-2013 год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1" y="857232"/>
          <a:ext cx="9144001" cy="600077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37882"/>
                <a:gridCol w="4034118"/>
                <a:gridCol w="2128939"/>
                <a:gridCol w="2443062"/>
              </a:tblGrid>
              <a:tr h="53362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Название проекта, программы</a:t>
                      </a:r>
                      <a:r>
                        <a:rPr lang="kk-KZ" sz="1400" dirty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руководитель программы, ответственный исполнитель</a:t>
                      </a:r>
                      <a:r>
                        <a:rPr lang="kk-KZ" sz="14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Научный руководитель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Кафедра, структурное подразделение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9343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Инновационные подходы к  оказанию медицинской помощи детям при дорожно-транспортных происшествиях смертности и инвалидности детей с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политравмой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1400" dirty="0">
                          <a:latin typeface="Times New Roman" pitchFamily="18" charset="0"/>
                          <a:cs typeface="Times New Roman" pitchFamily="18" charset="0"/>
                        </a:rPr>
                        <a:t>Нигай Н.Г., Акижанова И.В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Лучевые и функциональные методы диагностики ИПО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37333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Разработка  диагностических и прогностических критериев, дифференцированных схем лечения с исследованием функционального состояния пульпы  при различном клиническом течении  глубокого кариес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Баяхметова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А.А.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Пропедевтика терапевтической стоматологии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1352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1400">
                          <a:latin typeface="Times New Roman" pitchFamily="18" charset="0"/>
                          <a:cs typeface="Times New Roman" pitchFamily="18" charset="0"/>
                        </a:rPr>
                        <a:t>Инновационные технологии в системе реабилитации детей врожденной и наследственной патологией челюстно-лицевой области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1400" dirty="0">
                          <a:latin typeface="Times New Roman" pitchFamily="18" charset="0"/>
                          <a:cs typeface="Times New Roman" pitchFamily="18" charset="0"/>
                        </a:rPr>
                        <a:t>Супиев Т.К.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Стоматология ИПО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37333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Создание интеграционной системы взаимодействия научного потенциала университета с целью трансферта инновационных технологий в области медицины и фармации в практическое здравоохранение регионов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Куланчиева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Ж.А.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Отдел инноваций и трансферта научных технологий в регионы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1352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Современные тенденции развития мультидисциплинарных исследований в КазНМУ им.С.Д.А.сфендиярова.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Устенова Г.О.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Департамент фармации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0"/>
          <a:ext cx="9143999" cy="685800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37882"/>
                <a:gridCol w="4034117"/>
                <a:gridCol w="2128939"/>
                <a:gridCol w="2443061"/>
              </a:tblGrid>
              <a:tr h="556586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Название проекта, программы</a:t>
                      </a:r>
                      <a:r>
                        <a:rPr lang="kk-KZ" sz="1400" dirty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руководитель программы, ответственный исполнитель</a:t>
                      </a:r>
                      <a:r>
                        <a:rPr lang="kk-KZ" sz="14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Научный руководитель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Кафедра, структурное подразделение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3559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Таланты на службе университета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Куракбаев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К.К.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Департамент по клинической работе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610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Оценка рисков развития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микроэлементозов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у населения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г.Алматы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Шарипов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К.О.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Биологическая химия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36486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Научное обоснование и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медико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 организационное исследование путей снижения последствий болезней системы кровообращения в кардиохирургии, кардиологии, акушерство- гинекологии и неврологии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Дарменов О.К.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Курс кардиохирургии, терапии, акушерства и гинекологии, неврологии ИПО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4697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Разработка мероприятий по профилактике туберкулеза среди студентов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Ракишева А.С.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Фтизиопульмонология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4853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Стратегия Казахстан-2050 – реализация через разработку, внедрения и развития креативных технологий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Сарсенбаева С.С.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МАКО НСРМО, ШОЗ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9019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Функциональные исходы при обширных инсультах при различных методах лечения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Жанайдаров Ж.С.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Нейрохирургия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7061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Разработка лекарственных средств на основе оригинальной субстанции ФС-1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Сакипова З.Б.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Фармацевт-технолог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4853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Исследование инвестиционных возможностей для создания фармацевтической промышленности в Республике Казахстан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Датхаев У.М.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Фармацевт-менеджер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0"/>
          <a:ext cx="9143999" cy="685800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37882"/>
                <a:gridCol w="4248431"/>
                <a:gridCol w="1914625"/>
                <a:gridCol w="2443061"/>
              </a:tblGrid>
              <a:tr h="783119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Название проекта, программы</a:t>
                      </a:r>
                      <a:r>
                        <a:rPr lang="kk-KZ" sz="1400" dirty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руководитель программы, ответственный исполнитель</a:t>
                      </a:r>
                      <a:r>
                        <a:rPr lang="kk-KZ" sz="14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Научный руководитель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Кафедра, структурное подразделение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9427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и внедрение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малоинвазивных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методов лечения деструктивного панкреатита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Баймаханов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Б.Б.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Интернатура и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резидентура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по хирургии 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6492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Гигиеническая оценка основных производственных показателей влияющих на состояние здоровья работающего населения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Мырзахметова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Ш.А.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Гигиена труда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2036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1400">
                          <a:latin typeface="Times New Roman" pitchFamily="18" charset="0"/>
                          <a:cs typeface="Times New Roman" pitchFamily="18" charset="0"/>
                        </a:rPr>
                        <a:t>Инновационные подходы к оценке качества жизни, выявление критериев ранней диагностики поражения жизненноважных органов и систем у детей с бронхиальной астмой для разработки комплексных мер реабилитации с внедрением в практическое здравоохранение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Чой С.В.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1400" dirty="0">
                          <a:latin typeface="Times New Roman" pitchFamily="18" charset="0"/>
                          <a:cs typeface="Times New Roman" pitchFamily="18" charset="0"/>
                        </a:rPr>
                        <a:t>Постдипломная подготовка по педиатрии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0141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Ранняя диагностика стероид-резистентности нефротического синдрома определением нейтрофильного желатиназо-ассоциированного липокалина (НЖЛ)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Канатбаева А.Б.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Кафедра нефрологии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9389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Разработка и внедрение персонализированной  пародонтологической  программы кардиопрофилактики  у  пациентов с ишемической болезнью сердца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Стабаева Г.С.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Институт стоматологии, КЛД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4000" cy="457200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37882"/>
                <a:gridCol w="4176994"/>
                <a:gridCol w="1986063"/>
                <a:gridCol w="2443061"/>
              </a:tblGrid>
              <a:tr h="65869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Название проекта, программы</a:t>
                      </a:r>
                      <a:r>
                        <a:rPr lang="kk-KZ" sz="1400" dirty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руководитель программы, ответственный исполнитель</a:t>
                      </a:r>
                      <a:r>
                        <a:rPr lang="kk-KZ" sz="14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Научный руководитель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Кафедра, структурное подразделение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24356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Развитие и внедрение действенных механизмов для формирования научно-инновационной компетентности у специалистов медицинского учреждения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1400" dirty="0">
                          <a:latin typeface="Times New Roman" pitchFamily="18" charset="0"/>
                          <a:cs typeface="Times New Roman" pitchFamily="18" charset="0"/>
                        </a:rPr>
                        <a:t>Даниярова А.Б.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Отдел менеджмента НИР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5451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Ранняя диагностика заболевания пародонта у детей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Рысбаева Ж.И.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1400" dirty="0">
                          <a:latin typeface="Times New Roman" pitchFamily="18" charset="0"/>
                          <a:cs typeface="Times New Roman" pitchFamily="18" charset="0"/>
                        </a:rPr>
                        <a:t>Пропедевтика стоматологии детского возраста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61524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Научно-обоснованные подходы к совершенствованию процесса подготовки персонала среднего звена в условиях университетской клиники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Турдалиева Б.С.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ШОЗ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им.Х.Досмухамедова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, ОКЦ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643042" y="214290"/>
            <a:ext cx="58946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2400" algn="l"/>
                <a:tab pos="4625975" algn="ctr"/>
                <a:tab pos="7858125" algn="l"/>
                <a:tab pos="9251950" algn="r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больших грантов, финансируемых КазНМУ на 2013г.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642918"/>
          <a:ext cx="9144000" cy="621508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57158"/>
                <a:gridCol w="4500594"/>
                <a:gridCol w="1843187"/>
                <a:gridCol w="2443061"/>
              </a:tblGrid>
              <a:tr h="564429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Название проекта, программы</a:t>
                      </a:r>
                      <a:r>
                        <a:rPr lang="kk-KZ" sz="1300" dirty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руководитель программы, ответственный исполнитель</a:t>
                      </a:r>
                      <a:r>
                        <a:rPr lang="kk-KZ" sz="13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Научный руководитель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Кафедра, структурное подразделение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1373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Антагонистическая активность штаммов </a:t>
                      </a:r>
                      <a:r>
                        <a:rPr lang="ru-RU" sz="1300" dirty="0" err="1">
                          <a:latin typeface="Times New Roman" pitchFamily="18" charset="0"/>
                          <a:cs typeface="Times New Roman" pitchFamily="18" charset="0"/>
                        </a:rPr>
                        <a:t>целлюлолитических</a:t>
                      </a: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 бактерий по отношению к дерматомицетам и возможность их использования для разработки </a:t>
                      </a:r>
                      <a:r>
                        <a:rPr lang="ru-RU" sz="1300" dirty="0" err="1">
                          <a:latin typeface="Times New Roman" pitchFamily="18" charset="0"/>
                          <a:cs typeface="Times New Roman" pitchFamily="18" charset="0"/>
                        </a:rPr>
                        <a:t>антимикотических</a:t>
                      </a: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 препаратов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Пичхадзе Г.М.</a:t>
                      </a:r>
                      <a:endParaRPr lang="ru-RU" sz="13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Фармакология 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1373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Социально значимые гемоконтактные инфекции: распространенность среди студенческой молодежи Алматы, иммуномодулирующий эффект витамина Д3 при ВИЧ-инфекции</a:t>
                      </a:r>
                      <a:endParaRPr lang="ru-RU" sz="13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Нугманова Ж.С.</a:t>
                      </a:r>
                      <a:endParaRPr lang="ru-RU" sz="13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ВИЧ-инфекция и инфекционный контроль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856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 pitchFamily="18" charset="0"/>
                          <a:cs typeface="Times New Roman" pitchFamily="18" charset="0"/>
                        </a:rPr>
                        <a:t>Программа р</a:t>
                      </a: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азвити</a:t>
                      </a:r>
                      <a:r>
                        <a:rPr lang="kk-KZ" sz="130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 геномных ресурсов</a:t>
                      </a:r>
                      <a:endParaRPr lang="ru-RU" sz="13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Каракушикова А.С.</a:t>
                      </a:r>
                      <a:endParaRPr lang="ru-RU" sz="13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НИИ ФПМ им. </a:t>
                      </a:r>
                      <a:r>
                        <a:rPr lang="ru-RU" sz="1300" dirty="0" err="1">
                          <a:latin typeface="Times New Roman" pitchFamily="18" charset="0"/>
                          <a:cs typeface="Times New Roman" pitchFamily="18" charset="0"/>
                        </a:rPr>
                        <a:t>Б.Атшабарова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686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 pitchFamily="18" charset="0"/>
                          <a:cs typeface="Times New Roman" pitchFamily="18" charset="0"/>
                        </a:rPr>
                        <a:t>Применение клеточных технологий при дентальной имплантации</a:t>
                      </a:r>
                      <a:endParaRPr lang="ru-RU" sz="13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Мирзабеков О.М.</a:t>
                      </a: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latin typeface="Times New Roman" pitchFamily="18" charset="0"/>
                          <a:cs typeface="Times New Roman" pitchFamily="18" charset="0"/>
                        </a:rPr>
                        <a:t>Стабаева Г.С.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Пропедевтика хирургической стоматологии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686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Изучение возможной роли </a:t>
                      </a:r>
                      <a:r>
                        <a:rPr lang="en-US" sz="130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kk-KZ" sz="1300">
                          <a:latin typeface="Times New Roman" pitchFamily="18" charset="0"/>
                          <a:cs typeface="Times New Roman" pitchFamily="18" charset="0"/>
                        </a:rPr>
                        <a:t>гетерохроматиновых районов хромосом в младенческой смертности</a:t>
                      </a:r>
                      <a:endParaRPr lang="ru-RU" sz="13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 pitchFamily="18" charset="0"/>
                          <a:cs typeface="Times New Roman" pitchFamily="18" charset="0"/>
                        </a:rPr>
                        <a:t>Аканов А.А.</a:t>
                      </a:r>
                      <a:endParaRPr lang="ru-RU" sz="13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НИИ ФПМ им. </a:t>
                      </a:r>
                      <a:r>
                        <a:rPr lang="ru-RU" sz="1300" dirty="0" err="1">
                          <a:latin typeface="Times New Roman" pitchFamily="18" charset="0"/>
                          <a:cs typeface="Times New Roman" pitchFamily="18" charset="0"/>
                        </a:rPr>
                        <a:t>Б.Атшабарова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602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Особенности клинических проявлений, диагностики, течения и прогнозирования исхода хронического гепатита В (ХГВ)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latin typeface="Times New Roman" pitchFamily="18" charset="0"/>
                          <a:cs typeface="Times New Roman" pitchFamily="18" charset="0"/>
                        </a:rPr>
                        <a:t>Есенжанова</a:t>
                      </a: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 Г.М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Пропедевтика внутренних болезней</a:t>
                      </a:r>
                    </a:p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НИИ ФПМ им. </a:t>
                      </a:r>
                      <a:r>
                        <a:rPr lang="ru-RU" sz="1300" dirty="0" err="1">
                          <a:latin typeface="Times New Roman" pitchFamily="18" charset="0"/>
                          <a:cs typeface="Times New Roman" pitchFamily="18" charset="0"/>
                        </a:rPr>
                        <a:t>Б.Атшабарова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2059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Разработка принципиально нового способа генодиагностики предрасположенности к атеросклерозу на основе выявления дефектов митохондирального генома: оценка его эффективности в репликативных исследованиях на популяциях стран Таможенного союза</a:t>
                      </a:r>
                      <a:endParaRPr lang="ru-RU" sz="13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cs typeface="Times New Roman" pitchFamily="18" charset="0"/>
                        </a:rPr>
                        <a:t>Рысулы Мустафа</a:t>
                      </a:r>
                      <a:endParaRPr lang="ru-RU" sz="13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НИИ ФПМ им. </a:t>
                      </a:r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Б.Атшабарова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75" y="2786063"/>
            <a:ext cx="77724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Рисунок 5" descr="Эмблем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836712"/>
            <a:ext cx="1779669" cy="159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751</Words>
  <Application>Microsoft Office PowerPoint</Application>
  <PresentationFormat>Экран (4:3)</PresentationFormat>
  <Paragraphs>149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Результаты конкурса на присвоение внутривузовского гранта КазНМУ-2013 год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Благодарю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Научная и инновационная  деятельность Казахского национального медицинского университета  имени С.Д. Асфендиярова  </dc:title>
  <cp:lastModifiedBy>Гульшат</cp:lastModifiedBy>
  <cp:revision>57</cp:revision>
  <dcterms:modified xsi:type="dcterms:W3CDTF">2013-01-29T03:52:01Z</dcterms:modified>
</cp:coreProperties>
</file>