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9" r:id="rId5"/>
    <p:sldId id="283" r:id="rId6"/>
    <p:sldId id="284" r:id="rId7"/>
    <p:sldId id="285" r:id="rId8"/>
    <p:sldId id="257" r:id="rId9"/>
    <p:sldId id="258" r:id="rId10"/>
    <p:sldId id="259" r:id="rId11"/>
    <p:sldId id="262" r:id="rId12"/>
    <p:sldId id="263" r:id="rId13"/>
    <p:sldId id="265" r:id="rId14"/>
    <p:sldId id="267" r:id="rId15"/>
    <p:sldId id="269" r:id="rId16"/>
    <p:sldId id="271" r:id="rId17"/>
    <p:sldId id="272" r:id="rId18"/>
    <p:sldId id="274" r:id="rId19"/>
    <p:sldId id="276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Формирование образовательной траектории студентов</a:t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kk-KZ" b="1" dirty="0" smtClean="0"/>
              <a:t>2013-2014 учебный год.</a:t>
            </a:r>
            <a:r>
              <a:rPr lang="ru-RU" b="1" dirty="0" smtClean="0"/>
              <a:t>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69160"/>
            <a:ext cx="6400800" cy="1752600"/>
          </a:xfrm>
        </p:spPr>
        <p:txBody>
          <a:bodyPr/>
          <a:lstStyle/>
          <a:p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Принципы составления КЭД на 2012-2013 учебный год: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85000" lnSpcReduction="10000"/>
          </a:bodyPr>
          <a:lstStyle/>
          <a:p>
            <a:pPr lvl="0" algn="just" fontAlgn="t"/>
            <a:r>
              <a:rPr lang="ru-RU" dirty="0" smtClean="0"/>
              <a:t>КЭД формируется по направлениям подготовки</a:t>
            </a:r>
          </a:p>
          <a:p>
            <a:pPr lvl="0" algn="just" fontAlgn="t"/>
            <a:r>
              <a:rPr lang="ru-RU" dirty="0" smtClean="0"/>
              <a:t>Для реализации программы 3-язычного обучения по каждому направлению подготовки на выпускающих курсах необходимо включить </a:t>
            </a:r>
            <a:r>
              <a:rPr lang="ru-RU" b="1" dirty="0" smtClean="0"/>
              <a:t>элективные дисциплины на английском языке</a:t>
            </a:r>
          </a:p>
          <a:p>
            <a:pPr lvl="0" algn="just" fontAlgn="t"/>
            <a:r>
              <a:rPr lang="ru-RU" dirty="0" smtClean="0"/>
              <a:t>Предусмотреть включение в КЭД </a:t>
            </a:r>
            <a:r>
              <a:rPr lang="ru-RU" b="1" dirty="0" smtClean="0"/>
              <a:t>интегрированных дисциплин</a:t>
            </a:r>
          </a:p>
          <a:p>
            <a:pPr lvl="0" algn="just" fontAlgn="t"/>
            <a:r>
              <a:rPr lang="ru-RU" dirty="0" smtClean="0"/>
              <a:t>Для обеспечения реализации академической мобильности на 5 курсе специальности «Общая медицина» для всех направлений подготовки включить в КЭД дисциплину </a:t>
            </a:r>
            <a:r>
              <a:rPr lang="ru-RU" b="1" dirty="0" smtClean="0"/>
              <a:t>«Больничный менеджмент» объемом 4 кредита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9" y="1916830"/>
          <a:ext cx="8640959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997"/>
                <a:gridCol w="5758962"/>
              </a:tblGrid>
              <a:tr h="72496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Курсы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Кредиты/ч</a:t>
                      </a: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ас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551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80551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72 часа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из БД</a:t>
                      </a:r>
                    </a:p>
                  </a:txBody>
                  <a:tcPr marL="68580" marR="68580" marT="0" marB="0"/>
                </a:tc>
              </a:tr>
              <a:tr h="80551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54 часа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из БД</a:t>
                      </a:r>
                    </a:p>
                  </a:txBody>
                  <a:tcPr marL="68580" marR="68580" marT="0" marB="0"/>
                </a:tc>
              </a:tr>
              <a:tr h="80551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80551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 кредитов (</a:t>
                      </a: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405 час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ов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 из ПД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дисциплин цикла «Компонент по выбору» по специальности </a:t>
            </a:r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«051301-Общая медицина» </a:t>
            </a:r>
            <a:br>
              <a:rPr lang="kk-KZ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согласно РУП </a:t>
            </a: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201</a:t>
            </a:r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учебный год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1714489"/>
          <a:ext cx="8715436" cy="5042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357"/>
                <a:gridCol w="882906"/>
                <a:gridCol w="1205326"/>
                <a:gridCol w="1440160"/>
                <a:gridCol w="1212166"/>
                <a:gridCol w="1581407"/>
                <a:gridCol w="1276114"/>
              </a:tblGrid>
              <a:tr h="136965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Курс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Врач 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общей </a:t>
                      </a:r>
                      <a:r>
                        <a:rPr lang="ru-RU" sz="18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прак-тики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Терапия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Педиатрия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Хирургия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Акушерство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 гинекология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Гигиена и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эпидемио-логия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7648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 курс</a:t>
                      </a: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72 часа из БД - 1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</a:rPr>
                        <a:t>электив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48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3курс</a:t>
                      </a: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54 часа из БД - 1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</a:rPr>
                        <a:t>электив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589">
                <a:tc rowSpan="4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5 курс</a:t>
                      </a: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9 кредитов (405 часов) из ПД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4 кредита (180 часов) из ПД – «Больничный менеджмент» - 1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</a:rPr>
                        <a:t>электив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 кредита (90 часов) из ПД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3 кредита (135 часов) из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ПД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напр</a:t>
            </a:r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влениям</a:t>
            </a:r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подготовки специальности «Общая медицина»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76873"/>
          <a:ext cx="8291264" cy="439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5112568"/>
              </a:tblGrid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Курсы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Кредиты/ч</a:t>
                      </a:r>
                      <a:r>
                        <a:rPr lang="kk-KZ" sz="2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ас</a:t>
                      </a:r>
                      <a:r>
                        <a:rPr lang="ru-RU" sz="2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68580" marR="68580" marT="0" marB="0"/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72 часа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из БД</a:t>
                      </a:r>
                    </a:p>
                  </a:txBody>
                  <a:tcPr marL="68580" marR="68580" marT="0" marB="0"/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108</a:t>
                      </a: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часа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из БД</a:t>
                      </a:r>
                    </a:p>
                  </a:txBody>
                  <a:tcPr marL="68580" marR="68580" marT="0" marB="0"/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kk-KZ" sz="2800" dirty="0" smtClean="0">
                <a:solidFill>
                  <a:schemeClr val="tx1"/>
                </a:solidFill>
              </a:rPr>
              <a:t/>
            </a:r>
            <a:br>
              <a:rPr lang="kk-KZ" sz="2800" dirty="0" smtClean="0">
                <a:solidFill>
                  <a:schemeClr val="tx1"/>
                </a:solidFill>
              </a:rPr>
            </a:br>
            <a:r>
              <a:rPr lang="kk-KZ" sz="2800" dirty="0" smtClean="0">
                <a:solidFill>
                  <a:schemeClr val="tx1"/>
                </a:solidFill>
              </a:rPr>
              <a:t>Распределение дисциплин цикла «Компонент по выбору»</a:t>
            </a:r>
            <a:br>
              <a:rPr lang="kk-KZ" sz="2800" dirty="0" smtClean="0">
                <a:solidFill>
                  <a:schemeClr val="tx1"/>
                </a:solidFill>
              </a:rPr>
            </a:br>
            <a:r>
              <a:rPr lang="kk-KZ" sz="2800" dirty="0" smtClean="0">
                <a:solidFill>
                  <a:schemeClr val="tx1"/>
                </a:solidFill>
              </a:rPr>
              <a:t> по специальности </a:t>
            </a:r>
            <a:r>
              <a:rPr lang="kk-KZ" sz="2800" dirty="0" smtClean="0">
                <a:solidFill>
                  <a:srgbClr val="FF0000"/>
                </a:solidFill>
              </a:rPr>
              <a:t>«05130</a:t>
            </a:r>
            <a:r>
              <a:rPr lang="ru-RU" sz="2800" dirty="0" smtClean="0">
                <a:solidFill>
                  <a:srgbClr val="FF0000"/>
                </a:solidFill>
              </a:rPr>
              <a:t>2</a:t>
            </a:r>
            <a:r>
              <a:rPr lang="kk-KZ" sz="2800" dirty="0" smtClean="0">
                <a:solidFill>
                  <a:srgbClr val="FF0000"/>
                </a:solidFill>
              </a:rPr>
              <a:t>-</a:t>
            </a:r>
            <a:r>
              <a:rPr lang="ru-RU" sz="2800" dirty="0" smtClean="0">
                <a:solidFill>
                  <a:srgbClr val="FF0000"/>
                </a:solidFill>
              </a:rPr>
              <a:t>Стоматология</a:t>
            </a:r>
            <a:r>
              <a:rPr lang="kk-KZ" sz="2800" dirty="0" smtClean="0">
                <a:solidFill>
                  <a:srgbClr val="FF0000"/>
                </a:solidFill>
              </a:rPr>
              <a:t>» </a:t>
            </a:r>
            <a:r>
              <a:rPr lang="kk-KZ" sz="2800" dirty="0" smtClean="0">
                <a:solidFill>
                  <a:schemeClr val="tx1"/>
                </a:solidFill>
              </a:rPr>
              <a:t/>
            </a:r>
            <a:br>
              <a:rPr lang="kk-KZ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согласно РУП </a:t>
            </a:r>
            <a:r>
              <a:rPr lang="kk-KZ" sz="2800" dirty="0" smtClean="0">
                <a:solidFill>
                  <a:schemeClr val="tx1"/>
                </a:solidFill>
              </a:rPr>
              <a:t>на 201</a:t>
            </a:r>
            <a:r>
              <a:rPr lang="ru-RU" sz="2800" dirty="0" smtClean="0">
                <a:solidFill>
                  <a:schemeClr val="tx1"/>
                </a:solidFill>
              </a:rPr>
              <a:t>3</a:t>
            </a:r>
            <a:r>
              <a:rPr lang="kk-KZ" sz="2800" dirty="0" smtClean="0">
                <a:solidFill>
                  <a:schemeClr val="tx1"/>
                </a:solidFill>
              </a:rPr>
              <a:t>-1</a:t>
            </a:r>
            <a:r>
              <a:rPr lang="ru-RU" sz="2800" dirty="0" smtClean="0">
                <a:solidFill>
                  <a:schemeClr val="tx1"/>
                </a:solidFill>
              </a:rPr>
              <a:t>4 </a:t>
            </a:r>
            <a:r>
              <a:rPr lang="kk-KZ" sz="2800" dirty="0" smtClean="0">
                <a:solidFill>
                  <a:schemeClr val="tx1"/>
                </a:solidFill>
              </a:rPr>
              <a:t>учебный год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420889"/>
          <a:ext cx="8712968" cy="443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070"/>
                <a:gridCol w="6189898"/>
              </a:tblGrid>
              <a:tr h="65556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Курсы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Кредиты/ч</a:t>
                      </a: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ас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4538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курс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94538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 курс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 кредита (135 часа) из ООД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 кредитов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(225 часа) из БД</a:t>
                      </a:r>
                    </a:p>
                  </a:txBody>
                  <a:tcPr marL="68580" marR="68580" marT="0" marB="0"/>
                </a:tc>
              </a:tr>
              <a:tr h="94538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 курс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 кредитов (315 часов) из БД</a:t>
                      </a:r>
                    </a:p>
                  </a:txBody>
                  <a:tcPr marL="68580" marR="68580" marT="0" marB="0"/>
                </a:tc>
              </a:tr>
              <a:tr h="94538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 курс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 кредита (360 часов) из БД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pPr algn="ctr"/>
            <a:r>
              <a:rPr lang="kk-K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дисциплин цикла «Компонент по выбору» по специальности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«5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В1</a:t>
            </a:r>
            <a:r>
              <a:rPr lang="kk-K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040</a:t>
            </a:r>
            <a:r>
              <a:rPr lang="kk-K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0-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Медико-профилактическое дело</a:t>
            </a:r>
            <a:r>
              <a:rPr lang="kk-K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согласно РУП </a:t>
            </a:r>
            <a:r>
              <a:rPr lang="kk-K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201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kk-K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kk-K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учебный год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8838"/>
          <a:ext cx="8363272" cy="4459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991"/>
                <a:gridCol w="6587281"/>
              </a:tblGrid>
              <a:tr h="63708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Курсы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Кредиты/ч</a:t>
                      </a: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ас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08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127416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 кредитов (225 часов) из ООД, 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кредита (135 часов) из БД</a:t>
                      </a:r>
                    </a:p>
                  </a:txBody>
                  <a:tcPr marL="68580" marR="68580" marT="0" marB="0"/>
                </a:tc>
              </a:tr>
              <a:tr h="63708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13 кредитов (585 часов) из БД </a:t>
                      </a:r>
                    </a:p>
                  </a:txBody>
                  <a:tcPr marL="68580" marR="68580" marT="0" marB="0"/>
                </a:tc>
              </a:tr>
              <a:tr h="63708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 кредитов (360 часов) из БД</a:t>
                      </a:r>
                    </a:p>
                  </a:txBody>
                  <a:tcPr marL="68580" marR="68580" marT="0" marB="0"/>
                </a:tc>
              </a:tr>
              <a:tr h="63708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 кредитов (360 часов) из ПД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дисциплин цикла «Компонент по выбору» по специальности </a:t>
            </a:r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«051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kk-KZ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kk-KZ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Общественное здравоохранение</a:t>
            </a:r>
            <a:r>
              <a:rPr lang="kk-KZ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 </a:t>
            </a:r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согласно РУП </a:t>
            </a: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201</a:t>
            </a:r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учебный год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8795320" cy="504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160"/>
                <a:gridCol w="714516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Курсы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Кредиты/ч</a:t>
                      </a: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ас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 кредита (180 часов) из ООД, 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кредита (180 часов) из БД </a:t>
                      </a: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 кредита (180 часов) из БД </a:t>
                      </a: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 кредитов (360 часов) из БД</a:t>
                      </a: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 кредитов (360 часов) из ПД, 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кредитов (360 часов) из БД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дисциплин цикла</a:t>
            </a:r>
            <a:b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«Компонент по выбору» </a:t>
            </a:r>
            <a:b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специальности </a:t>
            </a:r>
            <a:r>
              <a:rPr lang="kk-KZ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«051</a:t>
            </a:r>
            <a:r>
              <a:rPr lang="ru-RU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kk-KZ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kk-KZ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Фармация</a:t>
            </a:r>
            <a:r>
              <a:rPr lang="kk-KZ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br>
              <a:rPr lang="kk-KZ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согласно РУП </a:t>
            </a:r>
            <a: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201</a:t>
            </a: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60848"/>
          <a:ext cx="8291264" cy="419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082"/>
                <a:gridCol w="5570182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Курсы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Кредиты/ч</a:t>
                      </a: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ас</a:t>
                      </a:r>
                      <a:r>
                        <a:rPr lang="ru-RU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9992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курс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119992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 курс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 кредитов (315 часов) из БД </a:t>
                      </a:r>
                    </a:p>
                  </a:txBody>
                  <a:tcPr marL="68580" marR="68580" marT="0" marB="0"/>
                </a:tc>
              </a:tr>
              <a:tr h="119992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 курс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 кредитов (540 часов) из БД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78198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дисциплин цикла «Компонент по выбору» по специальности </a:t>
            </a:r>
            <a:r>
              <a:rPr lang="kk-KZ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Технология фармацевтического производства</a:t>
            </a:r>
            <a:r>
              <a:rPr lang="kk-KZ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согласно РУП </a:t>
            </a: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201</a:t>
            </a:r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ru-RU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kk-KZ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988839"/>
          <a:ext cx="864096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404"/>
                <a:gridCol w="6305556"/>
              </a:tblGrid>
              <a:tr h="56884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Курсы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Кредиты/ч</a:t>
                      </a:r>
                      <a:r>
                        <a:rPr lang="kk-KZ" sz="2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ас</a:t>
                      </a:r>
                      <a:r>
                        <a:rPr lang="ru-RU" sz="2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68580" marR="68580" marT="0" marB="0"/>
                </a:tc>
              </a:tr>
              <a:tr h="79353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79353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158706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 кредита (90 часов ) из ООД, 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14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кредитов (630 часов) из БД</a:t>
                      </a:r>
                    </a:p>
                  </a:txBody>
                  <a:tcPr marL="68580" marR="68580" marT="0" marB="0"/>
                </a:tc>
              </a:tr>
              <a:tr h="79353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 курс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 кредитов (450 часов) из ПД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kk-KZ" sz="2000" dirty="0" smtClean="0">
                <a:latin typeface="Arial" pitchFamily="34" charset="0"/>
                <a:cs typeface="Arial" pitchFamily="34" charset="0"/>
              </a:rPr>
            </a:br>
            <a:r>
              <a:rPr lang="kk-K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kk-KZ" sz="2000" dirty="0" smtClean="0">
                <a:latin typeface="Arial" pitchFamily="34" charset="0"/>
                <a:cs typeface="Arial" pitchFamily="34" charset="0"/>
              </a:rPr>
            </a:br>
            <a:r>
              <a:rPr lang="kk-K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kk-KZ" sz="2000" dirty="0" smtClean="0">
                <a:latin typeface="Arial" pitchFamily="34" charset="0"/>
                <a:cs typeface="Arial" pitchFamily="34" charset="0"/>
              </a:rPr>
            </a:br>
            <a:r>
              <a:rPr lang="kk-K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kk-KZ" sz="2000" dirty="0" smtClean="0">
                <a:latin typeface="Arial" pitchFamily="34" charset="0"/>
                <a:cs typeface="Arial" pitchFamily="34" charset="0"/>
              </a:rPr>
            </a:br>
            <a: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дисциплин цикла </a:t>
            </a:r>
            <a:b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«Компонент по выбору» по специальности </a:t>
            </a: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051101 - Сестринское дело</a:t>
            </a:r>
            <a:r>
              <a:rPr lang="kk-KZ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согласно РУП </a:t>
            </a:r>
            <a: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201</a:t>
            </a: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kk-KZ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учебный год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88841"/>
          <a:ext cx="8320438" cy="424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202"/>
                <a:gridCol w="6231236"/>
              </a:tblGrid>
              <a:tr h="70807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Курсы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Кредиты/ч</a:t>
                      </a: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ас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807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курс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1615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 курс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 кредитов (270 часов) из ООД, 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 кредита (135 часов) из БД</a:t>
                      </a:r>
                    </a:p>
                  </a:txBody>
                  <a:tcPr marL="68580" marR="68580" marT="0" marB="0"/>
                </a:tc>
              </a:tr>
              <a:tr h="70807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 курс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807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 курс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41508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1800" dirty="0" smtClean="0"/>
              <a:t/>
            </a:r>
            <a:br>
              <a:rPr lang="kk-KZ" sz="1800" dirty="0" smtClean="0"/>
            </a:br>
            <a:r>
              <a:rPr lang="kk-KZ" sz="1800" dirty="0" smtClean="0"/>
              <a:t/>
            </a:r>
            <a:br>
              <a:rPr lang="kk-KZ" sz="1800" dirty="0" smtClean="0"/>
            </a:br>
            <a:r>
              <a:rPr lang="kk-KZ" sz="1800" dirty="0" smtClean="0"/>
              <a:t/>
            </a:r>
            <a:br>
              <a:rPr lang="kk-KZ" sz="1800" dirty="0" smtClean="0"/>
            </a:br>
            <a:r>
              <a:rPr lang="kk-KZ" sz="1800" dirty="0" smtClean="0"/>
              <a:t/>
            </a:r>
            <a:br>
              <a:rPr lang="kk-KZ" sz="1800" dirty="0" smtClean="0"/>
            </a:br>
            <a:r>
              <a:rPr lang="kk-KZ" sz="1800" dirty="0" smtClean="0"/>
              <a:t/>
            </a:r>
            <a:br>
              <a:rPr lang="kk-KZ" sz="1800" dirty="0" smtClean="0"/>
            </a:br>
            <a:r>
              <a:rPr lang="kk-KZ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дисциплин цикла «Компонент по выбору» по специальности </a:t>
            </a:r>
            <a:br>
              <a:rPr lang="kk-KZ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050507 - Менеджмент</a:t>
            </a:r>
            <a:r>
              <a:rPr lang="kk-KZ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kk-KZ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РУП  </a:t>
            </a:r>
            <a:r>
              <a:rPr lang="kk-KZ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учебный год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/>
          </p:cNvSpPr>
          <p:nvPr>
            <p:ph type="title"/>
          </p:nvPr>
        </p:nvSpPr>
        <p:spPr>
          <a:xfrm>
            <a:off x="857250" y="0"/>
            <a:ext cx="8001000" cy="1500188"/>
          </a:xfrm>
          <a:solidFill>
            <a:srgbClr val="FFFF00"/>
          </a:solidFill>
        </p:spPr>
        <p:txBody>
          <a:bodyPr/>
          <a:lstStyle/>
          <a:p>
            <a:r>
              <a:rPr lang="ru-RU" sz="3200" b="1" i="1" smtClean="0">
                <a:latin typeface="Times New Roman" pitchFamily="18" charset="0"/>
              </a:rPr>
              <a:t>В соответствии с требованиями КСО  в учебный процесс должны быть введены</a:t>
            </a:r>
            <a:r>
              <a:rPr lang="ru-RU" sz="3200" b="1" i="1" smtClean="0"/>
              <a:t> </a:t>
            </a:r>
            <a:endParaRPr lang="ru-RU" sz="3200" b="1" smtClean="0">
              <a:latin typeface="Times New Roman" pitchFamily="18" charset="0"/>
            </a:endParaRPr>
          </a:p>
        </p:txBody>
      </p:sp>
      <p:sp>
        <p:nvSpPr>
          <p:cNvPr id="12293" name="Rectangle 3"/>
          <p:cNvSpPr>
            <a:spLocks noGrp="1"/>
          </p:cNvSpPr>
          <p:nvPr>
            <p:ph type="body" idx="1"/>
          </p:nvPr>
        </p:nvSpPr>
        <p:spPr>
          <a:xfrm>
            <a:off x="323850" y="1857375"/>
            <a:ext cx="8569325" cy="43688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Система выбора дисциплин</a:t>
            </a:r>
          </a:p>
          <a:p>
            <a:pPr>
              <a:buClr>
                <a:schemeClr val="tx1"/>
              </a:buClr>
              <a:buFont typeface="Arial" pitchFamily="34" charset="0"/>
              <a:buNone/>
            </a:pPr>
            <a:endParaRPr lang="ru-RU" sz="2800" b="1" i="1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Система выбора преподавателей</a:t>
            </a:r>
          </a:p>
          <a:p>
            <a:pPr>
              <a:buClr>
                <a:schemeClr val="tx1"/>
              </a:buClr>
              <a:buFont typeface="Arial" pitchFamily="34" charset="0"/>
              <a:buNone/>
            </a:pPr>
            <a:endParaRPr lang="ru-RU" sz="2800" b="1" i="1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Система выбора специализаций</a:t>
            </a:r>
          </a:p>
          <a:p>
            <a:pPr>
              <a:buClr>
                <a:schemeClr val="tx1"/>
              </a:buClr>
              <a:buFont typeface="Arial" pitchFamily="34" charset="0"/>
              <a:buNone/>
            </a:pPr>
            <a:endParaRPr lang="ru-RU" sz="2800" b="1" i="1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Система летнего семестра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0" y="0"/>
          <a:ext cx="576263" cy="571500"/>
        </p:xfrm>
        <a:graphic>
          <a:graphicData uri="http://schemas.openxmlformats.org/presentationml/2006/ole">
            <p:oleObj spid="_x0000_s2050" name="CorelDRAW" r:id="rId3" imgW="1049040" imgH="1049040" progId="">
              <p:embed/>
            </p:oleObj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0" y="785813"/>
          <a:ext cx="785813" cy="382587"/>
        </p:xfrm>
        <a:graphic>
          <a:graphicData uri="http://schemas.openxmlformats.org/presentationml/2006/ole">
            <p:oleObj spid="_x0000_s2051" name="CorelDRAW" r:id="rId4" imgW="2117520" imgH="863280" progId="">
              <p:embed/>
            </p:oleObj>
          </a:graphicData>
        </a:graphic>
      </p:graphicFrame>
      <p:pic>
        <p:nvPicPr>
          <p:cNvPr id="12294" name="Рисунок 5" descr="C:\Documents and Settings\Пользователь\Рабочий стол\Презентация1.jpg"/>
          <p:cNvPicPr>
            <a:picLocks noChangeAspect="1" noChangeArrowheads="1"/>
          </p:cNvPicPr>
          <p:nvPr/>
        </p:nvPicPr>
        <p:blipFill>
          <a:blip r:embed="rId5" cstate="print"/>
          <a:srcRect l="37953" t="21503" r="28210" b="35722"/>
          <a:stretch>
            <a:fillRect/>
          </a:stretch>
        </p:blipFill>
        <p:spPr bwMode="auto">
          <a:xfrm>
            <a:off x="8215313" y="6072188"/>
            <a:ext cx="9286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857250" y="0"/>
            <a:ext cx="8286750" cy="15001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200" b="1" smtClean="0">
                <a:latin typeface="Times New Roman" pitchFamily="18" charset="0"/>
              </a:rPr>
              <a:t>Пути, способствующие активному участию студентов в формировании учебных программ</a:t>
            </a:r>
            <a:r>
              <a:rPr lang="ru-RU" sz="4000" b="1" smtClean="0"/>
              <a:t> </a:t>
            </a:r>
            <a:endParaRPr lang="ru-RU" sz="3200" b="1" i="1" smtClean="0">
              <a:latin typeface="Times New Roman" pitchFamily="18" charset="0"/>
            </a:endParaRPr>
          </a:p>
        </p:txBody>
      </p:sp>
      <p:sp>
        <p:nvSpPr>
          <p:cNvPr id="21509" name="Rectangle 3"/>
          <p:cNvSpPr>
            <a:spLocks noGrp="1"/>
          </p:cNvSpPr>
          <p:nvPr>
            <p:ph type="body" idx="1"/>
          </p:nvPr>
        </p:nvSpPr>
        <p:spPr>
          <a:xfrm>
            <a:off x="285750" y="1571625"/>
            <a:ext cx="8569325" cy="50720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Организация встреч </a:t>
            </a:r>
            <a:r>
              <a:rPr lang="ru-RU" sz="2400" b="1" i="1" smtClean="0">
                <a:latin typeface="Times New Roman" pitchFamily="18" charset="0"/>
              </a:rPr>
              <a:t>с известными людьми, выпускниками, построившими  удачную карьеру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Организация круглых столов </a:t>
            </a:r>
            <a:r>
              <a:rPr lang="ru-RU" sz="2400" b="1" i="1" smtClean="0">
                <a:latin typeface="Times New Roman" pitchFamily="18" charset="0"/>
              </a:rPr>
              <a:t>для студентов на межвузовском уровне для обмена мнениями по качеству образовательных программ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Совершенствование</a:t>
            </a:r>
            <a:r>
              <a:rPr lang="ru-RU" sz="2400" b="1" i="1" smtClean="0">
                <a:latin typeface="Times New Roman" pitchFamily="18" charset="0"/>
              </a:rPr>
              <a:t> системы выбора дисциплин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b="1" i="1" smtClean="0">
                <a:latin typeface="Times New Roman" pitchFamily="18" charset="0"/>
              </a:rPr>
              <a:t>Организация качественной 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экспертизы каталога элективных дисциплин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b="1" i="1" smtClean="0">
                <a:latin typeface="Times New Roman" pitchFamily="18" charset="0"/>
              </a:rPr>
              <a:t>Расширение образовательных программ в 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соответствии с требованиями рынка и пожеланиями студентов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b="1" i="1" smtClean="0">
                <a:latin typeface="Times New Roman" pitchFamily="18" charset="0"/>
              </a:rPr>
              <a:t>Совершенствование учебных планов с 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учетом мнения и пожеланий студентов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0" y="0"/>
          <a:ext cx="576263" cy="571500"/>
        </p:xfrm>
        <a:graphic>
          <a:graphicData uri="http://schemas.openxmlformats.org/presentationml/2006/ole">
            <p:oleObj spid="_x0000_s11266" name="CorelDRAW" r:id="rId3" imgW="1049040" imgH="1049040" progId="">
              <p:embed/>
            </p:oleObj>
          </a:graphicData>
        </a:graphic>
      </p:graphicFrame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0" y="785813"/>
          <a:ext cx="785813" cy="382587"/>
        </p:xfrm>
        <a:graphic>
          <a:graphicData uri="http://schemas.openxmlformats.org/presentationml/2006/ole">
            <p:oleObj spid="_x0000_s11267" name="CorelDRAW" r:id="rId4" imgW="2117520" imgH="863280" progId="">
              <p:embed/>
            </p:oleObj>
          </a:graphicData>
        </a:graphic>
      </p:graphicFrame>
      <p:pic>
        <p:nvPicPr>
          <p:cNvPr id="21510" name="Рисунок 5" descr="C:\Documents and Settings\Пользователь\Рабочий стол\Презентация1.jpg"/>
          <p:cNvPicPr>
            <a:picLocks noChangeAspect="1" noChangeArrowheads="1"/>
          </p:cNvPicPr>
          <p:nvPr/>
        </p:nvPicPr>
        <p:blipFill>
          <a:blip r:embed="rId5" cstate="print"/>
          <a:srcRect l="37953" t="21503" r="28210" b="35722"/>
          <a:stretch>
            <a:fillRect/>
          </a:stretch>
        </p:blipFill>
        <p:spPr bwMode="auto">
          <a:xfrm>
            <a:off x="8215313" y="6072188"/>
            <a:ext cx="9286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/>
          </p:cNvSpPr>
          <p:nvPr>
            <p:ph type="title"/>
          </p:nvPr>
        </p:nvSpPr>
        <p:spPr>
          <a:xfrm>
            <a:off x="857250" y="0"/>
            <a:ext cx="8001000" cy="1500188"/>
          </a:xfrm>
          <a:solidFill>
            <a:srgbClr val="FFFF00"/>
          </a:solidFill>
        </p:spPr>
        <p:txBody>
          <a:bodyPr/>
          <a:lstStyle/>
          <a:p>
            <a:r>
              <a:rPr lang="ru-RU" sz="3200" b="1" i="1" smtClean="0">
                <a:latin typeface="Times New Roman" pitchFamily="18" charset="0"/>
              </a:rPr>
              <a:t>Проблемы при выборе преподавателя студентами</a:t>
            </a:r>
            <a:r>
              <a:rPr lang="ru-RU" sz="3200" i="1" smtClean="0">
                <a:solidFill>
                  <a:srgbClr val="FF0000"/>
                </a:solidFill>
              </a:rPr>
              <a:t> </a:t>
            </a:r>
            <a:endParaRPr lang="ru-RU" sz="32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1269" name="Rectangle 3"/>
          <p:cNvSpPr>
            <a:spLocks noGrp="1"/>
          </p:cNvSpPr>
          <p:nvPr>
            <p:ph type="body" idx="1"/>
          </p:nvPr>
        </p:nvSpPr>
        <p:spPr>
          <a:xfrm>
            <a:off x="323850" y="1857375"/>
            <a:ext cx="8569325" cy="4368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Отсутствие</a:t>
            </a:r>
            <a:r>
              <a:rPr lang="ru-RU" sz="2800" b="1" i="1" smtClean="0">
                <a:latin typeface="Times New Roman" pitchFamily="18" charset="0"/>
              </a:rPr>
              <a:t>  необходимой </a:t>
            </a: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информации  про преподавателя</a:t>
            </a:r>
            <a:r>
              <a:rPr lang="ru-RU" sz="2800" b="1" i="1" smtClean="0">
                <a:latin typeface="Times New Roman" pitchFamily="18" charset="0"/>
              </a:rPr>
              <a:t> вызывает затруднения у студентов в правильности их выбора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Отказ от</a:t>
            </a:r>
            <a:r>
              <a:rPr lang="ru-RU" sz="2800" b="1" i="1" smtClean="0">
                <a:latin typeface="Times New Roman" pitchFamily="18" charset="0"/>
              </a:rPr>
              <a:t> выбора </a:t>
            </a: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принципиальных преподавателей,</a:t>
            </a:r>
            <a:r>
              <a:rPr lang="ru-RU" sz="2800" b="1" i="1" smtClean="0">
                <a:latin typeface="Times New Roman" pitchFamily="18" charset="0"/>
              </a:rPr>
              <a:t> что подтверждает необъективность и незаинтересованность  студентов в качестве обучения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Выбор </a:t>
            </a:r>
            <a:r>
              <a:rPr lang="ru-RU" sz="2800" b="1" i="1" smtClean="0">
                <a:latin typeface="Times New Roman" pitchFamily="18" charset="0"/>
              </a:rPr>
              <a:t>преподавателей </a:t>
            </a: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не по собственному мнению</a:t>
            </a:r>
            <a:r>
              <a:rPr lang="ru-RU" sz="2800" b="1" i="1" smtClean="0">
                <a:latin typeface="Times New Roman" pitchFamily="18" charset="0"/>
              </a:rPr>
              <a:t>, что подтверждает  полное отсутствие интереса у отдельных студентов.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Слабая</a:t>
            </a:r>
            <a:r>
              <a:rPr lang="ru-RU" sz="2800" b="1" i="1" smtClean="0">
                <a:latin typeface="Times New Roman" pitchFamily="18" charset="0"/>
              </a:rPr>
              <a:t>, необъективная работа эдвайзеров</a:t>
            </a:r>
            <a:endParaRPr lang="ru-RU" sz="2800" b="1" i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0" y="0"/>
          <a:ext cx="576263" cy="571500"/>
        </p:xfrm>
        <a:graphic>
          <a:graphicData uri="http://schemas.openxmlformats.org/presentationml/2006/ole">
            <p:oleObj spid="_x0000_s1026" name="CorelDRAW" r:id="rId3" imgW="1049040" imgH="1049040" progId="">
              <p:embed/>
            </p:oleObj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0" y="785813"/>
          <a:ext cx="785813" cy="382587"/>
        </p:xfrm>
        <a:graphic>
          <a:graphicData uri="http://schemas.openxmlformats.org/presentationml/2006/ole">
            <p:oleObj spid="_x0000_s1027" name="CorelDRAW" r:id="rId4" imgW="2117520" imgH="863280" progId="">
              <p:embed/>
            </p:oleObj>
          </a:graphicData>
        </a:graphic>
      </p:graphicFrame>
      <p:pic>
        <p:nvPicPr>
          <p:cNvPr id="11270" name="Рисунок 5" descr="C:\Documents and Settings\Пользователь\Рабочий стол\Презентация1.jpg"/>
          <p:cNvPicPr>
            <a:picLocks noChangeAspect="1" noChangeArrowheads="1"/>
          </p:cNvPicPr>
          <p:nvPr/>
        </p:nvPicPr>
        <p:blipFill>
          <a:blip r:embed="rId5" cstate="print"/>
          <a:srcRect l="37953" t="21503" r="28210" b="35722"/>
          <a:stretch>
            <a:fillRect/>
          </a:stretch>
        </p:blipFill>
        <p:spPr bwMode="auto">
          <a:xfrm>
            <a:off x="8215313" y="6072188"/>
            <a:ext cx="9286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/>
          </p:cNvSpPr>
          <p:nvPr>
            <p:ph type="body" idx="1"/>
          </p:nvPr>
        </p:nvSpPr>
        <p:spPr>
          <a:xfrm>
            <a:off x="323850" y="980728"/>
            <a:ext cx="8569325" cy="5245447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Arial" pitchFamily="34" charset="0"/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эдвайзеры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должны знать:</a:t>
            </a:r>
          </a:p>
          <a:p>
            <a:pPr marL="609600" indent="-609600" algn="ctr">
              <a:lnSpc>
                <a:spcPct val="90000"/>
              </a:lnSpc>
              <a:buFont typeface="Arial" pitchFamily="34" charset="0"/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buFont typeface="Arial" pitchFamily="34" charset="0"/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 цель образовательной программы и ее</a:t>
            </a:r>
          </a:p>
          <a:p>
            <a:pPr marL="609600" indent="-609600">
              <a:lnSpc>
                <a:spcPct val="90000"/>
              </a:lnSpc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</a:rPr>
              <a:t>логическую структуру;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потребности потребителей, изменения  в</a:t>
            </a:r>
          </a:p>
          <a:p>
            <a:pPr marL="609600" indent="-609600">
              <a:lnSpc>
                <a:spcPct val="90000"/>
              </a:lnSpc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</a:rPr>
              <a:t>науке и рынке труда;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направления карьерного роста студентов;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РУП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0" y="0"/>
          <a:ext cx="576263" cy="571500"/>
        </p:xfrm>
        <a:graphic>
          <a:graphicData uri="http://schemas.openxmlformats.org/presentationml/2006/ole">
            <p:oleObj spid="_x0000_s3074" name="CorelDRAW" r:id="rId3" imgW="1049040" imgH="1049040" progId="">
              <p:embed/>
            </p:oleObj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0" y="785813"/>
          <a:ext cx="785813" cy="382587"/>
        </p:xfrm>
        <a:graphic>
          <a:graphicData uri="http://schemas.openxmlformats.org/presentationml/2006/ole">
            <p:oleObj spid="_x0000_s3075" name="CorelDRAW" r:id="rId4" imgW="2117520" imgH="863280" progId="">
              <p:embed/>
            </p:oleObj>
          </a:graphicData>
        </a:graphic>
      </p:graphicFrame>
      <p:pic>
        <p:nvPicPr>
          <p:cNvPr id="13318" name="Рисунок 5" descr="C:\Documents and Settings\Пользователь\Рабочий стол\Презентация1.jpg"/>
          <p:cNvPicPr>
            <a:picLocks noChangeAspect="1" noChangeArrowheads="1"/>
          </p:cNvPicPr>
          <p:nvPr/>
        </p:nvPicPr>
        <p:blipFill>
          <a:blip r:embed="rId5" cstate="print"/>
          <a:srcRect l="37953" t="21503" r="28210" b="35722"/>
          <a:stretch>
            <a:fillRect/>
          </a:stretch>
        </p:blipFill>
        <p:spPr bwMode="auto">
          <a:xfrm>
            <a:off x="8215313" y="6072188"/>
            <a:ext cx="9286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/>
          </p:cNvSpPr>
          <p:nvPr>
            <p:ph type="title"/>
          </p:nvPr>
        </p:nvSpPr>
        <p:spPr>
          <a:xfrm>
            <a:off x="857250" y="0"/>
            <a:ext cx="8001000" cy="1500188"/>
          </a:xfrm>
          <a:solidFill>
            <a:srgbClr val="FFFF00"/>
          </a:solidFill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Требования при выборе элективной дисциплины</a:t>
            </a:r>
            <a:r>
              <a:rPr lang="ru-RU" sz="3200" b="1" smtClean="0"/>
              <a:t> </a:t>
            </a:r>
            <a:endParaRPr lang="ru-RU" sz="3200" b="1" i="1" smtClean="0">
              <a:latin typeface="Times New Roman" pitchFamily="18" charset="0"/>
            </a:endParaRPr>
          </a:p>
        </p:txBody>
      </p:sp>
      <p:sp>
        <p:nvSpPr>
          <p:cNvPr id="18437" name="Rectangle 3"/>
          <p:cNvSpPr>
            <a:spLocks noGrp="1"/>
          </p:cNvSpPr>
          <p:nvPr>
            <p:ph type="body" idx="1"/>
          </p:nvPr>
        </p:nvSpPr>
        <p:spPr>
          <a:xfrm>
            <a:off x="323850" y="1857375"/>
            <a:ext cx="8569325" cy="4368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dirty="0" smtClean="0">
                <a:latin typeface="Times New Roman" pitchFamily="18" charset="0"/>
              </a:rPr>
              <a:t>Курс открывается при выборе  ее не менее одной подгруппой (группой)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dirty="0" smtClean="0">
                <a:latin typeface="Times New Roman" pitchFamily="18" charset="0"/>
              </a:rPr>
              <a:t>Ограничение  количества групп для одного преподавателя при выборе какой-либо элективной дисциплины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dirty="0" smtClean="0">
                <a:latin typeface="Times New Roman" pitchFamily="18" charset="0"/>
              </a:rPr>
              <a:t>Ограничение количества кредитов в семестрах (14-15) и учебному году (28-30)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dirty="0" smtClean="0">
                <a:latin typeface="Times New Roman" pitchFamily="18" charset="0"/>
              </a:rPr>
              <a:t>Выбор дисциплин по  циклам не менее, чем представлено в ГОСО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0" y="0"/>
          <a:ext cx="576263" cy="571500"/>
        </p:xfrm>
        <a:graphic>
          <a:graphicData uri="http://schemas.openxmlformats.org/presentationml/2006/ole">
            <p:oleObj spid="_x0000_s7170" name="CorelDRAW" r:id="rId3" imgW="1049040" imgH="1049040" progId="">
              <p:embed/>
            </p:oleObj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0" y="785813"/>
          <a:ext cx="785813" cy="382587"/>
        </p:xfrm>
        <a:graphic>
          <a:graphicData uri="http://schemas.openxmlformats.org/presentationml/2006/ole">
            <p:oleObj spid="_x0000_s7171" name="CorelDRAW" r:id="rId4" imgW="2117520" imgH="863280" progId="">
              <p:embed/>
            </p:oleObj>
          </a:graphicData>
        </a:graphic>
      </p:graphicFrame>
      <p:pic>
        <p:nvPicPr>
          <p:cNvPr id="18438" name="Рисунок 5" descr="C:\Documents and Settings\Пользователь\Рабочий стол\Презентация1.jpg"/>
          <p:cNvPicPr>
            <a:picLocks noChangeAspect="1" noChangeArrowheads="1"/>
          </p:cNvPicPr>
          <p:nvPr/>
        </p:nvPicPr>
        <p:blipFill>
          <a:blip r:embed="rId5" cstate="print"/>
          <a:srcRect l="37953" t="21503" r="28210" b="35722"/>
          <a:stretch>
            <a:fillRect/>
          </a:stretch>
        </p:blipFill>
        <p:spPr bwMode="auto">
          <a:xfrm>
            <a:off x="8215313" y="6072188"/>
            <a:ext cx="9286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857250" y="0"/>
            <a:ext cx="8001000" cy="1500188"/>
          </a:xfrm>
          <a:solidFill>
            <a:srgbClr val="FFFF00"/>
          </a:solidFill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Проблемы при выборе дисциплин студентами</a:t>
            </a:r>
            <a:r>
              <a:rPr lang="ru-RU" sz="4000" b="1" smtClean="0"/>
              <a:t> </a:t>
            </a:r>
            <a:endParaRPr lang="ru-RU" sz="3200" b="1" i="1" smtClean="0">
              <a:latin typeface="Times New Roman" pitchFamily="18" charset="0"/>
            </a:endParaRPr>
          </a:p>
        </p:txBody>
      </p:sp>
      <p:sp>
        <p:nvSpPr>
          <p:cNvPr id="19461" name="Rectangle 3"/>
          <p:cNvSpPr>
            <a:spLocks noGrp="1"/>
          </p:cNvSpPr>
          <p:nvPr>
            <p:ph type="body" idx="1"/>
          </p:nvPr>
        </p:nvSpPr>
        <p:spPr>
          <a:xfrm>
            <a:off x="323850" y="1857375"/>
            <a:ext cx="8569325" cy="4368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smtClean="0">
                <a:latin typeface="Times New Roman" pitchFamily="18" charset="0"/>
              </a:rPr>
              <a:t>Большое количество предлагаемых элективных дисциплин вызывает затруднения у студентов в правильности их выбора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smtClean="0">
                <a:latin typeface="Times New Roman" pitchFamily="18" charset="0"/>
              </a:rPr>
              <a:t>Выбор студентами легких или незначимых дисциплин, что в итоге отражается в неправильном  формировании ИУП студента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smtClean="0">
                <a:latin typeface="Times New Roman" pitchFamily="18" charset="0"/>
              </a:rPr>
              <a:t>Выбор дисциплин не по собственному мнению, а по воле преподавателей и кафедр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0" y="0"/>
          <a:ext cx="576263" cy="571500"/>
        </p:xfrm>
        <a:graphic>
          <a:graphicData uri="http://schemas.openxmlformats.org/presentationml/2006/ole">
            <p:oleObj spid="_x0000_s8194" name="CorelDRAW" r:id="rId3" imgW="1049040" imgH="1049040" progId="">
              <p:embed/>
            </p:oleObj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0" y="785813"/>
          <a:ext cx="785813" cy="382587"/>
        </p:xfrm>
        <a:graphic>
          <a:graphicData uri="http://schemas.openxmlformats.org/presentationml/2006/ole">
            <p:oleObj spid="_x0000_s8195" name="CorelDRAW" r:id="rId4" imgW="2117520" imgH="863280" progId="">
              <p:embed/>
            </p:oleObj>
          </a:graphicData>
        </a:graphic>
      </p:graphicFrame>
      <p:pic>
        <p:nvPicPr>
          <p:cNvPr id="19462" name="Рисунок 5" descr="C:\Documents and Settings\Пользователь\Рабочий стол\Презентация1.jpg"/>
          <p:cNvPicPr>
            <a:picLocks noChangeAspect="1" noChangeArrowheads="1"/>
          </p:cNvPicPr>
          <p:nvPr/>
        </p:nvPicPr>
        <p:blipFill>
          <a:blip r:embed="rId5" cstate="print"/>
          <a:srcRect l="37953" t="21503" r="28210" b="35722"/>
          <a:stretch>
            <a:fillRect/>
          </a:stretch>
        </p:blipFill>
        <p:spPr bwMode="auto">
          <a:xfrm>
            <a:off x="8215313" y="6072188"/>
            <a:ext cx="9286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/>
          </p:cNvSpPr>
          <p:nvPr>
            <p:ph type="title"/>
          </p:nvPr>
        </p:nvSpPr>
        <p:spPr>
          <a:xfrm>
            <a:off x="857250" y="0"/>
            <a:ext cx="8001000" cy="1500188"/>
          </a:xfrm>
          <a:solidFill>
            <a:srgbClr val="FFFF00"/>
          </a:solidFill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Проблемы при выборе дисциплин студентами</a:t>
            </a:r>
            <a:endParaRPr lang="ru-RU" sz="3200" b="1" i="1" smtClean="0">
              <a:latin typeface="Times New Roman" pitchFamily="18" charset="0"/>
            </a:endParaRPr>
          </a:p>
        </p:txBody>
      </p:sp>
      <p:sp>
        <p:nvSpPr>
          <p:cNvPr id="20485" name="Rectangle 3"/>
          <p:cNvSpPr>
            <a:spLocks noGrp="1"/>
          </p:cNvSpPr>
          <p:nvPr>
            <p:ph type="body" idx="1"/>
          </p:nvPr>
        </p:nvSpPr>
        <p:spPr>
          <a:xfrm>
            <a:off x="323850" y="1857375"/>
            <a:ext cx="8569325" cy="43688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dirty="0" smtClean="0">
                <a:latin typeface="Times New Roman" pitchFamily="18" charset="0"/>
              </a:rPr>
              <a:t>Отказ от выбора дисциплин принципиальных преподавателей, что подтверждает необъективность и незаинтересованность  студентов в качестве обучения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dirty="0" smtClean="0">
                <a:latin typeface="Times New Roman" pitchFamily="18" charset="0"/>
              </a:rPr>
              <a:t>Отсутствие  необходимой информации по курсу элективных дисциплин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b="1" i="1" dirty="0" smtClean="0">
                <a:latin typeface="Times New Roman" pitchFamily="18" charset="0"/>
              </a:rPr>
              <a:t>Слабая, необъективная работа эдвайзеров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0" y="0"/>
          <a:ext cx="576263" cy="571500"/>
        </p:xfrm>
        <a:graphic>
          <a:graphicData uri="http://schemas.openxmlformats.org/presentationml/2006/ole">
            <p:oleObj spid="_x0000_s9218" name="CorelDRAW" r:id="rId3" imgW="1049040" imgH="1049040" progId="">
              <p:embed/>
            </p:oleObj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0" y="785813"/>
          <a:ext cx="785813" cy="382587"/>
        </p:xfrm>
        <a:graphic>
          <a:graphicData uri="http://schemas.openxmlformats.org/presentationml/2006/ole">
            <p:oleObj spid="_x0000_s9219" name="CorelDRAW" r:id="rId4" imgW="2117520" imgH="863280" progId="">
              <p:embed/>
            </p:oleObj>
          </a:graphicData>
        </a:graphic>
      </p:graphicFrame>
      <p:pic>
        <p:nvPicPr>
          <p:cNvPr id="20486" name="Рисунок 5" descr="C:\Documents and Settings\Пользователь\Рабочий стол\Презентация1.jpg"/>
          <p:cNvPicPr>
            <a:picLocks noChangeAspect="1" noChangeArrowheads="1"/>
          </p:cNvPicPr>
          <p:nvPr/>
        </p:nvPicPr>
        <p:blipFill>
          <a:blip r:embed="rId5" cstate="print"/>
          <a:srcRect l="37953" t="21503" r="28210" b="35722"/>
          <a:stretch>
            <a:fillRect/>
          </a:stretch>
        </p:blipFill>
        <p:spPr bwMode="auto">
          <a:xfrm>
            <a:off x="8215313" y="6072188"/>
            <a:ext cx="9286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При разработке каталога элективных дисциплин на 2012-2013 учебный год рекомендовано руководствоваться </a:t>
            </a:r>
          </a:p>
          <a:p>
            <a:pPr algn="just"/>
            <a:r>
              <a:rPr lang="ru-RU" b="1" dirty="0" smtClean="0"/>
              <a:t>ГОСО РК 5.04.019 – 2011</a:t>
            </a:r>
            <a:r>
              <a:rPr lang="ru-RU" dirty="0" smtClean="0"/>
              <a:t> (Государственный</a:t>
            </a:r>
            <a:r>
              <a:rPr lang="kk-KZ" dirty="0" smtClean="0"/>
              <a:t> о</a:t>
            </a:r>
            <a:r>
              <a:rPr lang="ru-RU" dirty="0" err="1" smtClean="0"/>
              <a:t>бщеобязательный</a:t>
            </a:r>
            <a:r>
              <a:rPr lang="ru-RU" dirty="0" smtClean="0"/>
              <a:t> стандарт образования Республики Казахстан. Высшее образование. Бакалавриат. Основные положения (утвержден Приказом Министра образования и науки Республики Казахстан от  17  июня 2011 г. № 261).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just"/>
            <a:r>
              <a:rPr lang="ru-RU" dirty="0" smtClean="0"/>
              <a:t>В целях недопущения хаотичного выбора студентами элективных дисциплин и реализации разработанных вузом образовательных программ в соответствии с п. 4.8, рекомендуется в рамках КЭД представить на выбор студентам </a:t>
            </a:r>
            <a:r>
              <a:rPr lang="ru-RU" u="sng" dirty="0" smtClean="0"/>
              <a:t>несколько образовательных траекторий – перечней элективных дисциплин и последовательности их изучения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850</Words>
  <Application>Microsoft Office PowerPoint</Application>
  <PresentationFormat>Экран (4:3)</PresentationFormat>
  <Paragraphs>165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CorelDRAW</vt:lpstr>
      <vt:lpstr>Формирование образовательной траектории студентов на 2013-2014 учебный год.  </vt:lpstr>
      <vt:lpstr>В соответствии с требованиями КСО  в учебный процесс должны быть введены </vt:lpstr>
      <vt:lpstr>Проблемы при выборе преподавателя студентами </vt:lpstr>
      <vt:lpstr>Слайд 4</vt:lpstr>
      <vt:lpstr>Требования при выборе элективной дисциплины </vt:lpstr>
      <vt:lpstr>Проблемы при выборе дисциплин студентами </vt:lpstr>
      <vt:lpstr>Проблемы при выборе дисциплин студентами</vt:lpstr>
      <vt:lpstr>Слайд 8</vt:lpstr>
      <vt:lpstr>Слайд 9</vt:lpstr>
      <vt:lpstr> Принципы составления КЭД на 2012-2013 учебный год: </vt:lpstr>
      <vt:lpstr> Распределение дисциплин цикла «Компонент по выбору» по специальности  «051301-Общая медицина»  согласно РУП на 2013-14 учебный год  </vt:lpstr>
      <vt:lpstr> По направлениям подготовки специальности «Общая медицина» </vt:lpstr>
      <vt:lpstr> Распределение дисциплин цикла «Компонент по выбору»  по специальности «051302-Стоматология»  согласно РУП на 2013-14 учебный год </vt:lpstr>
      <vt:lpstr> Распределение дисциплин цикла «Компонент по выбору» по специальности  «5В110400- Медико-профилактическое дело» согласно РУП на 2013-14 учебный год </vt:lpstr>
      <vt:lpstr>  Распределение дисциплин цикла «Компонент по выбору» по специальности  «051102-Общественное здравоохранение»  согласно РУП на 2013-14 учебный год   </vt:lpstr>
      <vt:lpstr> Распределение дисциплин цикла  «Компонент по выбору»  по специальности «051103-Фармация»  согласно РУП на 2013-14 учебный год </vt:lpstr>
      <vt:lpstr> Распределение дисциплин цикла «Компонент по выбору» по специальности «Технология фармацевтического производства»  согласно РУП на 2013-14 учебный год </vt:lpstr>
      <vt:lpstr>    Распределение дисциплин цикла  «Компонент по выбору» по специальности  «051101 - Сестринское дело»  согласно РУП на 2013-14 учебный год   </vt:lpstr>
      <vt:lpstr>     Распределение дисциплин цикла «Компонент по выбору» по специальности  «050507 - Менеджмент»  согласно РУП  на 2013-14 учебный год   </vt:lpstr>
      <vt:lpstr>Пути, способствующие активному участию студентов в формировании учебных программ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Утверждение каталога элективных дисциплин  на 2013-2014 учебный год.  </dc:title>
  <cp:lastModifiedBy>Kaznmu</cp:lastModifiedBy>
  <cp:revision>21</cp:revision>
  <dcterms:modified xsi:type="dcterms:W3CDTF">2013-01-31T10:48:24Z</dcterms:modified>
</cp:coreProperties>
</file>