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8" r:id="rId3"/>
    <p:sldId id="257" r:id="rId4"/>
    <p:sldId id="283" r:id="rId5"/>
    <p:sldId id="279" r:id="rId6"/>
    <p:sldId id="263" r:id="rId7"/>
    <p:sldId id="284" r:id="rId8"/>
    <p:sldId id="285" r:id="rId9"/>
    <p:sldId id="267" r:id="rId10"/>
    <p:sldId id="277" r:id="rId11"/>
    <p:sldId id="264" r:id="rId12"/>
    <p:sldId id="265" r:id="rId13"/>
    <p:sldId id="261" r:id="rId14"/>
    <p:sldId id="258" r:id="rId15"/>
    <p:sldId id="262" r:id="rId16"/>
    <p:sldId id="271" r:id="rId17"/>
    <p:sldId id="259" r:id="rId18"/>
    <p:sldId id="260" r:id="rId19"/>
    <p:sldId id="269" r:id="rId20"/>
    <p:sldId id="270" r:id="rId21"/>
    <p:sldId id="280" r:id="rId22"/>
    <p:sldId id="281" r:id="rId23"/>
    <p:sldId id="282" r:id="rId24"/>
    <p:sldId id="272" r:id="rId25"/>
    <p:sldId id="286" r:id="rId26"/>
    <p:sldId id="288" r:id="rId27"/>
    <p:sldId id="287" r:id="rId28"/>
    <p:sldId id="289" r:id="rId2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912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A0BF-9483-406A-8303-4A99BCC3B2E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93647-387E-47E9-8332-A4CCBC61D1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71546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 подготовки  учебной литературы  к изданию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49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0F264-03A3-4646-8C4D-F8616C1FDC6D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8FFEE-5B5F-4106-8EAD-C3D1ABD351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6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BB4AB5-CF09-41C5-9899-8912002E8ECB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2BD3E05-4730-4EB1-B788-E2F95D9FF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973" y="1285860"/>
            <a:ext cx="7772400" cy="23145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 подготовки  учебной литературы  к изданию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Зазулевская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Л.Я.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д.м.н., профессор,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Заслуженный деятель РК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даются обоснованные выводы об учебнике, учебном пособии в целом и предложения по дальнейшей работе над ним: четкие рекомендации 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целесообразности издания работы: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рекомендовать к изданию ( почему?),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отправить на доработку  (почему?).Определить необходимость повторного рецензирования;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Рекомендовать к изданию после устранения замечаний;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Отклонить - дать аргументированное обоснование.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заключительной части рецензии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5" y="1214423"/>
            <a:ext cx="8643999" cy="528641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содержать: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Тема (учебника, учебного пособия и др.)- соответствие ГОСО РК (год), типовой учебной программе (год);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преподавание данного раздела  в соответствие с планом отводится – часов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Данное учебное пособие (учебник ) издается впервые или    переиздается (исправленное и дополненное, год)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4.Стиль изложения –ясность,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локанизм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Заключение - обосновать необходимость издания или переиздания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Выписка из протокола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заседания  кафедры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1260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содержать: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Насколько работа отвечает современным требования организации  учебного процесса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   содержанию типовой программе дисциплины курса.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уровня изложения материала современным достижениям науки - отечественной и зарубежной.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современным методическим требованиям (использование интерактивных методов обучения, наличие тестовых заданий).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Наглядность (наличие иллюстративного материала,  приложений - словарь терминов, справочник лекарственных средств).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Указать рецензентов, их  соответствие квалификации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рецензируемой работы.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Выписка из протокола заседания КОП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Перечень сокращений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 (не позднее 5 летней давности)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Примечание: на отдельном листе указать контактные телефоны автора(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рукописи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Фамилия, имя, отчество автора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Наименование работы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(учебник, учебное пособие, методические рекомендации)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Город, год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Номер страницы на титульном листе не проставляется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8" y="500044"/>
            <a:ext cx="8186767" cy="157163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Министерство  Здравоохранения Республики Казахстан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Казахский национальный медицинский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университет  им.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С.Д.Асфендиярова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3" y="1285862"/>
            <a:ext cx="8543956" cy="484030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УДК (автор получает в библиотеке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ББК (автор получает в библиотеке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ISBN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Рецензенты: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Ф.И.О. - должность, учреждение, организация, ученая степень, звание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ГОО. Ф.И.О (автор). Название. Вид издания - город-год- С. (выдает книжная палата)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Аннотация (краткое описание содержания, актуальность и предназначение работы)  (бакалавр,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резедент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, утверждающая работу ( МС КазНМУ), № протокола  и дата утверждения.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Оборотная сторона титульного листа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отдельном листе указать контактные телефоны автора или соавтора.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Рукопись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сокращений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 ( не позднее 5 летней давности)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рукописи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2"/>
            <a:ext cx="8229600" cy="4840303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употребляемые сокращения пишутся полностью, в скобках дается условное сокращение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Используемые  сокращения пишутся впереди за расшифровкой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апример;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каталаза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сокращений, условных обозначений, символов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0"/>
            <a:ext cx="8229600" cy="4340237"/>
          </a:xfrm>
        </p:spPr>
        <p:txBody>
          <a:bodyPr>
            <a:norm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Наименование глав и разделов, подразделов в оглавлении  должны соответствовать их наименованию  в тексте с указанием номера страницы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Оглавление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1600204"/>
            <a:ext cx="87154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1.Межгосударственный стандарт ГОСТ 7.60-2003 (термины и определения)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Постановление Правительства Республики Казахстан от 24 апреля 2006 года № 317 «О концепции реформирования медицинского и фармацевтического образования Республики Казахстан»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3.Закона Республики Казахстан  Об образовании от 27.07 2007г. №369-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Приказа МОН №367от 31.07.09г «О внесении и дополнении в приказ МО  и НРК  от 16.06.08 г №353 «О мерах по совершенствованию учебно-методической работы в системе высшего и послевузовского образования»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подготовки учебной литературы  составлены на основании «Правил организации   подготовки и издания учебной литературы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медвузами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РК  (2010), которые отражают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введении должны быть отражены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задачи представленной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методической  литературы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2"/>
            <a:ext cx="8229600" cy="484030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написании используется унифицированная терминология, общепринятые обозначения:  Международная система единиц СИ МКБ -10, анатомическая номенклатура.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 основной части должен содержать  новые данные по теме, соответствовать принципам доказательной медицины.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содержать структурных элементов диссертационной работы, автореферата или научной статьи (материал, методы исследования и др.)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к набору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поля слева-3см, справа-2см, сверху и снизу - 2см.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Межстрочный интервал – одинарный.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 шрифта -14 рисунки, таблицы, схемы размещаются по ходу текста, пронумерованы.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тексте на них дается ссылка.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4" y="1196752"/>
            <a:ext cx="8472519" cy="49294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 содержать аргументированные выводы  о ценности и целесообразности  данной   методической литературы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Представляются в конце работы.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Порядковые номера располагаются по мере их использования в учебном материале ( не более 20-25) с указанием Ф.И.О. автора, названия, библиографического источника, года издания, номера страниц.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позднее 5 –летней давности.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 печатных листов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зависит от количества часов, отведенных на изучение данного раздела или дисциплины, но не менее 32 страниц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539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- не менее 30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Варианты правильных ответов помещаются на отдельной странице.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20"/>
            <a:ext cx="8229600" cy="398304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Сопроводительное письмо на бланке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за подписью РЕКТОРА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Рукопись  по структуре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Выписка из  протокола заседания МС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Внутренняя и внешняя рецензии (оригинал)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Рецензия терминологической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комиссиИ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направлении в ТОО «Республиканский центр инновационных технологий медицинского образования и науки»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9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прорецензировано 24 методических материалов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них отказано в издании  3 работы,  в том числе: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Гнойно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воспалительные заболевания клеточных пространств…автор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Атантаев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А.Б.(2012) - 90% плагиат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Демиелинизирующие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заболевания у детей и взрослых…-автор Идрисова Ж.Р.(2011)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Экстрагирование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сжжиженными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газами- автор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Устенова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Г.О.(2011)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РЕЦЕНЗИИ- отказать в издании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4"/>
            <a:ext cx="8472518" cy="4525963"/>
          </a:xfrm>
        </p:spPr>
        <p:txBody>
          <a:bodyPr/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Калимолдаева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иммунологические аспекты…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Мусина Н.С. Алгоритмы диагностики неотложных состояний…(2011)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Ксетаева Г.К. (2011)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Беспалова Л.Ю.Реакция на стресс и нарушение адаптации (2012)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Ибадильдин А.С. Андреев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.Н.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Гепатология жә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клиникалы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 биохимия (2012)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Отправлены на доработку 5 материалов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0546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указываются типовые программы, в соответствие с которыми подготовлены  рецензируемые учебные пособия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Недостаточно информации о современных методах диагностики, лечения. Отсутствует  патогенетическое обоснование  применения препаратов.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Тестовые задания не соответствуют современным требованиям к их разработке.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Формат работы не совпадает с фактическим ее содержанием.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на государственном языке  с многочисленными стилистическими и орфографическими ошибками, перевод терминов не соответствует общепринятой терминологии.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Библиографические списки оформлены не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7.1 2003, используемая литература более чем 10 - летней давности.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Отсутствуют ссылки на использованные  рисунки, фотографии и материалы других авторов.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Замечания   по материалам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           Спасибо за внимание и понимание!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admin\Рабочий стол\сохранить\Для Насти\kotscvetam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3284984"/>
            <a:ext cx="3000396" cy="3214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731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Рукопись (печатный вариант)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Выписка из протокола кафедрального совещания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Выписка из заседания КОП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Выписка из решения терминологической комиссии (для издаваемой  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гос.языке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Рецензии (внутренняя и внешняя).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Документы, предоставляемые в комиссию по рецензированию и планированию учебной литературы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4"/>
            <a:ext cx="8686800" cy="519749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образовательным стандартам по предмету   (типовой учебной программе дисциплины);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объема материала количеству учебных часов изучения;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требованиям программы к знаниям, умениям, навыкам; </a:t>
            </a:r>
          </a:p>
          <a:p>
            <a:pPr marL="514350" indent="-5143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     Наличие дидактического материала  - 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отражение компонентов содержания: тестовые задания, таблицы, рисунки, фотографии, схемы, алгоритмы; примеры решения задач;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студентов вопросы, задания, задачи в тексте, после текста, после главы,  инструкции к лабораторным заданиям; </a:t>
            </a:r>
          </a:p>
          <a:p>
            <a:pPr marL="514350" indent="-5143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   Преемственность в изложении материала с учебниками других дисциплин;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   Общий понятийный аппарат, унификация в использовании терминологии и обозначений (анатомическая номенклатура Международная система единиц СИ МКБ-10 и др.);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   Список основной литературы для самостоятельной работы студентов или использованной.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Требования к учебной литературе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50"/>
            <a:ext cx="8229600" cy="5054617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Сравнительный анализ нового методического материала с его предшественником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Анализ с точки зрения изменения его структуры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Внешняя рецензия должна быть с аналогичных кафедр других медицинских институтов.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Рецензия на  учебник или учебное пособие должна состоять их 3 частей.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общей части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рецензии должны содержаться ответы на следующие вопросы: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Экспертиза - рецензии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857232"/>
            <a:ext cx="8715436" cy="57150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1.соответствие названия учебного пособия  его содержанию и ГОСО (указать год), содержанию типовой программы дисциплины курса;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соответствие общего объема учебного издания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количеству учебных часов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 данному разделу;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3.соответствие    современным требованиям учебного процесса;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4.логичность и последовательность изложения материала;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5.отличие учебного издания от имеющейся литературы по данному вопросу, обеспечиваются ли междисциплинарные связи;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6.научный и методический уровень содержания, отсутствие дублирования известных данных;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7.качество иллюстративного материала, ссылки на авторов текста и  рисунков, соответствие излагаемому материалу, насколько они улучшают восприятие. 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Рецензии к работе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Научность, логическая ясность. конкретность, образность изложения;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Необходимый уровень сложности текста -длина предложений;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Доступность  содержания  материала;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Особенности восприятия материала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ЛАБОРАТОРНЫЕ ЗАДАНИЯ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СИТУАЦИОННЫЕ ЗАДАНЧИ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НАПИСАНИЕРЕФЕРАТОВ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АЛГОРИТМОВ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СЦЕНАРИИ ПРАКТИЧЕСКИХ ЗАНЯИЙ ПО ТЕМЕ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наличие материалов для организации самостоятельной работы студентов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50"/>
            <a:ext cx="8401080" cy="50546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Дается  полный перечень отмеченных методических, смысловых  и  стилистических недостатков   и  неточностей, неправильные определения и формулировки.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Особое внимание уделяется оценке терминологии, нормам классификации болезней (указать автора), стандартов, указаний.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второй части рецензии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499</TotalTime>
  <Words>1455</Words>
  <Application>Microsoft Office PowerPoint</Application>
  <PresentationFormat>Экран (4:3)</PresentationFormat>
  <Paragraphs>184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Волна</vt:lpstr>
      <vt:lpstr>Правила  подготовки  учебной литературы  к изданию</vt:lpstr>
      <vt:lpstr>Правила подготовки учебной литературы  составлены на основании «Правил организации   подготовки и издания учебной литературы медвузами РК  (2010), которые отражают</vt:lpstr>
      <vt:lpstr>Документы, предоставляемые в комиссию по рецензированию и планированию учебной литературы</vt:lpstr>
      <vt:lpstr>Требования к учебной литературе</vt:lpstr>
      <vt:lpstr>Экспертиза - рецензии</vt:lpstr>
      <vt:lpstr>Рецензии к работе </vt:lpstr>
      <vt:lpstr>8. Особенности восприятия материала </vt:lpstr>
      <vt:lpstr>9. наличие материалов для организации самостоятельной работы студентов </vt:lpstr>
      <vt:lpstr>Во второй части рецензии</vt:lpstr>
      <vt:lpstr>В заключительной части рецензии</vt:lpstr>
      <vt:lpstr>Выписка из протокола заседания  кафедры </vt:lpstr>
      <vt:lpstr>Выписка из протокола заседания КОП</vt:lpstr>
      <vt:lpstr>Структура рукописи</vt:lpstr>
      <vt:lpstr>  ТИТУЛЬНЫЙ ЛИСТ Министерство  Здравоохранения Республики Казахстан  Казахский национальный медицинский  университет  им. С.Д.Асфендиярова </vt:lpstr>
      <vt:lpstr>Оборотная сторона титульного листа</vt:lpstr>
      <vt:lpstr>Рукопись</vt:lpstr>
      <vt:lpstr>Структура рукописи</vt:lpstr>
      <vt:lpstr>Перечень сокращений, условных обозначений, символов </vt:lpstr>
      <vt:lpstr>Оглавление</vt:lpstr>
      <vt:lpstr>Введение</vt:lpstr>
      <vt:lpstr>ОСНОВНАЯ ЧАСТЬ</vt:lpstr>
      <vt:lpstr>Заключение </vt:lpstr>
      <vt:lpstr>Тестовые задания </vt:lpstr>
      <vt:lpstr> При направлении в ТОО «Республиканский центр инновационных технологий медицинского образования и науки»</vt:lpstr>
      <vt:lpstr>РЕЦЕНЗИИ- отказать в издании</vt:lpstr>
      <vt:lpstr>Отправлены на доработку 5 материалов</vt:lpstr>
      <vt:lpstr>Замечания   по материалам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2003-12-31T18:03:19Z</dcterms:created>
  <dcterms:modified xsi:type="dcterms:W3CDTF">2013-02-08T04:41:21Z</dcterms:modified>
</cp:coreProperties>
</file>