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52208-3031-4331-8DA2-E61A5A02333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82B9E-FB75-45A1-BC36-1EC0F7782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file:///C:\Users\7Kings\Desktop\&#1082;&#1072;&#1088;&#1090;&#1080;&#1085;&#1082;&#1080;%20&#1082;%20&#1087;&#1088;&#1077;&#1079;&#1077;&#1085;&#1090;&#1072;&#1094;&#1080;&#1080;\&#1074;&#1072;&#1079;&#1086;-&#1074;&#1072;&#1079;&#1086;&#1072;&#1085;&#1072;&#1089;&#1090;&#1086;&#1084;&#1086;&#1079;.gif" TargetMode="External"/><Relationship Id="rId5" Type="http://schemas.openxmlformats.org/officeDocument/2006/relationships/image" Target="../media/image10.png"/><Relationship Id="rId4" Type="http://schemas.openxmlformats.org/officeDocument/2006/relationships/image" Target="file:///C:\Users\7Kings\Desktop\&#1082;&#1072;&#1088;&#1090;&#1080;&#1085;&#1082;&#1080;%20&#1082;%20&#1087;&#1088;&#1077;&#1079;&#1077;&#1085;&#1090;&#1072;&#1094;&#1080;&#1080;\&#1089;&#1086;&#1077;&#1076;&#1080;&#1085;&#1077;&#1085;&#1080;&#1077;%20&#1089;&#1077;&#1084;&#1103;&#1074;&#1099;&#1085;&#1086;&#1089;%20&#1087;&#1088;&#1086;&#1090;&#1086;&#1082;&#1072;%20&#1089;%20&#1087;&#1088;&#1086;&#1090;&#1086;&#1082;&#1086;&#1084;%20&#1087;&#1088;&#1080;&#1076;&#1072;&#1090;&#1082;&#1072;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 урологии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600200"/>
            <a:ext cx="8643998" cy="4525963"/>
          </a:xfrm>
        </p:spPr>
        <p:txBody>
          <a:bodyPr/>
          <a:lstStyle/>
          <a:p>
            <a:pPr>
              <a:buNone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пециальност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ь: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051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01 –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«Общая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медицина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Направление подготовки: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хирургия (компонент по выбору)</a:t>
            </a: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Наименование цикла: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Основы генитальной                 хирургии в урологии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Количество часов: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45 часов (1 кредит)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 урологии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24744"/>
            <a:ext cx="8572560" cy="537609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</a:t>
            </a: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Генитальная хирургия  - это отдельное направление в современной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пластико-реконструктивной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хирургии и урологии, подразумевающее проведение различных хирургических вмешательств на половых органах. Свое развитие генитальная хирургия получила совсем недавно, после выделения из общей урологии такого направления как андрология, т.е. науки о мужчине. В сферу интересов генитальной хирургии попадают хирургические вмешательства, выполняемые на половом члене, мошонке, яичках и мочеиспускательном канале (уретре). Приоритетным и самым динамично развивающимся направлением являются операции на половом члене и уретре. Новая концепция генитальной хирургии привела к необходимости выделения трех направлений в оперативной андрологии - реконструктивной, имплантационной и эстетической, которые являются взаимосвязанными и дополняющими друг друга.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знаний и умений по диагностике и лечению врожденных и приобретенных заболеваний половой системы у мужчин.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 урологии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52736"/>
            <a:ext cx="8715436" cy="5590974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Формируемые компетенции:   </a:t>
            </a:r>
          </a:p>
          <a:p>
            <a:pPr lvl="0" algn="just">
              <a:buNone/>
            </a:pPr>
            <a:r>
              <a:rPr lang="ru-RU" sz="6800" u="sng" dirty="0" smtClean="0">
                <a:latin typeface="Times New Roman" pitchFamily="18" charset="0"/>
                <a:cs typeface="Times New Roman" pitchFamily="18" charset="0"/>
              </a:rPr>
              <a:t>ознакомить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студентов с этиологией, патогенезом и клинической симптоматикой врожденных и приобретенных заболеваний половой системы у мужчин;</a:t>
            </a:r>
          </a:p>
          <a:p>
            <a:pPr lvl="0" algn="just">
              <a:buNone/>
            </a:pPr>
            <a:r>
              <a:rPr lang="ru-RU" sz="6800" u="sng" dirty="0">
                <a:latin typeface="Times New Roman" pitchFamily="18" charset="0"/>
                <a:cs typeface="Times New Roman" pitchFamily="18" charset="0"/>
              </a:rPr>
              <a:t>обучить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принципам диагностики и лечения врожденных и приобретенных заболеваний половой системы у мужчин;</a:t>
            </a:r>
          </a:p>
          <a:p>
            <a:pPr lvl="0" algn="just">
              <a:buNone/>
            </a:pPr>
            <a:r>
              <a:rPr lang="ru-RU" sz="6800" u="sng" dirty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основным принципам профилактики врожденных и приобретенных заболеваний половой системы у мужчин; </a:t>
            </a:r>
          </a:p>
          <a:p>
            <a:pPr lvl="0" algn="just">
              <a:buNone/>
            </a:pPr>
            <a:r>
              <a:rPr lang="en-US" sz="6800" u="sng" dirty="0" err="1" smtClean="0">
                <a:latin typeface="Times New Roman" pitchFamily="18" charset="0"/>
                <a:cs typeface="Times New Roman" pitchFamily="18" charset="0"/>
              </a:rPr>
              <a:t>совершенствовать</a:t>
            </a:r>
            <a:r>
              <a:rPr lang="en-US" sz="6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u="sng" dirty="0" err="1">
                <a:latin typeface="Times New Roman" pitchFamily="18" charset="0"/>
                <a:cs typeface="Times New Roman" pitchFamily="18" charset="0"/>
              </a:rPr>
              <a:t>навыки</a:t>
            </a:r>
            <a:r>
              <a:rPr lang="en-US" sz="6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dirty="0" err="1">
                <a:latin typeface="Times New Roman" pitchFamily="18" charset="0"/>
                <a:cs typeface="Times New Roman" pitchFamily="18" charset="0"/>
              </a:rPr>
              <a:t>межличностного</a:t>
            </a:r>
            <a:r>
              <a:rPr lang="en-US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dirty="0" err="1">
                <a:latin typeface="Times New Roman" pitchFamily="18" charset="0"/>
                <a:cs typeface="Times New Roman" pitchFamily="18" charset="0"/>
              </a:rPr>
              <a:t>общения</a:t>
            </a:r>
            <a:r>
              <a:rPr lang="en-US" sz="6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6800" u="sng" dirty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этиологии, патогенеза и клинической симптоматики заболеваний органов половой систем</a:t>
            </a:r>
            <a:r>
              <a:rPr lang="kk-KZ" sz="6800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у мужчин. </a:t>
            </a:r>
          </a:p>
          <a:p>
            <a:pPr lvl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6800" u="sng" dirty="0">
                <a:latin typeface="Times New Roman" pitchFamily="18" charset="0"/>
                <a:cs typeface="Times New Roman" pitchFamily="18" charset="0"/>
              </a:rPr>
              <a:t>навык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составления и обоснования  программы обследования больных с приобретенными и врожденными заболеваниями у мужчин.</a:t>
            </a:r>
          </a:p>
          <a:p>
            <a:pPr lvl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6800" u="sng" dirty="0">
                <a:latin typeface="Times New Roman" pitchFamily="18" charset="0"/>
                <a:cs typeface="Times New Roman" pitchFamily="18" charset="0"/>
              </a:rPr>
              <a:t>навык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интерпретации лабораторных показателей мочи, сока простаты т.д. </a:t>
            </a:r>
          </a:p>
          <a:p>
            <a:pPr lvl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6800" u="sng" dirty="0">
                <a:latin typeface="Times New Roman" pitchFamily="18" charset="0"/>
                <a:cs typeface="Times New Roman" pitchFamily="18" charset="0"/>
              </a:rPr>
              <a:t>навык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проведения цистографии и интерпретации результатов</a:t>
            </a:r>
          </a:p>
          <a:p>
            <a:pPr lvl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6800" u="sng" dirty="0">
                <a:latin typeface="Times New Roman" pitchFamily="18" charset="0"/>
                <a:cs typeface="Times New Roman" pitchFamily="18" charset="0"/>
              </a:rPr>
              <a:t>навык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чтения </a:t>
            </a:r>
            <a:r>
              <a:rPr lang="ru-RU" sz="6800" dirty="0" err="1" smtClean="0">
                <a:latin typeface="Times New Roman" pitchFamily="18" charset="0"/>
                <a:cs typeface="Times New Roman" pitchFamily="18" charset="0"/>
              </a:rPr>
              <a:t>кавернозограммы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6800" dirty="0" err="1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en-US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u="sng" dirty="0" err="1">
                <a:latin typeface="Times New Roman" pitchFamily="18" charset="0"/>
                <a:cs typeface="Times New Roman" pitchFamily="18" charset="0"/>
              </a:rPr>
              <a:t>навыка</a:t>
            </a:r>
            <a:r>
              <a:rPr lang="en-US" sz="6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u="sng" dirty="0" err="1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en-US" sz="6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u="sng" dirty="0" err="1">
                <a:latin typeface="Times New Roman" pitchFamily="18" charset="0"/>
                <a:cs typeface="Times New Roman" pitchFamily="18" charset="0"/>
              </a:rPr>
              <a:t>эректильной</a:t>
            </a:r>
            <a:r>
              <a:rPr lang="en-US" sz="6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u="sng" dirty="0" err="1">
                <a:latin typeface="Times New Roman" pitchFamily="18" charset="0"/>
                <a:cs typeface="Times New Roman" pitchFamily="18" charset="0"/>
              </a:rPr>
              <a:t>дисфункции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Формировать и развивать </a:t>
            </a:r>
            <a:r>
              <a:rPr lang="ru-RU" sz="6800" u="sng" dirty="0">
                <a:latin typeface="Times New Roman" pitchFamily="18" charset="0"/>
                <a:cs typeface="Times New Roman" pitchFamily="18" charset="0"/>
              </a:rPr>
              <a:t>аналитические способности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при дифференциальной диагностике врожденных и приобретенных заболеваний половой системы у мужчин;</a:t>
            </a:r>
          </a:p>
          <a:p>
            <a:pPr lvl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6800" u="sng" dirty="0">
                <a:latin typeface="Times New Roman" pitchFamily="18" charset="0"/>
                <a:cs typeface="Times New Roman" pitchFamily="18" charset="0"/>
              </a:rPr>
              <a:t>навык  проведения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профилактики заболеваний органов половой системы </a:t>
            </a:r>
          </a:p>
          <a:p>
            <a:pPr lvl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Формировать и совершенствовать навыки   общения с пациентами и их родителями </a:t>
            </a:r>
          </a:p>
          <a:p>
            <a:pPr algn="just">
              <a:buNone/>
            </a:pP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 урологии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36712"/>
            <a:ext cx="8643998" cy="57355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Краткое содержание дисциплины: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Урогенитальная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хирургия одно из актуальных направление в современной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пластико-реконструктивной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хирургии и урологии. Она включает  проведение различных хирургических вмешательств на половых органах. Генитальная хирургия одно из молодых направлении, которое возникло, после выделения из общей урологии такого направления как андрология, т.е.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науке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мужчине. Появление генитальной хирургии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привело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необходимости выделения трех направлений в оперативной андрологии - реконструктивной, имплантационной и эстетической, которые являются взаимосвязанными и дополняющими друг друга.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Основные научно-практические интересы кафедры урологии по генитальной хирургии: 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342900" lvl="1" indent="-342900" algn="just"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cs typeface="Times New Roman" pitchFamily="18" charset="0"/>
              </a:rPr>
              <a:t>Уретропластика</a:t>
            </a:r>
            <a:r>
              <a:rPr lang="ru-RU" dirty="0" smtClean="0">
                <a:cs typeface="Times New Roman" pitchFamily="18" charset="0"/>
              </a:rPr>
              <a:t> по </a:t>
            </a:r>
            <a:r>
              <a:rPr lang="ru-RU" dirty="0" err="1" smtClean="0">
                <a:cs typeface="Times New Roman" pitchFamily="18" charset="0"/>
              </a:rPr>
              <a:t>Баккалу</a:t>
            </a:r>
            <a:r>
              <a:rPr lang="ru-RU" dirty="0" smtClean="0">
                <a:cs typeface="Times New Roman" pitchFamily="18" charset="0"/>
              </a:rPr>
              <a:t>:</a:t>
            </a:r>
            <a:endParaRPr lang="ru-RU" dirty="0"/>
          </a:p>
        </p:txBody>
      </p:sp>
      <p:pic>
        <p:nvPicPr>
          <p:cNvPr id="5" name="Picture 4" descr="уретропластика по Бакнал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295232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3140968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Пять последовательных моментов операции </a:t>
            </a:r>
          </a:p>
          <a:p>
            <a:r>
              <a:rPr lang="ru-RU" dirty="0" smtClean="0">
                <a:cs typeface="Times New Roman" pitchFamily="18" charset="0"/>
              </a:rPr>
              <a:t>по </a:t>
            </a:r>
            <a:r>
              <a:rPr lang="ru-RU" dirty="0" err="1" smtClean="0">
                <a:cs typeface="Times New Roman" pitchFamily="18" charset="0"/>
              </a:rPr>
              <a:t>Тиршу</a:t>
            </a:r>
            <a:endParaRPr lang="ru-RU" b="1" dirty="0"/>
          </a:p>
        </p:txBody>
      </p:sp>
      <p:pic>
        <p:nvPicPr>
          <p:cNvPr id="7" name="Picture 4" descr="Пять последовательных моментов операции по Тиршу при эписпад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77072"/>
            <a:ext cx="23336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292080" y="3284984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Этапы пластики уретры при </a:t>
            </a:r>
            <a:r>
              <a:rPr lang="ru-RU" dirty="0" err="1" smtClean="0">
                <a:cs typeface="Times New Roman" pitchFamily="18" charset="0"/>
              </a:rPr>
              <a:t>эписпадии</a:t>
            </a:r>
            <a:r>
              <a:rPr lang="ru-RU" dirty="0" smtClean="0">
                <a:cs typeface="Times New Roman" pitchFamily="18" charset="0"/>
              </a:rPr>
              <a:t>:</a:t>
            </a:r>
            <a:endParaRPr lang="ru-RU" dirty="0"/>
          </a:p>
        </p:txBody>
      </p:sp>
      <p:pic>
        <p:nvPicPr>
          <p:cNvPr id="10" name="Picture 4" descr="этапы пластики уретр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077072"/>
            <a:ext cx="26642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203848" y="1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     </a:t>
            </a:r>
            <a:r>
              <a:rPr lang="ru-RU" b="1" dirty="0" smtClean="0">
                <a:cs typeface="Times New Roman" pitchFamily="18" charset="0"/>
              </a:rPr>
              <a:t>Лечение гипоспадии </a:t>
            </a:r>
          </a:p>
          <a:p>
            <a:r>
              <a:rPr lang="ru-RU" dirty="0" smtClean="0">
                <a:cs typeface="Times New Roman" pitchFamily="18" charset="0"/>
              </a:rPr>
              <a:t>                                               </a:t>
            </a:r>
            <a:r>
              <a:rPr lang="ru-RU" dirty="0" err="1" smtClean="0">
                <a:cs typeface="Times New Roman" pitchFamily="18" charset="0"/>
              </a:rPr>
              <a:t>Уретропластика</a:t>
            </a:r>
            <a:r>
              <a:rPr lang="ru-RU" dirty="0" smtClean="0">
                <a:cs typeface="Times New Roman" pitchFamily="18" charset="0"/>
              </a:rPr>
              <a:t> по </a:t>
            </a:r>
            <a:r>
              <a:rPr lang="ru-RU" dirty="0" err="1" smtClean="0">
                <a:cs typeface="Times New Roman" pitchFamily="18" charset="0"/>
              </a:rPr>
              <a:t>Дюплею</a:t>
            </a:r>
            <a:r>
              <a:rPr lang="ru-RU" dirty="0" smtClean="0">
                <a:cs typeface="Times New Roman" pitchFamily="18" charset="0"/>
              </a:rPr>
              <a:t>:</a:t>
            </a:r>
            <a:endParaRPr lang="ru-RU" dirty="0"/>
          </a:p>
        </p:txBody>
      </p:sp>
      <p:pic>
        <p:nvPicPr>
          <p:cNvPr id="13" name="Picture 4" descr="уретропластика по Дюплею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908720"/>
            <a:ext cx="2803401" cy="188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694996" y="2852936"/>
            <a:ext cx="2245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Лечение </a:t>
            </a:r>
            <a:r>
              <a:rPr lang="ru-RU" b="1" dirty="0" err="1" smtClean="0">
                <a:cs typeface="Times New Roman" pitchFamily="18" charset="0"/>
              </a:rPr>
              <a:t>эписпадии</a:t>
            </a:r>
            <a:r>
              <a:rPr lang="ru-RU" b="1" dirty="0" smtClean="0">
                <a:cs typeface="Times New Roman" pitchFamily="18" charset="0"/>
              </a:rPr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Операции при стриктурах уретры:</a:t>
            </a:r>
            <a:endParaRPr lang="ru-RU" sz="2800" b="1" dirty="0"/>
          </a:p>
        </p:txBody>
      </p:sp>
      <p:pic>
        <p:nvPicPr>
          <p:cNvPr id="4" name="Picture 4" descr="эндоскопическая уретротом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980728"/>
            <a:ext cx="187220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1412776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    Эндоскопическая уретротомия:</a:t>
            </a:r>
            <a:endParaRPr lang="ru-RU" dirty="0"/>
          </a:p>
        </p:txBody>
      </p:sp>
      <p:pic>
        <p:nvPicPr>
          <p:cNvPr id="6" name="Picture 4" descr="очищенный буккальный лоску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933056"/>
            <a:ext cx="381642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10800000" flipV="1">
            <a:off x="539547" y="3136866"/>
            <a:ext cx="4392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Пластика уретры </a:t>
            </a:r>
            <a:r>
              <a:rPr lang="ru-RU" dirty="0" err="1" smtClean="0">
                <a:cs typeface="Times New Roman" pitchFamily="18" charset="0"/>
              </a:rPr>
              <a:t>буккальным</a:t>
            </a:r>
            <a:r>
              <a:rPr lang="ru-RU" dirty="0" smtClean="0">
                <a:cs typeface="Times New Roman" pitchFamily="18" charset="0"/>
              </a:rPr>
              <a:t> лоскутом: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3140968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Этапы фиксации </a:t>
            </a:r>
            <a:r>
              <a:rPr lang="ru-RU" dirty="0" err="1" smtClean="0">
                <a:cs typeface="Times New Roman" pitchFamily="18" charset="0"/>
              </a:rPr>
              <a:t>буккального</a:t>
            </a:r>
            <a:r>
              <a:rPr lang="ru-RU" dirty="0" smtClean="0">
                <a:cs typeface="Times New Roman" pitchFamily="18" charset="0"/>
              </a:rPr>
              <a:t> лоскута к кавернозным телам</a:t>
            </a:r>
            <a:endParaRPr lang="ru-RU" dirty="0"/>
          </a:p>
        </p:txBody>
      </p:sp>
      <p:pic>
        <p:nvPicPr>
          <p:cNvPr id="9" name="Picture 4" descr="этапы фиксации буккального лоскута к кавернозным тела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933056"/>
            <a:ext cx="3593604" cy="269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cs typeface="Times New Roman" pitchFamily="18" charset="0"/>
              </a:rPr>
              <a:t/>
            </a:r>
            <a:br>
              <a:rPr lang="ru-RU" sz="2700" b="1" dirty="0" smtClean="0">
                <a:cs typeface="Times New Roman" pitchFamily="18" charset="0"/>
              </a:rPr>
            </a:br>
            <a:r>
              <a:rPr lang="ru-RU" sz="2700" b="1" dirty="0" smtClean="0">
                <a:cs typeface="Times New Roman" pitchFamily="18" charset="0"/>
              </a:rPr>
              <a:t/>
            </a:r>
            <a:br>
              <a:rPr lang="ru-RU" sz="2700" b="1" dirty="0" smtClean="0">
                <a:cs typeface="Times New Roman" pitchFamily="18" charset="0"/>
              </a:rPr>
            </a:br>
            <a:r>
              <a:rPr lang="ru-RU" sz="2700" b="1" dirty="0" smtClean="0">
                <a:cs typeface="Times New Roman" pitchFamily="18" charset="0"/>
              </a:rPr>
              <a:t>Коррекция сложной патологии полового члена.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4" descr="Коррекция сложной деформации полового чле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252028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7" y="836713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Модификация операции </a:t>
            </a:r>
            <a:r>
              <a:rPr lang="ru-RU" dirty="0" err="1" smtClean="0">
                <a:cs typeface="Times New Roman" pitchFamily="18" charset="0"/>
              </a:rPr>
              <a:t>Несбита</a:t>
            </a:r>
            <a:r>
              <a:rPr lang="ru-RU" dirty="0" smtClean="0">
                <a:cs typeface="Times New Roman" pitchFamily="18" charset="0"/>
              </a:rPr>
              <a:t>:</a:t>
            </a:r>
            <a:endParaRPr lang="ru-RU" dirty="0"/>
          </a:p>
        </p:txBody>
      </p:sp>
      <p:pic>
        <p:nvPicPr>
          <p:cNvPr id="5" name="Picture 4" descr="C:\Users\7Kings\Desktop\картинки к презентации\соединение семявынос протока с протоком придатка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44208" y="3284985"/>
            <a:ext cx="187220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3789040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Соединение семявыносящего протока с протоком </a:t>
            </a:r>
            <a:r>
              <a:rPr lang="ru-RU" dirty="0" smtClean="0">
                <a:cs typeface="Times New Roman" pitchFamily="18" charset="0"/>
              </a:rPr>
              <a:t>придатка (</a:t>
            </a:r>
            <a:r>
              <a:rPr lang="ru-RU" dirty="0" err="1" smtClean="0">
                <a:cs typeface="Times New Roman" pitchFamily="18" charset="0"/>
              </a:rPr>
              <a:t>вазо-эпидидимоанастомоз</a:t>
            </a:r>
            <a:r>
              <a:rPr lang="ru-RU" dirty="0" smtClean="0">
                <a:cs typeface="Times New Roman" pitchFamily="18" charset="0"/>
              </a:rPr>
              <a:t>):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356992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Операции при мужском бесплодии</a:t>
            </a:r>
            <a:endParaRPr lang="ru-RU" dirty="0"/>
          </a:p>
        </p:txBody>
      </p:sp>
      <p:pic>
        <p:nvPicPr>
          <p:cNvPr id="8" name="Picture 4" descr="C:\Users\7Kings\Desktop\картинки к презентации\вазо-вазоанастомоз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5508104" y="5085184"/>
            <a:ext cx="234049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99592" y="5460326"/>
            <a:ext cx="4780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cs typeface="Times New Roman" pitchFamily="18" charset="0"/>
              </a:rPr>
              <a:t>Вазо-вазоанастомоз</a:t>
            </a:r>
            <a:endParaRPr lang="ru-RU" dirty="0"/>
          </a:p>
        </p:txBody>
      </p:sp>
      <p:pic>
        <p:nvPicPr>
          <p:cNvPr id="10" name="Picture 4" descr="эндопротезировани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1484784"/>
            <a:ext cx="240412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572000" y="980728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cs typeface="Times New Roman" pitchFamily="18" charset="0"/>
              </a:rPr>
              <a:t>Эндопротезирование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cs typeface="Times New Roman" pitchFamily="18" charset="0"/>
              </a:rPr>
              <a:t/>
            </a:r>
            <a:br>
              <a:rPr lang="ru-RU" sz="2700" b="1" dirty="0" smtClean="0">
                <a:cs typeface="Times New Roman" pitchFamily="18" charset="0"/>
              </a:rPr>
            </a:br>
            <a:r>
              <a:rPr lang="ru-RU" sz="2700" b="1" dirty="0" smtClean="0">
                <a:cs typeface="Times New Roman" pitchFamily="18" charset="0"/>
              </a:rPr>
              <a:t/>
            </a:r>
            <a:br>
              <a:rPr lang="ru-RU" sz="2700" b="1" dirty="0" smtClean="0">
                <a:cs typeface="Times New Roman" pitchFamily="18" charset="0"/>
              </a:rPr>
            </a:br>
            <a:r>
              <a:rPr lang="ru-RU" sz="2700" b="1" dirty="0" smtClean="0">
                <a:cs typeface="Times New Roman" pitchFamily="18" charset="0"/>
              </a:rPr>
              <a:t>Сфинктеры и </a:t>
            </a:r>
            <a:r>
              <a:rPr lang="ru-RU" sz="2700" b="1" dirty="0" err="1" smtClean="0">
                <a:cs typeface="Times New Roman" pitchFamily="18" charset="0"/>
              </a:rPr>
              <a:t>слинговые</a:t>
            </a:r>
            <a:r>
              <a:rPr lang="ru-RU" sz="2700" b="1" dirty="0" smtClean="0">
                <a:cs typeface="Times New Roman" pitchFamily="18" charset="0"/>
              </a:rPr>
              <a:t> операции при недержании мочи </a:t>
            </a:r>
            <a:br>
              <a:rPr lang="ru-RU" sz="2700" b="1" dirty="0" smtClean="0">
                <a:cs typeface="Times New Roman" pitchFamily="18" charset="0"/>
              </a:rPr>
            </a:br>
            <a:r>
              <a:rPr lang="ru-RU" sz="2700" b="1" dirty="0" smtClean="0">
                <a:cs typeface="Times New Roman" pitchFamily="18" charset="0"/>
              </a:rPr>
              <a:t>у мужчин и женщин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4" descr="TVT-пластика при недержании моч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1" y="1124744"/>
            <a:ext cx="309634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83568" y="1628800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TVT-пластика при недержании мочи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у женщин:</a:t>
            </a:r>
            <a:endParaRPr lang="ru-RU" dirty="0"/>
          </a:p>
        </p:txBody>
      </p:sp>
      <p:pic>
        <p:nvPicPr>
          <p:cNvPr id="5" name="Picture 4" descr="Сфинктеры и слинговые операции при недержании мочи у мужч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861048"/>
            <a:ext cx="30963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425999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Сфинктеры и </a:t>
            </a:r>
            <a:r>
              <a:rPr lang="ru-RU" dirty="0" err="1" smtClean="0">
                <a:cs typeface="Times New Roman" pitchFamily="18" charset="0"/>
              </a:rPr>
              <a:t>слинговые</a:t>
            </a:r>
            <a:r>
              <a:rPr lang="ru-RU" dirty="0" smtClean="0">
                <a:cs typeface="Times New Roman" pitchFamily="18" charset="0"/>
              </a:rPr>
              <a:t> операции при недержании мочи у мужчин: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7584" y="620688"/>
            <a:ext cx="7776864" cy="5505475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Пререквизиты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lvl="1" indent="-34290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Общая хирургия, доказательная медицина, коммуникативные навыки. </a:t>
            </a:r>
          </a:p>
          <a:p>
            <a:pPr marL="342900" lvl="1" indent="-342900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Постреквизиты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Интернатура по хирургическим болезням, акушерству и гинекологии и общей врачебной практики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530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Модуль урологии</vt:lpstr>
      <vt:lpstr>Модуль урологии</vt:lpstr>
      <vt:lpstr>Модуль урологии</vt:lpstr>
      <vt:lpstr>Модуль урологии</vt:lpstr>
      <vt:lpstr>Слайд 5</vt:lpstr>
      <vt:lpstr>Операции при стриктурах уретры:</vt:lpstr>
      <vt:lpstr>  Коррекция сложной патологии полового члена.  </vt:lpstr>
      <vt:lpstr>  Сфинктеры и слинговые операции при недержании мочи  у мужчин и женщин 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урологии с курсом нефрологии</dc:title>
  <dc:creator>Admin</dc:creator>
  <cp:lastModifiedBy>111</cp:lastModifiedBy>
  <cp:revision>11</cp:revision>
  <dcterms:created xsi:type="dcterms:W3CDTF">2012-02-20T05:21:43Z</dcterms:created>
  <dcterms:modified xsi:type="dcterms:W3CDTF">2013-02-19T02:11:35Z</dcterms:modified>
</cp:coreProperties>
</file>