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3" r:id="rId2"/>
    <p:sldId id="347" r:id="rId3"/>
    <p:sldId id="345" r:id="rId4"/>
    <p:sldId id="364" r:id="rId5"/>
    <p:sldId id="363" r:id="rId6"/>
    <p:sldId id="349" r:id="rId7"/>
    <p:sldId id="350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22" r:id="rId20"/>
    <p:sldId id="301" r:id="rId21"/>
    <p:sldId id="302" r:id="rId22"/>
    <p:sldId id="303" r:id="rId23"/>
    <p:sldId id="321" r:id="rId24"/>
    <p:sldId id="309" r:id="rId25"/>
    <p:sldId id="310" r:id="rId26"/>
    <p:sldId id="365" r:id="rId27"/>
    <p:sldId id="366" r:id="rId28"/>
    <p:sldId id="327" r:id="rId29"/>
    <p:sldId id="329" r:id="rId30"/>
    <p:sldId id="330" r:id="rId31"/>
    <p:sldId id="331" r:id="rId32"/>
    <p:sldId id="344" r:id="rId33"/>
    <p:sldId id="34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82BB7-CA43-4277-9FE3-9047A9F6F6F2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B0C19D2-FD30-45FF-B680-FF9611A7489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Виварий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9B022E-BA62-4AF4-953E-80C46416266D}" type="parTrans" cxnId="{83A7A944-302C-407D-9714-64905554810F}">
      <dgm:prSet/>
      <dgm:spPr/>
      <dgm:t>
        <a:bodyPr/>
        <a:lstStyle/>
        <a:p>
          <a:endParaRPr lang="ru-RU"/>
        </a:p>
      </dgm:t>
    </dgm:pt>
    <dgm:pt modelId="{AB7DE950-9D48-45AA-B1A6-4CF267AD9D27}" type="sibTrans" cxnId="{83A7A944-302C-407D-9714-64905554810F}">
      <dgm:prSet/>
      <dgm:spPr/>
      <dgm:t>
        <a:bodyPr/>
        <a:lstStyle/>
        <a:p>
          <a:endParaRPr lang="ru-RU"/>
        </a:p>
      </dgm:t>
    </dgm:pt>
    <dgm:pt modelId="{46D2660F-C99E-4E25-B522-CE50EA2AF956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Операционный блок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AA1B68E-846F-41D6-8D15-517EA276C219}" type="parTrans" cxnId="{B8A6A430-8D31-4563-AE21-0B67F136C309}">
      <dgm:prSet/>
      <dgm:spPr/>
      <dgm:t>
        <a:bodyPr/>
        <a:lstStyle/>
        <a:p>
          <a:endParaRPr lang="ru-RU"/>
        </a:p>
      </dgm:t>
    </dgm:pt>
    <dgm:pt modelId="{717ED169-5F76-488B-ADA8-452D3522CAA8}" type="sibTrans" cxnId="{B8A6A430-8D31-4563-AE21-0B67F136C309}">
      <dgm:prSet/>
      <dgm:spPr/>
      <dgm:t>
        <a:bodyPr/>
        <a:lstStyle/>
        <a:p>
          <a:endParaRPr lang="ru-RU"/>
        </a:p>
      </dgm:t>
    </dgm:pt>
    <dgm:pt modelId="{7C20E066-59BF-4362-9C1F-00637470E46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Патоморфологическая лаборатория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C589808-133B-40A9-8AE2-F0C3A4A764F9}" type="parTrans" cxnId="{7F831D0C-9996-4A79-856F-AEC987324C14}">
      <dgm:prSet/>
      <dgm:spPr/>
      <dgm:t>
        <a:bodyPr/>
        <a:lstStyle/>
        <a:p>
          <a:endParaRPr lang="ru-RU"/>
        </a:p>
      </dgm:t>
    </dgm:pt>
    <dgm:pt modelId="{D36F4A36-5207-41D2-8617-CD9E390006B8}" type="sibTrans" cxnId="{7F831D0C-9996-4A79-856F-AEC987324C14}">
      <dgm:prSet/>
      <dgm:spPr/>
      <dgm:t>
        <a:bodyPr/>
        <a:lstStyle/>
        <a:p>
          <a:endParaRPr lang="ru-RU"/>
        </a:p>
      </dgm:t>
    </dgm:pt>
    <dgm:pt modelId="{B702FB9E-EF50-4EEA-A04F-A05DB63903A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Лаборатория функциональных исследований</a:t>
          </a:r>
          <a:endParaRPr lang="ru-RU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D9DAEE-0B9A-409E-8EE3-D4B814F74F18}" type="parTrans" cxnId="{07281242-7C6B-45EA-986F-D96E5700E741}">
      <dgm:prSet/>
      <dgm:spPr/>
      <dgm:t>
        <a:bodyPr/>
        <a:lstStyle/>
        <a:p>
          <a:endParaRPr lang="ru-RU"/>
        </a:p>
      </dgm:t>
    </dgm:pt>
    <dgm:pt modelId="{3CE548FB-1A87-482C-9EA5-316E6EF739D6}" type="sibTrans" cxnId="{07281242-7C6B-45EA-986F-D96E5700E741}">
      <dgm:prSet/>
      <dgm:spPr/>
      <dgm:t>
        <a:bodyPr/>
        <a:lstStyle/>
        <a:p>
          <a:endParaRPr lang="ru-RU"/>
        </a:p>
      </dgm:t>
    </dgm:pt>
    <dgm:pt modelId="{024EA8A3-D10C-443F-AEFB-702DF0929846}" type="pres">
      <dgm:prSet presAssocID="{9E882BB7-CA43-4277-9FE3-9047A9F6F6F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C5E62-BEF8-4365-AB06-63334DF73B45}" type="pres">
      <dgm:prSet presAssocID="{9E882BB7-CA43-4277-9FE3-9047A9F6F6F2}" presName="arrow" presStyleLbl="bgShp" presStyleIdx="0" presStyleCn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1182260-3A6F-4A72-AC7B-1213E45C5787}" type="pres">
      <dgm:prSet presAssocID="{9E882BB7-CA43-4277-9FE3-9047A9F6F6F2}" presName="linearProcess" presStyleCnt="0"/>
      <dgm:spPr/>
    </dgm:pt>
    <dgm:pt modelId="{6762CEDC-FAD0-485A-836F-C5BA04B07391}" type="pres">
      <dgm:prSet presAssocID="{2B0C19D2-FD30-45FF-B680-FF9611A74897}" presName="textNode" presStyleLbl="node1" presStyleIdx="0" presStyleCnt="4" custScaleY="8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7A5E0-92C4-47D7-BFDA-08F54EB65B45}" type="pres">
      <dgm:prSet presAssocID="{AB7DE950-9D48-45AA-B1A6-4CF267AD9D27}" presName="sibTrans" presStyleCnt="0"/>
      <dgm:spPr/>
    </dgm:pt>
    <dgm:pt modelId="{57B2770A-2B51-4602-A893-4D2A8C4DE583}" type="pres">
      <dgm:prSet presAssocID="{46D2660F-C99E-4E25-B522-CE50EA2AF956}" presName="textNode" presStyleLbl="node1" presStyleIdx="1" presStyleCnt="4" custScaleY="8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D0504-7052-4D01-92AD-5AF12723F020}" type="pres">
      <dgm:prSet presAssocID="{717ED169-5F76-488B-ADA8-452D3522CAA8}" presName="sibTrans" presStyleCnt="0"/>
      <dgm:spPr/>
    </dgm:pt>
    <dgm:pt modelId="{EF42C287-9C00-42DB-BC20-B28416F0A4C5}" type="pres">
      <dgm:prSet presAssocID="{7C20E066-59BF-4362-9C1F-00637470E46F}" presName="textNode" presStyleLbl="node1" presStyleIdx="2" presStyleCnt="4" custScaleY="8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B58EC-9E95-4984-9D61-A8F4C9C7C1AA}" type="pres">
      <dgm:prSet presAssocID="{D36F4A36-5207-41D2-8617-CD9E390006B8}" presName="sibTrans" presStyleCnt="0"/>
      <dgm:spPr/>
    </dgm:pt>
    <dgm:pt modelId="{38E2AF91-6AC0-4D53-858A-5F7A2FE56599}" type="pres">
      <dgm:prSet presAssocID="{B702FB9E-EF50-4EEA-A04F-A05DB63903A7}" presName="textNode" presStyleLbl="node1" presStyleIdx="3" presStyleCnt="4" custScaleX="112238" custScaleY="8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94A58-BF98-42F6-AF41-8A1BBF391E29}" type="presOf" srcId="{B702FB9E-EF50-4EEA-A04F-A05DB63903A7}" destId="{38E2AF91-6AC0-4D53-858A-5F7A2FE56599}" srcOrd="0" destOrd="0" presId="urn:microsoft.com/office/officeart/2005/8/layout/hProcess9"/>
    <dgm:cxn modelId="{07281242-7C6B-45EA-986F-D96E5700E741}" srcId="{9E882BB7-CA43-4277-9FE3-9047A9F6F6F2}" destId="{B702FB9E-EF50-4EEA-A04F-A05DB63903A7}" srcOrd="3" destOrd="0" parTransId="{F6D9DAEE-0B9A-409E-8EE3-D4B814F74F18}" sibTransId="{3CE548FB-1A87-482C-9EA5-316E6EF739D6}"/>
    <dgm:cxn modelId="{B27A8233-BF63-4231-BB09-E4426E05054B}" type="presOf" srcId="{7C20E066-59BF-4362-9C1F-00637470E46F}" destId="{EF42C287-9C00-42DB-BC20-B28416F0A4C5}" srcOrd="0" destOrd="0" presId="urn:microsoft.com/office/officeart/2005/8/layout/hProcess9"/>
    <dgm:cxn modelId="{08F81578-85AC-48CA-894D-E6F59358F71D}" type="presOf" srcId="{2B0C19D2-FD30-45FF-B680-FF9611A74897}" destId="{6762CEDC-FAD0-485A-836F-C5BA04B07391}" srcOrd="0" destOrd="0" presId="urn:microsoft.com/office/officeart/2005/8/layout/hProcess9"/>
    <dgm:cxn modelId="{7F831D0C-9996-4A79-856F-AEC987324C14}" srcId="{9E882BB7-CA43-4277-9FE3-9047A9F6F6F2}" destId="{7C20E066-59BF-4362-9C1F-00637470E46F}" srcOrd="2" destOrd="0" parTransId="{2C589808-133B-40A9-8AE2-F0C3A4A764F9}" sibTransId="{D36F4A36-5207-41D2-8617-CD9E390006B8}"/>
    <dgm:cxn modelId="{B8A6A430-8D31-4563-AE21-0B67F136C309}" srcId="{9E882BB7-CA43-4277-9FE3-9047A9F6F6F2}" destId="{46D2660F-C99E-4E25-B522-CE50EA2AF956}" srcOrd="1" destOrd="0" parTransId="{9AA1B68E-846F-41D6-8D15-517EA276C219}" sibTransId="{717ED169-5F76-488B-ADA8-452D3522CAA8}"/>
    <dgm:cxn modelId="{BD3F07E6-5B75-40B1-9799-DF22ABC7E54D}" type="presOf" srcId="{46D2660F-C99E-4E25-B522-CE50EA2AF956}" destId="{57B2770A-2B51-4602-A893-4D2A8C4DE583}" srcOrd="0" destOrd="0" presId="urn:microsoft.com/office/officeart/2005/8/layout/hProcess9"/>
    <dgm:cxn modelId="{83A7A944-302C-407D-9714-64905554810F}" srcId="{9E882BB7-CA43-4277-9FE3-9047A9F6F6F2}" destId="{2B0C19D2-FD30-45FF-B680-FF9611A74897}" srcOrd="0" destOrd="0" parTransId="{199B022E-BA62-4AF4-953E-80C46416266D}" sibTransId="{AB7DE950-9D48-45AA-B1A6-4CF267AD9D27}"/>
    <dgm:cxn modelId="{69D9FDDA-832C-440B-AE02-5FCBA04029E4}" type="presOf" srcId="{9E882BB7-CA43-4277-9FE3-9047A9F6F6F2}" destId="{024EA8A3-D10C-443F-AEFB-702DF0929846}" srcOrd="0" destOrd="0" presId="urn:microsoft.com/office/officeart/2005/8/layout/hProcess9"/>
    <dgm:cxn modelId="{FD7A7491-06BF-412B-B183-45507CE8EEB1}" type="presParOf" srcId="{024EA8A3-D10C-443F-AEFB-702DF0929846}" destId="{145C5E62-BEF8-4365-AB06-63334DF73B45}" srcOrd="0" destOrd="0" presId="urn:microsoft.com/office/officeart/2005/8/layout/hProcess9"/>
    <dgm:cxn modelId="{A99CD5A4-1695-47F1-88C0-601EB1D77B4B}" type="presParOf" srcId="{024EA8A3-D10C-443F-AEFB-702DF0929846}" destId="{91182260-3A6F-4A72-AC7B-1213E45C5787}" srcOrd="1" destOrd="0" presId="urn:microsoft.com/office/officeart/2005/8/layout/hProcess9"/>
    <dgm:cxn modelId="{D0CBB779-BF8D-44EB-BD2D-5B82894711D9}" type="presParOf" srcId="{91182260-3A6F-4A72-AC7B-1213E45C5787}" destId="{6762CEDC-FAD0-485A-836F-C5BA04B07391}" srcOrd="0" destOrd="0" presId="urn:microsoft.com/office/officeart/2005/8/layout/hProcess9"/>
    <dgm:cxn modelId="{7EBF4DDA-C8C6-4803-9B7B-CAC0FFF3A518}" type="presParOf" srcId="{91182260-3A6F-4A72-AC7B-1213E45C5787}" destId="{3027A5E0-92C4-47D7-BFDA-08F54EB65B45}" srcOrd="1" destOrd="0" presId="urn:microsoft.com/office/officeart/2005/8/layout/hProcess9"/>
    <dgm:cxn modelId="{DE6CCEA4-F143-4D07-BD66-E819A69410B1}" type="presParOf" srcId="{91182260-3A6F-4A72-AC7B-1213E45C5787}" destId="{57B2770A-2B51-4602-A893-4D2A8C4DE583}" srcOrd="2" destOrd="0" presId="urn:microsoft.com/office/officeart/2005/8/layout/hProcess9"/>
    <dgm:cxn modelId="{66BC9DAF-9284-417F-8BB5-E5785CEFF067}" type="presParOf" srcId="{91182260-3A6F-4A72-AC7B-1213E45C5787}" destId="{22AD0504-7052-4D01-92AD-5AF12723F020}" srcOrd="3" destOrd="0" presId="urn:microsoft.com/office/officeart/2005/8/layout/hProcess9"/>
    <dgm:cxn modelId="{8FC81936-AA58-41B1-A88D-BE5EB5941B8F}" type="presParOf" srcId="{91182260-3A6F-4A72-AC7B-1213E45C5787}" destId="{EF42C287-9C00-42DB-BC20-B28416F0A4C5}" srcOrd="4" destOrd="0" presId="urn:microsoft.com/office/officeart/2005/8/layout/hProcess9"/>
    <dgm:cxn modelId="{8828F441-30AF-4C7D-AD9F-69100836B022}" type="presParOf" srcId="{91182260-3A6F-4A72-AC7B-1213E45C5787}" destId="{FDDB58EC-9E95-4984-9D61-A8F4C9C7C1AA}" srcOrd="5" destOrd="0" presId="urn:microsoft.com/office/officeart/2005/8/layout/hProcess9"/>
    <dgm:cxn modelId="{5630B06C-68CB-406E-9F04-034BB4D57FE7}" type="presParOf" srcId="{91182260-3A6F-4A72-AC7B-1213E45C5787}" destId="{38E2AF91-6AC0-4D53-858A-5F7A2FE56599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5E62-BEF8-4365-AB06-63334DF73B45}">
      <dsp:nvSpPr>
        <dsp:cNvPr id="0" name=""/>
        <dsp:cNvSpPr/>
      </dsp:nvSpPr>
      <dsp:spPr>
        <a:xfrm>
          <a:off x="635436" y="0"/>
          <a:ext cx="7201613" cy="492918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2CEDC-FAD0-485A-836F-C5BA04B07391}">
      <dsp:nvSpPr>
        <dsp:cNvPr id="0" name=""/>
        <dsp:cNvSpPr/>
      </dsp:nvSpPr>
      <dsp:spPr>
        <a:xfrm>
          <a:off x="2128" y="1675647"/>
          <a:ext cx="1845573" cy="1577891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Виварий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154" y="1752673"/>
        <a:ext cx="1691521" cy="1423839"/>
      </dsp:txXfrm>
    </dsp:sp>
    <dsp:sp modelId="{57B2770A-2B51-4602-A893-4D2A8C4DE583}">
      <dsp:nvSpPr>
        <dsp:cNvPr id="0" name=""/>
        <dsp:cNvSpPr/>
      </dsp:nvSpPr>
      <dsp:spPr>
        <a:xfrm>
          <a:off x="2134393" y="1675647"/>
          <a:ext cx="1845573" cy="157789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Операционный блок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211419" y="1752673"/>
        <a:ext cx="1691521" cy="1423839"/>
      </dsp:txXfrm>
    </dsp:sp>
    <dsp:sp modelId="{EF42C287-9C00-42DB-BC20-B28416F0A4C5}">
      <dsp:nvSpPr>
        <dsp:cNvPr id="0" name=""/>
        <dsp:cNvSpPr/>
      </dsp:nvSpPr>
      <dsp:spPr>
        <a:xfrm>
          <a:off x="4266658" y="1675647"/>
          <a:ext cx="1845573" cy="157789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Патоморфологическая лаборатория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343684" y="1752673"/>
        <a:ext cx="1691521" cy="1423839"/>
      </dsp:txXfrm>
    </dsp:sp>
    <dsp:sp modelId="{38E2AF91-6AC0-4D53-858A-5F7A2FE56599}">
      <dsp:nvSpPr>
        <dsp:cNvPr id="0" name=""/>
        <dsp:cNvSpPr/>
      </dsp:nvSpPr>
      <dsp:spPr>
        <a:xfrm>
          <a:off x="6398923" y="1675647"/>
          <a:ext cx="2071435" cy="157789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Лаборатория функциональных исследований</a:t>
          </a:r>
          <a:endParaRPr lang="ru-RU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475949" y="1752673"/>
        <a:ext cx="1917383" cy="142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F3A5A9-A5C1-42E7-8527-8B488EB3689A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713B9A-A56F-4B1F-B52A-C8C3A6A15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45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Система гель-документирования Gel Doc XR чрезвычайно проста в использовании и практически незаменима в тех случаях, когда требуются высокое разрешение или чувствительность при детекции хемилюминисцентных красителей или 2-D гелей высокого разрешения. Системы Gel Doc XR снабжена CCD камерами высокого разрешения.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1F7F66-9BA6-4F89-9A13-B2857AB2793B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BF03D-53C3-4211-BE90-C458BE23EFB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88B79-6AD5-4EE0-B2AA-8E784D032A8E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AD3D3-D1C3-4FC5-B271-6802EEF9FD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1CE-4D4D-472D-94B8-F68232DD37A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CDFE-8131-49D4-B9AC-407789724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F358-1514-44B2-923A-12397F23D28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88F2-94F5-4492-BE32-DE3685427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4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94D8-B1B6-4013-B1BA-99E13F4F5316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24D7-0DA1-4A1C-9DA2-8BC4C66A3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B28A-623E-45B4-87BA-C98DBF7E83BC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AD68E-3A4A-485B-95FE-867755CFB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1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D24D-DB0E-4818-B9F7-84670E873EB0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7CA3-3A8E-45AA-A9BB-B71A06E57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6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1AD8-5816-4624-BB48-D49435F8F09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CEC6-2DFD-441C-BED6-04AC671C4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4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6112-3051-4140-9E03-C4C06BDA9185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8CAC-2A62-4BCD-BB09-8AF1475DF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A240-0B4E-4953-92C3-81480D6D1F1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A5D3C-75C3-494C-BA2F-1C6F95103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5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6D5A-0025-4260-BD97-CFFE1F2BE42B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FC16-098E-4137-9EE9-DD8848240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0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7608-1241-48B9-9ABC-4CCE8A16EA03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B8CA-B9DB-4BC2-90A4-2E6CAC45B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79CB-D501-42BE-8AE1-915423A3AE6A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5A9E-8AC1-43BF-9ECD-7ED99D25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3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49B2C9-EDFF-4BDC-87BC-A7AA9F84D647}" type="datetimeFigureOut">
              <a:rPr lang="ru-RU"/>
              <a:pPr>
                <a:defRPr/>
              </a:pPr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CCF90-C1D2-41FE-B3AB-25140CE1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&#1056;&#1072;&#1073;&#1086;&#1095;&#1080;&#1081;%20&#1089;&#1090;&#1086;&#1083;\&#1055;&#1088;&#1077;&#1079;&#1077;&#1085;&#1090;&#1072;&#1094;&#1080;&#1103;\&#1055;&#1088;&#1077;&#1079;&#1077;&#1085;&#1090;&#1072;&#1094;&#1080;&#1103;\~PI1EA0.wmv" TargetMode="External"/><Relationship Id="rId1" Type="http://schemas.microsoft.com/office/2007/relationships/media" Target="file:///C:\Documents%20and%20Settings\User\&#1056;&#1072;&#1073;&#1086;&#1095;&#1080;&#1081;%20&#1089;&#1090;&#1086;&#1083;\&#1055;&#1088;&#1077;&#1079;&#1077;&#1085;&#1090;&#1072;&#1094;&#1080;&#1103;\&#1055;&#1088;&#1077;&#1079;&#1077;&#1085;&#1090;&#1072;&#1094;&#1080;&#1103;\~PI1EA0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User\&#1056;&#1072;&#1073;&#1086;&#1095;&#1080;&#1081;%20&#1089;&#1090;&#1086;&#1083;\&#1055;&#1088;&#1077;&#1079;&#1077;&#1085;&#1090;&#1072;&#1094;&#1080;&#1103;\&#1055;&#1088;&#1077;&#1079;&#1077;&#1085;&#1090;&#1072;&#1094;&#1080;&#1103;\via%207.wmv" TargetMode="External"/><Relationship Id="rId1" Type="http://schemas.microsoft.com/office/2007/relationships/media" Target="file:///C:\Documents%20and%20Settings\User\&#1056;&#1072;&#1073;&#1086;&#1095;&#1080;&#1081;%20&#1089;&#1090;&#1086;&#1083;\&#1055;&#1088;&#1077;&#1079;&#1077;&#1085;&#1090;&#1072;&#1094;&#1080;&#1103;\&#1055;&#1088;&#1077;&#1079;&#1077;&#1085;&#1090;&#1072;&#1094;&#1080;&#1103;\via%207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643314"/>
            <a:ext cx="8640960" cy="302604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Возможности лабораторий </a:t>
            </a:r>
            <a:r>
              <a:rPr lang="ru-RU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НИИ ФПМ </a:t>
            </a:r>
            <a:r>
              <a:rPr lang="ru-RU" sz="3200" b="1" cap="all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им. </a:t>
            </a:r>
            <a:r>
              <a:rPr lang="ru-RU" sz="3200" b="1" cap="all" dirty="0" err="1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Б.Атчабарова</a:t>
            </a:r>
            <a:r>
              <a:rPr lang="ru-RU" sz="3200" b="1" cap="all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3200" b="1" cap="small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ДЛЯ ВЫПОЛНЕНИЯ НТП И </a:t>
            </a:r>
            <a:r>
              <a:rPr lang="ru-RU" sz="3200" b="1" cap="small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НИРС</a:t>
            </a:r>
            <a:endParaRPr lang="ru-RU" sz="3200" b="1" cap="sm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b93dcd3d664ec95f0eca553b675de01d.media.300x1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62596" y="1714488"/>
            <a:ext cx="3338560" cy="221457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857250" y="1214438"/>
            <a:ext cx="49291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Биоанализатор Agilent 2100</a:t>
            </a:r>
          </a:p>
          <a:p>
            <a:pPr eaLnBrk="1" hangingPunct="1"/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первый анализатор в мире, построенный на базе технологии lab-on-a-chip</a:t>
            </a:r>
            <a:r>
              <a:rPr lang="en-US"/>
              <a:t> </a:t>
            </a:r>
            <a:r>
              <a:rPr lang="ru-RU"/>
              <a:t>(лаборатория на чипе)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 усовершенствованный анализ</a:t>
            </a:r>
            <a:r>
              <a:rPr lang="en-US"/>
              <a:t> </a:t>
            </a:r>
            <a:r>
              <a:rPr lang="ru-RU"/>
              <a:t>нуклеиновых кислот, белков, и клеток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857250" y="3286125"/>
            <a:ext cx="8286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C00000"/>
                </a:solidFill>
              </a:rPr>
              <a:t>На одной платформе проводится анализ:</a:t>
            </a:r>
          </a:p>
          <a:p>
            <a:pPr eaLnBrk="1" hangingPunct="1">
              <a:buFontTx/>
              <a:buChar char="-"/>
            </a:pPr>
            <a:r>
              <a:rPr lang="ru-RU"/>
              <a:t>ДНК, РНК (аналог электрофореза)</a:t>
            </a:r>
          </a:p>
          <a:p>
            <a:pPr eaLnBrk="1" hangingPunct="1">
              <a:buFontTx/>
              <a:buChar char="-"/>
            </a:pPr>
            <a:r>
              <a:rPr lang="ru-RU"/>
              <a:t> белков (аналог SDS-page)</a:t>
            </a:r>
            <a:endParaRPr lang="en-US"/>
          </a:p>
          <a:p>
            <a:pPr eaLnBrk="1" hangingPunct="1">
              <a:buFontTx/>
              <a:buChar char="-"/>
            </a:pPr>
            <a:r>
              <a:rPr lang="ru-RU"/>
              <a:t>клеток (аналог поточной цитофлуориметрии)</a:t>
            </a:r>
          </a:p>
          <a:p>
            <a:pPr eaLnBrk="1" hangingPunct="1"/>
            <a:endParaRPr lang="en-US"/>
          </a:p>
          <a:p>
            <a:pPr eaLnBrk="1" hangingPunct="1"/>
            <a:r>
              <a:rPr lang="ru-RU">
                <a:solidFill>
                  <a:srgbClr val="C00000"/>
                </a:solidFill>
              </a:rPr>
              <a:t>Области применения: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анализ фрагментов рестрикции ДНК;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анализ продуктов ПЦР, определение генетически модифицированных организмов, установление родства;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ранняя диагностика онкозаболеваний по теломеразе;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количественное определение белков, определение уровня экспрессии генов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4400076_l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934" y="1714488"/>
            <a:ext cx="3810000" cy="3514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4286250" y="17145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MagMAX™ Express-96, прибор для выделения и очистки нуклеиновых кислот методом магнитных частиц 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4286250" y="3440113"/>
            <a:ext cx="4429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 MagMAX Express-96 - способен одновременно обрабатывать до 96 образцов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Выделяет сверхочищенные нуклеиновые кислоты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Возможность кросс-контаминации сведена к нулю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Полностью автоматизирован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Clopidogrel_LightCycler_Nano _5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6462" y="1334603"/>
            <a:ext cx="3861224" cy="223727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572000" y="1916113"/>
            <a:ext cx="428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C00000"/>
                </a:solidFill>
              </a:rPr>
              <a:t>LightCycler Nano,</a:t>
            </a:r>
            <a:r>
              <a:rPr lang="ru-RU" sz="2000" b="1">
                <a:solidFill>
                  <a:srgbClr val="C00000"/>
                </a:solidFill>
              </a:rPr>
              <a:t> 100 канальный ПЦР-амплификатор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3718703"/>
            <a:ext cx="850112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Проведение высококачественного ПЦР</a:t>
            </a:r>
            <a:r>
              <a:rPr lang="en-US" dirty="0"/>
              <a:t> </a:t>
            </a:r>
            <a:r>
              <a:rPr lang="ru-RU" dirty="0"/>
              <a:t>анализов реальном времени, </a:t>
            </a:r>
            <a:r>
              <a:rPr lang="ru-RU" dirty="0" err="1"/>
              <a:t>генотипирования</a:t>
            </a:r>
            <a:r>
              <a:rPr lang="ru-RU" dirty="0"/>
              <a:t> и HRM-анализа;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 Гарантия проведения точной, воспроизводимой амплификации и анализа кривых плавления с применением специализированных флуоресцентных красителей и буферов.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Использование самых современных форматов </a:t>
            </a:r>
            <a:r>
              <a:rPr lang="ru-RU" dirty="0" err="1"/>
              <a:t>ПЦР-анализа</a:t>
            </a:r>
            <a:r>
              <a:rPr lang="ru-RU" dirty="0"/>
              <a:t> для решения широкого круга задач.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/>
              <a:t>Анализ данных с помощью интуитивно понятного программного обеспечения, а также возможность автономной работы </a:t>
            </a:r>
            <a:r>
              <a:rPr lang="ru-RU" dirty="0" err="1"/>
              <a:t>ПЦР-анализатора</a:t>
            </a:r>
            <a:r>
              <a:rPr lang="ru-RU" dirty="0"/>
              <a:t> через USB-носитель.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D254-5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000108"/>
            <a:ext cx="5000660" cy="22753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276225" y="1484313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ДНК концентратор</a:t>
            </a:r>
          </a:p>
          <a:p>
            <a:pPr algn="ctr" eaLnBrk="1" hangingPunct="1"/>
            <a:r>
              <a:rPr lang="en-US" sz="2000" b="1">
                <a:solidFill>
                  <a:srgbClr val="C00000"/>
                </a:solidFill>
              </a:rPr>
              <a:t>CentriVap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>
            <a:off x="785813" y="3933825"/>
            <a:ext cx="80724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вакуумные концентраторы CentriVap сочетают в себе комбинацию центробежной силы, вакуума и нагрева для ускорения испарения образцов. 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Данная технология применима в молекулярной биологии, протеомике, геномике, клеточной биологии, микробиологии, биохимии, фармацевтике и аналитической химии.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Cистемы CentriVap предназначены для пробоподготовки, концентрирования образцов объемом от нескольких микролитров до 25 мл, содержащих воду, кислоты, органические растворители.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4196462-4-35072012093544AM-300-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9560" y="1571632"/>
            <a:ext cx="4191002" cy="31432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Прямоугольник 4"/>
          <p:cNvSpPr>
            <a:spLocks noChangeArrowheads="1"/>
          </p:cNvSpPr>
          <p:nvPr/>
        </p:nvSpPr>
        <p:spPr bwMode="auto">
          <a:xfrm>
            <a:off x="5211763" y="1987550"/>
            <a:ext cx="311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Rotor-Gene Q (QIAGEN)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572000" y="257175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Качественный ПЦР-анализ</a:t>
            </a:r>
            <a:r>
              <a:rPr lang="en-US"/>
              <a:t> 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Выявление возбудителей широкого 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  </a:t>
            </a:r>
            <a:r>
              <a:rPr lang="ru-RU"/>
              <a:t>спектра инфекционных заболеваний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Одновременное определение 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  </a:t>
            </a:r>
            <a:r>
              <a:rPr lang="ru-RU"/>
              <a:t>нескольких возбудителей в </a:t>
            </a:r>
            <a:endParaRPr lang="en-US"/>
          </a:p>
          <a:p>
            <a:pPr eaLnBrk="1" hangingPunct="1"/>
            <a:r>
              <a:rPr lang="en-US"/>
              <a:t>   </a:t>
            </a:r>
            <a:r>
              <a:rPr lang="ru-RU"/>
              <a:t>клиническом материале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Генотипирование микроорганизмов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857250" y="4889500"/>
            <a:ext cx="8643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Количественный ПЦР-анализ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Определение вирусной нагрузки при инфекциях, вызванных ВИЧ, ВГС, 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  </a:t>
            </a:r>
            <a:r>
              <a:rPr lang="ru-RU"/>
              <a:t>ВГВ, ЦМВ и др.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Определение концентрации генетически-модифицированных 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   </a:t>
            </a:r>
            <a:r>
              <a:rPr lang="ru-RU"/>
              <a:t>ингредиентов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Оценка уровня экспрессии генов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61913"/>
            <a:ext cx="9144000" cy="6858001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28" descr="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lsr_chemidoc_mp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3680431" cy="24431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500563" y="177323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Gel Doc XR+</a:t>
            </a:r>
          </a:p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Система гель-документирования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785813" y="3852863"/>
            <a:ext cx="7858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/>
              <a:t>Н</a:t>
            </a:r>
            <a:r>
              <a:rPr lang="ru-RU"/>
              <a:t>езаменима в тех случаях, когда требуются высокое разрешение или чувствительность при детекции хемилюминисцентных красителей или 2-D гелей высокого разрешения. Системы Gel Doc XR снабжена CCD камерами высокого разрешения.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</a:t>
            </a:r>
            <a:r>
              <a:rPr lang="ru-RU"/>
              <a:t>Детекция нуклеиновых кислот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Вестерн-блоттинг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2-D электрофорез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Дот-блоттинг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Денситометрия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en-US"/>
              <a:t>  </a:t>
            </a:r>
            <a:r>
              <a:rPr lang="ru-RU"/>
              <a:t>Подсчет числа колоний</a:t>
            </a:r>
            <a:r>
              <a:rPr lang="en-US"/>
              <a:t>;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laminar s 1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15074" y="3214686"/>
            <a:ext cx="2647950" cy="34004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ADC-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01" y="1428736"/>
            <a:ext cx="267892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14688" y="1425575"/>
            <a:ext cx="5605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Бокс биологической безопасности АС2-4Е1 «</a:t>
            </a:r>
            <a:r>
              <a:rPr lang="en-US" sz="2000" b="1">
                <a:solidFill>
                  <a:srgbClr val="C00000"/>
                </a:solidFill>
              </a:rPr>
              <a:t>ESCO MICRO PTE LTD</a:t>
            </a:r>
            <a:r>
              <a:rPr lang="ru-RU" sz="2000" b="1">
                <a:solidFill>
                  <a:srgbClr val="C00000"/>
                </a:solidFill>
              </a:rPr>
              <a:t>» 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785813" y="5572125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Бокс абактериальной  воздушной среды класса </a:t>
            </a:r>
            <a:r>
              <a:rPr lang="en-US" b="1">
                <a:solidFill>
                  <a:srgbClr val="C00000"/>
                </a:solidFill>
              </a:rPr>
              <a:t>II </a:t>
            </a:r>
            <a:r>
              <a:rPr lang="ru-RU" b="1">
                <a:solidFill>
                  <a:srgbClr val="C00000"/>
                </a:solidFill>
              </a:rPr>
              <a:t>(тип А) БАВНп-01 «Ламинар-С»-1,5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3143250" y="2214563"/>
            <a:ext cx="29289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kk-KZ"/>
              <a:t> Предназначены для работы с биологическими  </a:t>
            </a:r>
          </a:p>
          <a:p>
            <a:pPr eaLnBrk="1" hangingPunct="1"/>
            <a:r>
              <a:rPr lang="kk-KZ"/>
              <a:t>  агентами</a:t>
            </a:r>
            <a:r>
              <a:rPr lang="ru-RU"/>
              <a:t>. 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Защищают оператора и окружающую среду во  </a:t>
            </a:r>
          </a:p>
          <a:p>
            <a:pPr eaLnBrk="1" hangingPunct="1"/>
            <a:r>
              <a:rPr lang="ru-RU"/>
              <a:t>  время работы с БА. 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Имеются </a:t>
            </a:r>
            <a:r>
              <a:rPr lang="en-US"/>
              <a:t>HEPA </a:t>
            </a:r>
            <a:r>
              <a:rPr lang="ru-RU"/>
              <a:t>и</a:t>
            </a:r>
            <a:r>
              <a:rPr lang="en-US"/>
              <a:t> ULPA</a:t>
            </a:r>
            <a:r>
              <a:rPr lang="ru-RU"/>
              <a:t> фильтры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Соответствуют </a:t>
            </a:r>
            <a:r>
              <a:rPr lang="en-US"/>
              <a:t>II</a:t>
            </a:r>
            <a:r>
              <a:rPr lang="ru-RU"/>
              <a:t> классу биобезопасности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9824_html_m111a1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1115" y="188640"/>
            <a:ext cx="1071546" cy="1071546"/>
          </a:xfrm>
          <a:prstGeom prst="ellipse">
            <a:avLst/>
          </a:prstGeom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69963"/>
            <a:ext cx="46704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3143250" y="725488"/>
            <a:ext cx="4670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Иммуноферментный анализатор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Evolis Twin Plus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25"/>
            <a:ext cx="55864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71438" y="2133600"/>
            <a:ext cx="53784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полностью автоматизированной открытой системой </a:t>
            </a:r>
            <a:endParaRPr lang="en-US" sz="19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одноразовых наконечников - гарантия отсутствия контаминации</a:t>
            </a:r>
          </a:p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простота в обращении, понятный интерфейс</a:t>
            </a:r>
          </a:p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несколько дублирующих систем проверки точности и правильности внесения образцов и реагентов</a:t>
            </a:r>
          </a:p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совмещения однотипных методик на одном планшете</a:t>
            </a:r>
          </a:p>
          <a:p>
            <a:pPr eaLnBrk="1" hangingPunct="1">
              <a:buFont typeface="Arial" charset="0"/>
              <a:buChar char="•"/>
            </a:pPr>
            <a:r>
              <a:rPr lang="ru-RU" sz="1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первичных флаконов с реагентами</a:t>
            </a:r>
          </a:p>
          <a:p>
            <a:pPr eaLnBrk="1" hangingPunct="1">
              <a:buFont typeface="Arial" charset="0"/>
              <a:buChar char="•"/>
            </a:pPr>
            <a:r>
              <a:rPr lang="ru-RU" sz="19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стартовые наборы реагентов.</a:t>
            </a:r>
          </a:p>
          <a:p>
            <a:pPr eaLnBrk="1" hangingPunct="1">
              <a:buFont typeface="Arial" charset="0"/>
              <a:buChar char="•"/>
            </a:pPr>
            <a:endParaRPr lang="ru-RU" sz="19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997200"/>
            <a:ext cx="34940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5652" y="188640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444023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490663"/>
            <a:ext cx="81994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73125"/>
            <a:ext cx="5257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2681288" y="793750"/>
            <a:ext cx="5256212" cy="7112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Мультиплексный анализатор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Luminex 200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3" y="1549400"/>
            <a:ext cx="8229600" cy="611188"/>
          </a:xfrm>
        </p:spPr>
      </p:pic>
      <p:pic>
        <p:nvPicPr>
          <p:cNvPr id="5" name="Рисунок 4" descr="419824_html_m111a1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1115" y="188640"/>
            <a:ext cx="1071546" cy="1071546"/>
          </a:xfrm>
          <a:prstGeom prst="ellipse">
            <a:avLst/>
          </a:prstGeom>
        </p:spPr>
      </p:pic>
      <p:pic>
        <p:nvPicPr>
          <p:cNvPr id="20488" name="Picture 11" descr="forma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373688"/>
            <a:ext cx="3744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 descr="System_Flat_Black_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160588"/>
            <a:ext cx="46482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35213"/>
            <a:ext cx="44958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276225" y="6332538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bg1"/>
                </a:solidFill>
              </a:rPr>
              <a:t>Требуются реактивы.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4238" y="188640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endParaRPr lang="ru-RU" sz="4800" b="1" i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8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трансляционной лаборатории: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075" name="Группа 92"/>
          <p:cNvGrpSpPr>
            <a:grpSpLocks/>
          </p:cNvGrpSpPr>
          <p:nvPr/>
        </p:nvGrpSpPr>
        <p:grpSpPr bwMode="auto">
          <a:xfrm>
            <a:off x="714375" y="1285875"/>
            <a:ext cx="7929563" cy="5143500"/>
            <a:chOff x="71406" y="714356"/>
            <a:chExt cx="9001188" cy="5804848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748787" y="714356"/>
              <a:ext cx="1680073" cy="10464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>
                  <a:latin typeface="Arial" pitchFamily="34" charset="0"/>
                  <a:cs typeface="Arial" pitchFamily="34" charset="0"/>
                </a:rPr>
                <a:t>Экспертные комиссии 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4369271" y="714356"/>
              <a:ext cx="1560051" cy="104644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>
                  <a:latin typeface="Arial" pitchFamily="34" charset="0"/>
                  <a:cs typeface="Arial" pitchFamily="34" charset="0"/>
                </a:rPr>
                <a:t>Экспертный совет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6095619" y="714356"/>
              <a:ext cx="1476777" cy="10464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>
                  <a:latin typeface="Arial" pitchFamily="34" charset="0"/>
                  <a:cs typeface="Arial" pitchFamily="34" charset="0"/>
                </a:rPr>
                <a:t>Этический комитет 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2666595" y="714356"/>
              <a:ext cx="1476777" cy="1046447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b="1">
                  <a:latin typeface="Arial" pitchFamily="34" charset="0"/>
                  <a:cs typeface="Arial" pitchFamily="34" charset="0"/>
                </a:rPr>
                <a:t>НППК</a:t>
              </a: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5396434" y="4929197"/>
              <a:ext cx="1729957" cy="1345932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Отдел менеджмента </a:t>
              </a:r>
            </a:p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НИР</a:t>
              </a:r>
            </a:p>
            <a:p>
              <a:pPr>
                <a:defRPr/>
              </a:pP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71406" y="4929198"/>
              <a:ext cx="1654156" cy="12558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Научно-образовательная лаборатория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1774333" y="4929197"/>
              <a:ext cx="1688916" cy="131061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Трансляционная лаборатория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7143768" y="4929198"/>
              <a:ext cx="1928826" cy="1590006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Отдел инновации трансферта научных технологий в регионе 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3524443" y="4929196"/>
              <a:ext cx="1865111" cy="150938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  <a:alpha val="51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perspectiveRight"/>
              <a:lightRig rig="threePt" dir="t"/>
            </a:scene3d>
            <a:sp3d>
              <a:bevelB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Научная лаборатория</a:t>
              </a:r>
            </a:p>
            <a:p>
              <a:pPr algn="ctr">
                <a:defRPr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(центр коллективного пользования)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87" name="Группа 82"/>
            <p:cNvGrpSpPr>
              <a:grpSpLocks/>
            </p:cNvGrpSpPr>
            <p:nvPr/>
          </p:nvGrpSpPr>
          <p:grpSpPr bwMode="auto">
            <a:xfrm>
              <a:off x="1142976" y="4572008"/>
              <a:ext cx="6936120" cy="357191"/>
              <a:chOff x="1142976" y="4572008"/>
              <a:chExt cx="6936120" cy="357191"/>
            </a:xfrm>
          </p:grpSpPr>
          <p:cxnSp>
            <p:nvCxnSpPr>
              <p:cNvPr id="3094" name="AutoShape 37"/>
              <p:cNvCxnSpPr>
                <a:cxnSpLocks noChangeShapeType="1"/>
              </p:cNvCxnSpPr>
              <p:nvPr/>
            </p:nvCxnSpPr>
            <p:spPr bwMode="auto">
              <a:xfrm>
                <a:off x="1157464" y="4572008"/>
                <a:ext cx="692163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5" name="AutoShape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4324214" y="4748357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6" name="AutoShape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5967288" y="4748357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7" name="AutoShape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7891620" y="4748357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8" name="AutoShape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2609702" y="4748357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9" name="AutoShape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966628" y="4748357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88" name="Группа 91"/>
            <p:cNvGrpSpPr>
              <a:grpSpLocks/>
            </p:cNvGrpSpPr>
            <p:nvPr/>
          </p:nvGrpSpPr>
          <p:grpSpPr bwMode="auto">
            <a:xfrm>
              <a:off x="1928794" y="1785927"/>
              <a:ext cx="5007294" cy="357191"/>
              <a:chOff x="2857488" y="1785927"/>
              <a:chExt cx="5007294" cy="357191"/>
            </a:xfrm>
          </p:grpSpPr>
          <p:cxnSp>
            <p:nvCxnSpPr>
              <p:cNvPr id="3089" name="AutoShape 37"/>
              <p:cNvCxnSpPr>
                <a:cxnSpLocks noChangeShapeType="1"/>
              </p:cNvCxnSpPr>
              <p:nvPr/>
            </p:nvCxnSpPr>
            <p:spPr bwMode="auto">
              <a:xfrm rot="10800000">
                <a:off x="2857488" y="2143116"/>
                <a:ext cx="4992806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0" name="AutoShape 40"/>
              <p:cNvCxnSpPr>
                <a:cxnSpLocks noChangeShapeType="1"/>
              </p:cNvCxnSpPr>
              <p:nvPr/>
            </p:nvCxnSpPr>
            <p:spPr bwMode="auto">
              <a:xfrm rot="5400000" flipH="1">
                <a:off x="4326354" y="1962275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1" name="AutoShape 40"/>
              <p:cNvCxnSpPr>
                <a:cxnSpLocks noChangeShapeType="1"/>
              </p:cNvCxnSpPr>
              <p:nvPr/>
            </p:nvCxnSpPr>
            <p:spPr bwMode="auto">
              <a:xfrm rot="5400000" flipH="1">
                <a:off x="2683280" y="1962275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2" name="AutoShape 40"/>
              <p:cNvCxnSpPr>
                <a:cxnSpLocks noChangeShapeType="1"/>
              </p:cNvCxnSpPr>
              <p:nvPr/>
            </p:nvCxnSpPr>
            <p:spPr bwMode="auto">
              <a:xfrm rot="5400000" flipH="1">
                <a:off x="6040866" y="1962275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93" name="AutoShape 40"/>
              <p:cNvCxnSpPr>
                <a:cxnSpLocks noChangeShapeType="1"/>
              </p:cNvCxnSpPr>
              <p:nvPr/>
            </p:nvCxnSpPr>
            <p:spPr bwMode="auto">
              <a:xfrm rot="5400000" flipH="1">
                <a:off x="7683940" y="1962275"/>
                <a:ext cx="357190" cy="449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00010" y="-71462"/>
            <a:ext cx="9044022" cy="1143000"/>
          </a:xfrm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НИИ ФПМ им. Б.А.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Атчабарова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8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672" y="2536342"/>
            <a:ext cx="2001460" cy="203566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2013" y="2214563"/>
            <a:ext cx="4471987" cy="2143125"/>
          </a:xfrm>
        </p:spPr>
        <p:txBody>
          <a:bodyPr/>
          <a:lstStyle/>
          <a:p>
            <a:pPr algn="just" eaLnBrk="1" hangingPunct="1"/>
            <a:r>
              <a:rPr lang="ru-RU" sz="1800" b="1" smtClean="0">
                <a:latin typeface="Arial" charset="0"/>
                <a:cs typeface="Arial" charset="0"/>
              </a:rPr>
              <a:t>Цель:</a:t>
            </a:r>
            <a:br>
              <a:rPr lang="ru-RU" sz="1800" b="1" smtClean="0">
                <a:latin typeface="Arial" charset="0"/>
                <a:cs typeface="Arial" charset="0"/>
              </a:rPr>
            </a:br>
            <a:r>
              <a:rPr lang="ru-RU" sz="1800" b="1" smtClean="0">
                <a:latin typeface="Arial" charset="0"/>
                <a:cs typeface="Arial" charset="0"/>
              </a:rPr>
              <a:t>Внедрение инноваций и трансферта научных технологий медицинских наук в регионы РК через трансляционную лабораторию</a:t>
            </a:r>
            <a:br>
              <a:rPr lang="ru-RU" sz="1800" b="1" smtClean="0">
                <a:latin typeface="Arial" charset="0"/>
                <a:cs typeface="Arial" charset="0"/>
              </a:rPr>
            </a:br>
            <a:endParaRPr lang="ru-RU" sz="1800" b="1" smtClean="0">
              <a:latin typeface="Arial" charset="0"/>
              <a:cs typeface="Arial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357158" y="285729"/>
            <a:ext cx="8358246" cy="928693"/>
            <a:chOff x="34419" y="1718065"/>
            <a:chExt cx="3828771" cy="4193807"/>
          </a:xfr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Трансляционная лаборатория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357158" y="2045960"/>
            <a:ext cx="3786214" cy="2071702"/>
            <a:chOff x="34419" y="1718065"/>
            <a:chExt cx="3828771" cy="4193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Клинико-экспериментальная лаборатория</a:t>
              </a:r>
            </a:p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Операционный блок </a:t>
              </a:r>
              <a:r>
                <a: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I, II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Патоморфологическая лаборатория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57158" y="1331580"/>
            <a:ext cx="3786214" cy="642942"/>
            <a:chOff x="34419" y="1718065"/>
            <a:chExt cx="3828771" cy="4193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Виварий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57158" y="4189100"/>
            <a:ext cx="3786214" cy="1000132"/>
            <a:chOff x="34419" y="1718065"/>
            <a:chExt cx="3828771" cy="4193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Лаборатория функциональных исследований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0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57158" y="4403414"/>
            <a:ext cx="3786214" cy="85725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7348" tIns="117348" rIns="156464" bIns="176022" spcCol="1270"/>
          <a:lstStyle/>
          <a:p>
            <a:pPr marL="228600" lvl="1" indent="-228600" defTabSz="9779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 «От стола к стеклу»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671513" y="1357313"/>
          <a:ext cx="8472487" cy="492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marL="41116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доклинических исследований необходимо его планирование. Особое внимание обращается на документы определяющие порядок проведения исследования, которые предусматривают: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исследования;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исследования;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отбора;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 проведения;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результатов;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статистическая обработка; </a:t>
            </a:r>
          </a:p>
          <a:p>
            <a:pPr marL="893763" indent="-354013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5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143000"/>
            <a:chOff x="34419" y="1718065"/>
            <a:chExt cx="3828771" cy="4193807"/>
          </a:xfr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Трансляционная лаборатория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323850"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поставленным цели и задачам производится методика отбора (в конкретном случае проводится отбор животных по  эксперименту:</a:t>
            </a:r>
            <a:endParaRPr lang="ru-RU" sz="170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доклинические исследования: острая, хроническая токсичность, эмбриотоксичность и т.д.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2. клинические исследования </a:t>
            </a:r>
            <a:r>
              <a:rPr lang="en-US" sz="1700" smtClean="0">
                <a:latin typeface="Times New Roman" pitchFamily="18" charset="0"/>
                <a:cs typeface="Calibri" pitchFamily="34" charset="0"/>
              </a:rPr>
              <a:t>in vivo</a:t>
            </a:r>
            <a:r>
              <a:rPr lang="ru-RU" sz="1700" smtClean="0">
                <a:latin typeface="Times New Roman" pitchFamily="18" charset="0"/>
                <a:cs typeface="Calibri" pitchFamily="34" charset="0"/>
              </a:rPr>
              <a:t> с продолжением клинического исследования на больных предусматривает: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А) подача заявки на проведение данных работ на имя  руководства НИИ, где полностью указывается название работы, научный консультант, дизайн исследования, срок эксперимента и объем биоматериала.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Б) заполнение заборной карты (вид животного, количество)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В) по окончании эксперимента акт списания животного, заполненного комиссионно-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(научный консультагт, экспериментатор, лаборант).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algn="just">
              <a:spcBef>
                <a:spcPct val="0"/>
              </a:spcBef>
              <a:buFont typeface="Arial" charset="0"/>
              <a:buNone/>
              <a:defRPr/>
            </a:pPr>
            <a:r>
              <a:rPr lang="ru-RU" sz="1700" smtClean="0">
                <a:latin typeface="Times New Roman" pitchFamily="18" charset="0"/>
                <a:cs typeface="Calibri" pitchFamily="34" charset="0"/>
              </a:rPr>
              <a:t> Все работы на животных выполняются с обязательным соблюдением Европейской конвенции защиты позвоночных животных, используемых для экспериментов и других научных целей (Страсбург, 18.03.1986 г.)</a:t>
            </a:r>
            <a:endParaRPr lang="ru-RU" sz="1700" smtClean="0">
              <a:latin typeface="Arial" charset="0"/>
              <a:cs typeface="Arial" charset="0"/>
            </a:endParaRPr>
          </a:p>
          <a:p>
            <a:pPr marL="0" indent="323850" eaLnBrk="1" hangingPunct="1">
              <a:buFont typeface="Arial" charset="0"/>
              <a:buNone/>
              <a:defRPr/>
            </a:pPr>
            <a:endParaRPr lang="ru-RU" sz="170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Трансляционная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лаборатория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857250" y="1571625"/>
            <a:ext cx="7429500" cy="2786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Заборная карта  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получение животных и фуража кафедрой _____________________________________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  _______________ 2013 г.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Уполномоченный от кафедры ____________________________________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(должность, Ф.И.О.)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1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3000375"/>
          <a:ext cx="8286750" cy="355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  <a:gridCol w="828675"/>
              </a:tblGrid>
              <a:tr h="25910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Дата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</a:rPr>
                        <a:t>Ед.изм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Собак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Кроликов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</a:rPr>
                        <a:t>Крыс-Б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</a:rPr>
                        <a:t>Мышей-Б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Лягушек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М/свинки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Роспись 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9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Трансляционная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лаборатория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Патоморфологические исследования согласно целям и задачам научных исследований.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Трансляционная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лаборатория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357188" y="1643063"/>
            <a:ext cx="8429625" cy="15097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создание современного лабораторного технопарка, необходимого для подготовки высококвалифицированных специалистов, владеющих современными методами клинической лабораторной диагностики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57158" y="285729"/>
            <a:ext cx="8429684" cy="1214445"/>
            <a:chOff x="34419" y="1718065"/>
            <a:chExt cx="3828771" cy="41938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Научно-образовательная лаборатория (НОЛ) 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2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57158" y="3153144"/>
            <a:ext cx="5943081" cy="1130468"/>
            <a:chOff x="-2146692" y="1718065"/>
            <a:chExt cx="6009882" cy="51049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-2146692" y="2629238"/>
              <a:ext cx="4095496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ЛАБОРАТОРИЯ  ОБЩЕКЛИНИЧЕСКИХ И БИОХИМИЧЕСКИХ ИССЛЕДОВАНИЙ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643182"/>
            <a:ext cx="8429683" cy="1640429"/>
            <a:chOff x="34419" y="1718065"/>
            <a:chExt cx="8524433" cy="107002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4381171" y="6634485"/>
              <a:ext cx="4177681" cy="5783834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ЛАБОРАТОРИЯ САНИТАРНО-ГИГИЕНИЧЕКСКИХ ИССЛЕДОВАНИЙ                         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4567558"/>
            <a:ext cx="5915052" cy="1255621"/>
            <a:chOff x="-2118347" y="-230788"/>
            <a:chExt cx="5981537" cy="61426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-2118347" y="-230788"/>
              <a:ext cx="4095495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ЛАБОРАТОРИЯ МОЛЕКУЛЯРНО- ГЕНЕТИЧЕСКИХ ИССЛЕДОВАНИЙ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655594" y="4537295"/>
            <a:ext cx="4131247" cy="857256"/>
            <a:chOff x="34419" y="1718065"/>
            <a:chExt cx="3828771" cy="4193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Прямоугольник 28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ЛАБОРАТОРИЯ СЕРОЛОГИЧЕСКИХ ИССЛЕДОВАН</a:t>
              </a:r>
              <a:endPara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9558" y="4438656"/>
            <a:ext cx="7158786" cy="2079848"/>
            <a:chOff x="34419" y="1718065"/>
            <a:chExt cx="7239251" cy="1017488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1084193" y="7699143"/>
              <a:ext cx="6189477" cy="4193807"/>
            </a:xfrm>
            <a:prstGeom prst="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МИНИЛАБОРАТОРИИ МОРФОЛОГИИ И ФИЗИОЛОГИИ  ПРИ КАФЕДРЕ ГИСТОЛОГИИ И КАФЕДРЕ НОРМАЛЬНОЙ ФИЗИОЛОГИИ</a:t>
              </a:r>
              <a:endPara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0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r>
              <a:rPr lang="ru-RU" sz="1400" b="1" smtClean="0">
                <a:latin typeface="Arial" charset="0"/>
                <a:cs typeface="Arial" charset="0"/>
              </a:rPr>
              <a:t>ознакомление с лабораторным оборудованием и принципами лабораторных исследований студентов всех факультетов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обучение методам лабораторной диагностики интернов, резидентов, докторантов и курсантов профильных кафедр ИПО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Организация образовательного процесса для студентов на базе НОЛ совместно с кафедрами КаЗНМУ (гистология, микробиология, пат.физиология. клинико-лабораторная диагностика и др.)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проведение студенческой научно-практической конференции 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Проведение научно-исследовательских студенческих работ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применение современного лабораторного оборудования для общеклинических, биохимических, серологических и молекулярно-генетических исследований ;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Определение молекулярно-генетических маркеров предрасположенности к распространенным мультифакторным заболеваниям.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Развитие сотрудничества с подразделениями здравоохранения в области  лабораторных исследований   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Оказание   диагностической помощи населению на коммерческой основе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Развитие международного сотрудничества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Проведение семинаров, конференций, специализированных курсов, мастер-классов.</a:t>
            </a:r>
          </a:p>
          <a:p>
            <a:r>
              <a:rPr lang="ru-RU" sz="1400" b="1" smtClean="0">
                <a:latin typeface="Arial" charset="0"/>
                <a:cs typeface="Arial" charset="0"/>
              </a:rPr>
              <a:t>Постоянное повышение  квалификации сотрудников</a:t>
            </a:r>
          </a:p>
          <a:p>
            <a:endParaRPr lang="ru-RU" sz="1800" b="1" smtClean="0">
              <a:latin typeface="Arial" charset="0"/>
              <a:cs typeface="Arial" charset="0"/>
            </a:endParaRPr>
          </a:p>
        </p:txBody>
      </p:sp>
      <p:sp>
        <p:nvSpPr>
          <p:cNvPr id="2969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16633"/>
            <a:ext cx="8607330" cy="1296144"/>
            <a:chOff x="34419" y="1718065"/>
            <a:chExt cx="3828771" cy="41938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Возможности Научно-образовательной лаборатории (НОЛ) </a:t>
              </a:r>
              <a:endPara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43625" y="3286125"/>
            <a:ext cx="28575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Автоматический гематологический анализатор </a:t>
            </a:r>
          </a:p>
          <a:p>
            <a:pPr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SYSMEX XS 1000i, Япония</a:t>
            </a:r>
            <a:r>
              <a: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1000" b="1" i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71570"/>
            <a:ext cx="2357454" cy="1916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17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74771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214313"/>
            <a:ext cx="8001000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ОБЩЕКЛИНИЧЕСКИЕ И БИОХИМИЧЕСКИЕ ИССЛЕДОВАНИЯ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071569"/>
            <a:ext cx="2500330" cy="185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14750" y="3143250"/>
            <a:ext cx="2071688" cy="1030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Экспресс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- анализатор мочи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URISYS 1100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ru-RU" sz="10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143636" y="3857628"/>
            <a:ext cx="2300066" cy="198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15125" y="5929313"/>
            <a:ext cx="1562100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en-US" sz="1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DM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1062" y="3784551"/>
            <a:ext cx="2445653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1" name="Прямоугольник 15"/>
          <p:cNvSpPr>
            <a:spLocks noChangeArrowheads="1"/>
          </p:cNvSpPr>
          <p:nvPr/>
        </p:nvSpPr>
        <p:spPr bwMode="auto">
          <a:xfrm>
            <a:off x="3654425" y="5784850"/>
            <a:ext cx="2286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Четырехканальный коагулометр CoaData 4001 (HELENA BioSciences Europe) </a:t>
            </a:r>
          </a:p>
        </p:txBody>
      </p:sp>
      <p:sp>
        <p:nvSpPr>
          <p:cNvPr id="30732" name="Прямоугольник 16"/>
          <p:cNvSpPr>
            <a:spLocks noChangeArrowheads="1"/>
          </p:cNvSpPr>
          <p:nvPr/>
        </p:nvSpPr>
        <p:spPr bwMode="auto">
          <a:xfrm>
            <a:off x="250825" y="1571625"/>
            <a:ext cx="32607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В лаборатории имеется </a:t>
            </a: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автоматический гематологический анализатор </a:t>
            </a:r>
            <a:r>
              <a:rPr lang="en-US" sz="1400" b="1" u="sng">
                <a:latin typeface="Times New Roman" pitchFamily="18" charset="0"/>
                <a:cs typeface="Times New Roman" pitchFamily="18" charset="0"/>
              </a:rPr>
              <a:t>Sysmex XS 1000i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– 24 гематологических параметра;  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Экспресс - анализатор мочи </a:t>
            </a:r>
            <a:r>
              <a:rPr lang="en-US" sz="1400" b="1" u="sng">
                <a:latin typeface="Times New Roman" pitchFamily="18" charset="0"/>
                <a:cs typeface="Times New Roman" pitchFamily="18" charset="0"/>
              </a:rPr>
              <a:t>URISYS 1100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для проведения общего анализа мочи;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Четырехканальный коагулометр CoaData 4001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(HELENA BioSciences Europe) для определения в плазме крови основных параметров гемостаза;</a:t>
            </a:r>
          </a:p>
          <a:p>
            <a:endParaRPr lang="ru-RU" sz="1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Микроскоп </a:t>
            </a:r>
            <a:r>
              <a:rPr lang="en-US" sz="1400" b="1" u="sng">
                <a:latin typeface="Times New Roman" pitchFamily="18" charset="0"/>
                <a:cs typeface="Times New Roman" pitchFamily="18" charset="0"/>
              </a:rPr>
              <a:t>Leica DM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для изучения морфологии  форменных элементов крови.</a:t>
            </a:r>
          </a:p>
        </p:txBody>
      </p:sp>
    </p:spTree>
  </p:cSld>
  <p:clrMapOvr>
    <a:masterClrMapping/>
  </p:clrMapOvr>
  <p:transition advTm="20701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75" y="285750"/>
          <a:ext cx="5357813" cy="67500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35360"/>
                <a:gridCol w="1736515"/>
                <a:gridCol w="1785938"/>
              </a:tblGrid>
              <a:tr h="6750050"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Специфические белки </a:t>
                      </a:r>
                    </a:p>
                    <a:p>
                      <a:endParaRPr lang="ru-RU" sz="1000" u="sng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l-GR" sz="1000" dirty="0" smtClean="0"/>
                        <a:t>α 1-</a:t>
                      </a:r>
                      <a:r>
                        <a:rPr lang="ru-RU" sz="1000" dirty="0" smtClean="0"/>
                        <a:t>кислый гликопротеин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l-GR" sz="1000" dirty="0" smtClean="0"/>
                        <a:t>α 1-</a:t>
                      </a:r>
                      <a:r>
                        <a:rPr lang="ru-RU" sz="1000" dirty="0" err="1" smtClean="0"/>
                        <a:t>антитрепсин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Альбумин (</a:t>
                      </a:r>
                      <a:r>
                        <a:rPr lang="en-US" sz="1000" dirty="0" err="1" smtClean="0"/>
                        <a:t>immuno</a:t>
                      </a:r>
                      <a:r>
                        <a:rPr lang="en-US" sz="1000" dirty="0" smtClean="0"/>
                        <a:t>.)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Аполипопротеин</a:t>
                      </a:r>
                      <a:r>
                        <a:rPr lang="ru-RU" sz="1000" dirty="0" smtClean="0"/>
                        <a:t> А (</a:t>
                      </a:r>
                      <a:r>
                        <a:rPr lang="en-US" sz="1000" dirty="0" smtClean="0"/>
                        <a:t>APO A1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 </a:t>
                      </a:r>
                      <a:r>
                        <a:rPr lang="ru-RU" sz="1000" dirty="0" err="1" smtClean="0"/>
                        <a:t>Аполипопротеин</a:t>
                      </a:r>
                      <a:r>
                        <a:rPr lang="ru-RU" sz="1000" dirty="0" smtClean="0"/>
                        <a:t> В (</a:t>
                      </a:r>
                      <a:r>
                        <a:rPr lang="en-US" sz="1000" dirty="0" smtClean="0"/>
                        <a:t>APO B)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Антистрептолизина</a:t>
                      </a:r>
                      <a:r>
                        <a:rPr lang="ru-RU" sz="1000" dirty="0" smtClean="0"/>
                        <a:t> О (</a:t>
                      </a:r>
                      <a:r>
                        <a:rPr lang="en-US" sz="1000" dirty="0" smtClean="0"/>
                        <a:t>ASLO)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C3c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C4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 </a:t>
                      </a:r>
                      <a:r>
                        <a:rPr lang="ru-RU" sz="1000" dirty="0" err="1" smtClean="0"/>
                        <a:t>Церулоплазмин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С-реактивный</a:t>
                      </a:r>
                      <a:r>
                        <a:rPr lang="ru-RU" sz="1000" dirty="0" smtClean="0"/>
                        <a:t> белок (</a:t>
                      </a:r>
                      <a:r>
                        <a:rPr lang="en-US" sz="1000" dirty="0" smtClean="0"/>
                        <a:t>CRP)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С-реактивный</a:t>
                      </a:r>
                      <a:r>
                        <a:rPr lang="ru-RU" sz="1000" dirty="0" smtClean="0"/>
                        <a:t> белок высокочувствительный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Цистатин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Ферритин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Гаптоглобин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Гликированный</a:t>
                      </a:r>
                      <a:r>
                        <a:rPr lang="ru-RU" sz="1000" dirty="0" smtClean="0"/>
                        <a:t> гемоглобин </a:t>
                      </a:r>
                      <a:r>
                        <a:rPr lang="en-US" sz="1000" dirty="0" smtClean="0"/>
                        <a:t>HbA1c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Иммуноглобулин А (</a:t>
                      </a:r>
                      <a:r>
                        <a:rPr lang="en-US" sz="1000" dirty="0" err="1" smtClean="0"/>
                        <a:t>IgA</a:t>
                      </a:r>
                      <a:r>
                        <a:rPr lang="en-US" sz="1000" dirty="0" smtClean="0"/>
                        <a:t>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Иммуноглобулин </a:t>
                      </a:r>
                      <a:r>
                        <a:rPr lang="en-US" sz="1000" dirty="0" smtClean="0"/>
                        <a:t>G (</a:t>
                      </a:r>
                      <a:r>
                        <a:rPr lang="en-US" sz="1000" dirty="0" err="1" smtClean="0"/>
                        <a:t>IgG</a:t>
                      </a:r>
                      <a:r>
                        <a:rPr lang="en-US" sz="1000" dirty="0" smtClean="0"/>
                        <a:t>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Иммуноглобулин М (</a:t>
                      </a:r>
                      <a:r>
                        <a:rPr lang="en-US" sz="1000" dirty="0" err="1" smtClean="0"/>
                        <a:t>IgM</a:t>
                      </a:r>
                      <a:r>
                        <a:rPr lang="en-US" sz="1000" dirty="0" smtClean="0"/>
                        <a:t>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Kappa Light Chain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Lambda Light Chain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Липопротеин</a:t>
                      </a:r>
                      <a:r>
                        <a:rPr lang="ru-RU" sz="1000" dirty="0" smtClean="0"/>
                        <a:t> (а)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Миоглобин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Преальбумин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Ревматоидный</a:t>
                      </a:r>
                      <a:r>
                        <a:rPr lang="ru-RU" sz="1000" dirty="0" smtClean="0"/>
                        <a:t> фактор (</a:t>
                      </a:r>
                      <a:r>
                        <a:rPr lang="en-US" sz="1000" dirty="0" smtClean="0"/>
                        <a:t>RF)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Растворимые рецепторы </a:t>
                      </a:r>
                      <a:r>
                        <a:rPr lang="ru-RU" sz="1000" dirty="0" err="1" smtClean="0"/>
                        <a:t>трансферина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Трансферрин</a:t>
                      </a:r>
                      <a:r>
                        <a:rPr lang="ru-RU" sz="1000" dirty="0" smtClean="0"/>
                        <a:t> 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Субстраты </a:t>
                      </a:r>
                    </a:p>
                    <a:p>
                      <a:endParaRPr lang="ru-RU" sz="1000" u="sng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Альбумин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Общий белок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Билирубин общий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Билирубин прямой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Глюкоза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Железо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ЛЖСС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Кальций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Креатинин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энз</a:t>
                      </a:r>
                      <a:r>
                        <a:rPr lang="ru-RU" sz="1000" dirty="0" smtClean="0"/>
                        <a:t>. метод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Креатинин</a:t>
                      </a:r>
                      <a:r>
                        <a:rPr lang="ru-RU" sz="1000" dirty="0" smtClean="0"/>
                        <a:t> Яффе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Лактат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Магний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Мочевая кислота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Мочевина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Фосфор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Фруктозамин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Триглицериды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X</a:t>
                      </a:r>
                      <a:r>
                        <a:rPr lang="ru-RU" sz="1000" dirty="0" err="1" smtClean="0"/>
                        <a:t>олестерин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Холестерин ЛПВП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Холестерин ЛПНП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000" dirty="0" smtClean="0"/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Ферменты </a:t>
                      </a:r>
                    </a:p>
                    <a:p>
                      <a:pPr algn="ctr">
                        <a:buFont typeface="Wingdings" pitchFamily="2" charset="2"/>
                        <a:buNone/>
                      </a:pPr>
                      <a:endParaRPr lang="ru-RU" sz="1000" u="sng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Щелочная фосфатаза (</a:t>
                      </a:r>
                      <a:r>
                        <a:rPr lang="en-US" sz="1000" dirty="0" smtClean="0"/>
                        <a:t>ALP)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АЛТ (</a:t>
                      </a:r>
                      <a:r>
                        <a:rPr lang="en-US" sz="1000" dirty="0" smtClean="0"/>
                        <a:t>ALT/GPT)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Амилаза общая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Панкреатическая амилаза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АСТ (</a:t>
                      </a:r>
                      <a:r>
                        <a:rPr lang="en-US" sz="1000" dirty="0" smtClean="0"/>
                        <a:t>AST/GOT)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Холинэстераза</a:t>
                      </a:r>
                      <a:r>
                        <a:rPr lang="ru-RU" sz="1000" dirty="0" smtClean="0"/>
                        <a:t> (</a:t>
                      </a:r>
                      <a:r>
                        <a:rPr lang="en-US" sz="1000" dirty="0" smtClean="0"/>
                        <a:t>CHE)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Креатинкиназа</a:t>
                      </a:r>
                      <a:r>
                        <a:rPr lang="ru-RU" sz="1000" dirty="0" smtClean="0"/>
                        <a:t> (</a:t>
                      </a:r>
                      <a:r>
                        <a:rPr lang="en-US" sz="1000" dirty="0" smtClean="0"/>
                        <a:t>CK)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Креатинкиназа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MB (CK-MB)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dirty="0" smtClean="0"/>
                        <a:t> </a:t>
                      </a:r>
                      <a:r>
                        <a:rPr lang="ru-RU" sz="1000" dirty="0" err="1" smtClean="0"/>
                        <a:t>Гамма-ГТ</a:t>
                      </a:r>
                      <a:r>
                        <a:rPr lang="ru-RU" sz="1000" dirty="0" smtClean="0"/>
                        <a:t> (</a:t>
                      </a:r>
                      <a:r>
                        <a:rPr lang="en-US" sz="1000" dirty="0" smtClean="0"/>
                        <a:t>GGT)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ЛДГ (</a:t>
                      </a:r>
                      <a:r>
                        <a:rPr lang="en-US" sz="1000" dirty="0" smtClean="0"/>
                        <a:t>LDH) </a:t>
                      </a:r>
                      <a:r>
                        <a:rPr lang="ru-RU" sz="1000" dirty="0" smtClean="0"/>
                        <a:t>Липаза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Лекарственный мониторинг </a:t>
                      </a:r>
                    </a:p>
                    <a:p>
                      <a:endParaRPr lang="ru-RU" sz="1000" u="sng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Ацетаминофен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Амикацин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Карбамазепин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Циклоспорин</a:t>
                      </a:r>
                      <a:r>
                        <a:rPr lang="ru-RU" sz="1000" dirty="0" smtClean="0"/>
                        <a:t> А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Дигитоксин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Дигоксин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Гентамицин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Лидокаин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Литий </a:t>
                      </a:r>
                      <a:r>
                        <a:rPr lang="en-US" sz="1000" dirty="0" smtClean="0"/>
                        <a:t>MPA NAPA 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Фенобарбитал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Фенитоин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Прокаинамид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Хинидин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Салицилат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Теофиллин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Тобрамицин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Вальпроевая</a:t>
                      </a:r>
                      <a:r>
                        <a:rPr lang="ru-RU" sz="1000" dirty="0" smtClean="0"/>
                        <a:t> кислота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Ванкомицин</a:t>
                      </a: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n-US" sz="11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тесты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000" dirty="0" smtClean="0"/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Антитромбин</a:t>
                      </a:r>
                      <a:r>
                        <a:rPr lang="ru-RU" sz="1000" dirty="0" smtClean="0"/>
                        <a:t> III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err="1" smtClean="0"/>
                        <a:t>Д-димер</a:t>
                      </a:r>
                      <a:r>
                        <a:rPr lang="ru-RU" sz="100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000" dirty="0" smtClean="0"/>
                        <a:t>Тироксин (T4)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  <p:pic>
        <p:nvPicPr>
          <p:cNvPr id="15372" name="Рисунок 12" descr="P101005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065737" cy="2299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313" y="5786438"/>
            <a:ext cx="3286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Автоматический биохимический анализатор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Cobas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Integra 400 plus,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Roche Diagnostics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Швейцария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88"/>
            <a:ext cx="3643313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ОБЩЕКЛИНИЧЕСКИЕ И БИОХИМИЧЕСКИЕ ИССЛЕДОВАНИЯ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3" name="Picture 17" descr="log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7477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14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r>
              <a:rPr lang="ru-RU" sz="1800" b="1" dirty="0" smtClean="0">
                <a:latin typeface="Arial" charset="0"/>
                <a:cs typeface="Arial" charset="0"/>
              </a:rPr>
              <a:t>Анализ аллельного полиморфизма;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Анализ экспрессии генов;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Исследование фрагментов нуклеиновых кислот и количественный анализ целевого фрагмента;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Анализ системных и точечных мутаций;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Генетическое сканирование (</a:t>
            </a:r>
            <a:r>
              <a:rPr lang="ru-RU" sz="1800" b="1" dirty="0" err="1" smtClean="0">
                <a:latin typeface="Arial" charset="0"/>
                <a:cs typeface="Arial" charset="0"/>
              </a:rPr>
              <a:t>секвенирование</a:t>
            </a:r>
            <a:r>
              <a:rPr lang="ru-RU" sz="1800" b="1" dirty="0" smtClean="0">
                <a:latin typeface="Arial" charset="0"/>
                <a:cs typeface="Arial" charset="0"/>
              </a:rPr>
              <a:t>);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Анализ статуса </a:t>
            </a:r>
            <a:r>
              <a:rPr lang="ru-RU" sz="1800" b="1" dirty="0" err="1" smtClean="0">
                <a:latin typeface="Arial" charset="0"/>
                <a:cs typeface="Arial" charset="0"/>
              </a:rPr>
              <a:t>метилирования</a:t>
            </a:r>
            <a:r>
              <a:rPr lang="ru-RU" sz="1800" b="1" dirty="0" smtClean="0">
                <a:latin typeface="Arial" charset="0"/>
                <a:cs typeface="Arial" charset="0"/>
              </a:rPr>
              <a:t> ДНК;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Сравнительное </a:t>
            </a:r>
            <a:r>
              <a:rPr lang="ru-RU" sz="1800" b="1" dirty="0" err="1" smtClean="0">
                <a:latin typeface="Arial" charset="0"/>
                <a:cs typeface="Arial" charset="0"/>
              </a:rPr>
              <a:t>генотипирование</a:t>
            </a:r>
            <a:r>
              <a:rPr lang="ru-RU" sz="1800" b="1" dirty="0" smtClean="0">
                <a:latin typeface="Arial" charset="0"/>
                <a:cs typeface="Arial" charset="0"/>
              </a:rPr>
              <a:t>; 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Атомно-эмиссионная спектрометрия с индуктивно связанной аргоновой плазмой (ИСП-АЭС);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Масс-спектрометрия с индуктивно связанной аргоновой плазмой (ИСП-МС);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Высокоэффективная жидкостная хроматография (ВЭЖХ);</a:t>
            </a:r>
          </a:p>
          <a:p>
            <a:r>
              <a:rPr lang="ru-RU" sz="1800" b="1" dirty="0" smtClean="0">
                <a:latin typeface="Arial" charset="0"/>
                <a:cs typeface="Arial" charset="0"/>
              </a:rPr>
              <a:t>Определение молекулярно-генетических, эпигенетических и белковых маркеров предрасположенности к распространенным тяжелым патологиям человека и разработка </a:t>
            </a:r>
            <a:r>
              <a:rPr lang="ru-RU" sz="1800" b="1" dirty="0" err="1" smtClean="0">
                <a:latin typeface="Arial" charset="0"/>
                <a:cs typeface="Arial" charset="0"/>
              </a:rPr>
              <a:t>неинвазивной</a:t>
            </a:r>
            <a:r>
              <a:rPr lang="ru-RU" sz="1800" b="1" dirty="0" smtClean="0">
                <a:latin typeface="Arial" charset="0"/>
                <a:cs typeface="Arial" charset="0"/>
              </a:rPr>
              <a:t> диагностики на этой основе.</a:t>
            </a:r>
          </a:p>
          <a:p>
            <a:endParaRPr 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512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16633"/>
            <a:ext cx="8607330" cy="1296144"/>
            <a:chOff x="34419" y="1718065"/>
            <a:chExt cx="3828771" cy="419380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olidFill>
              <a:srgbClr val="FF0000">
                <a:alpha val="90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>
              <a:bevelT w="190500" h="381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Методические возможности научной лаборатории</a:t>
              </a:r>
            </a:p>
            <a:p>
              <a:pPr algn="ctr">
                <a:defRPr/>
              </a:pPr>
              <a:r>
                <a: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(Центр коллективного пользования)</a:t>
              </a:r>
              <a:endPara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419" y="1718065"/>
              <a:ext cx="3828771" cy="41938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2200" i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0" y="785813"/>
            <a:ext cx="25923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для ЭХЛ анализа ELECSYS-2010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Roche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Diagnostics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 Швейцария</a:t>
            </a:r>
          </a:p>
        </p:txBody>
      </p:sp>
      <p:pic>
        <p:nvPicPr>
          <p:cNvPr id="16387" name="Рисунок 14" descr="P10100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342" y="1928802"/>
            <a:ext cx="3172658" cy="237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731838"/>
          <a:ext cx="5786436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12"/>
                <a:gridCol w="1928812"/>
                <a:gridCol w="1928812"/>
              </a:tblGrid>
              <a:tr h="6065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Онкология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AFP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HCG+</a:t>
                      </a:r>
                      <a:r>
                        <a:rPr lang="el-GR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β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CEA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 72-4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total PSA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free PSA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 15-3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 125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CA 19-9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Cyfra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21-1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NSE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S100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Ferritin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Костный обмен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PTH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PTH (STAT)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PTH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biointact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*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N-MID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Osteocalcin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l-GR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β-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CrossLaps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Vitamin D3 (25-OH)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P1NP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Гормоны</a:t>
                      </a:r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FSH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LH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Prolactin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Estradiol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Progesteron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Testosteron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SHBG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Insulin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C-Peptide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DHEA-S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Cortisol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ACTH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6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Беременность </a:t>
                      </a:r>
                      <a:endParaRPr lang="ru-RU" sz="16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AFP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HCG (STAT)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HCG+</a:t>
                      </a:r>
                      <a:r>
                        <a:rPr lang="el-GR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β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free </a:t>
                      </a:r>
                      <a:r>
                        <a:rPr lang="el-GR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β – 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HCG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PAPP–A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Кардиология </a:t>
                      </a:r>
                      <a:endParaRPr lang="ru-RU" sz="14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CK-MB mass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CK-MB mass (STAT)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proBNP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Digoxin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Digitoxin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Myoglobin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Myoglobin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(STAT)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Troponin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Troponin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 (STAT)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Troponin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 Hs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Troponin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T Hs (STAT)</a:t>
                      </a: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Анемия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Ferritin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Serum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Folat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Vitamin B12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</a:t>
                      </a:r>
                      <a:r>
                        <a:rPr lang="ru-RU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епсис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PCT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IL-</a:t>
                      </a:r>
                      <a:r>
                        <a:rPr lang="en-US" sz="1000" b="0" u="sng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</a:t>
                      </a:r>
                      <a:endParaRPr lang="ru-RU" sz="1000" b="0" u="sng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Arial"/>
                        <a:buChar char="•"/>
                      </a:pPr>
                      <a:endParaRPr lang="en-US" sz="1000" b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Ревматоидный</a:t>
                      </a:r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артрит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Anti-CCP 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endParaRPr lang="en-US" sz="1000" b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Повреждения мозга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S100</a:t>
                      </a:r>
                    </a:p>
                  </a:txBody>
                  <a:tcPr marL="91439" marR="91439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Атопии</a:t>
                      </a:r>
                      <a:r>
                        <a:rPr lang="ru-RU" sz="1000" b="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E </a:t>
                      </a: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Щитовидная железа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TSH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T3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FT3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T4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FT4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T-Uptake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Anti-TG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Anti-TPO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</a:t>
                      </a:r>
                      <a:r>
                        <a:rPr lang="en-US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TSHr</a:t>
                      </a:r>
                      <a:endParaRPr lang="ru-RU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>
                        <a:buFont typeface="Arial"/>
                        <a:buChar char="•"/>
                      </a:pPr>
                      <a:endParaRPr lang="en-US" sz="1000" b="0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Инфекционные болезни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sAg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HBsAg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II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sAg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quantif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.)*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HBsAg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conf.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HBeAg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Anti-HBs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HBe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HBc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HBc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Anti-HAV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Anti-HAV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Anti</a:t>
                      </a:r>
                      <a:r>
                        <a:rPr lang="el-GR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β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HCV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HIV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combi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HIV Ag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HIV Ag conf.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Toxo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IgG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Toxo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avidity*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Toxo</a:t>
                      </a: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Rubella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IgG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Rubella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CMV </a:t>
                      </a:r>
                      <a:r>
                        <a:rPr lang="en-US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IgG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CMV </a:t>
                      </a:r>
                      <a:r>
                        <a:rPr lang="en-US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IgM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9" marR="91439" marT="45722" marB="45722"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50" y="0"/>
            <a:ext cx="8286750" cy="83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ОБЩЕКЛИНИЧЕСКИЕ И БИОХИМИЧЕСКИЕ ИССЛЕДОВАНИЯ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7" name="Прямоугольник 6"/>
          <p:cNvSpPr>
            <a:spLocks noChangeArrowheads="1"/>
          </p:cNvSpPr>
          <p:nvPr/>
        </p:nvSpPr>
        <p:spPr bwMode="auto">
          <a:xfrm>
            <a:off x="6143625" y="4786313"/>
            <a:ext cx="30003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Предназначен как для количественных, так и для</a:t>
            </a: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качественных in vitro измерений. Пропускная  способность 85 тестов в час. </a:t>
            </a:r>
          </a:p>
        </p:txBody>
      </p:sp>
      <p:pic>
        <p:nvPicPr>
          <p:cNvPr id="33808" name="Picture 17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7477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16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2" descr="P10100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2808288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Рисунок 13" descr="P10100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85860"/>
            <a:ext cx="2808287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071563" y="500063"/>
            <a:ext cx="7858125" cy="830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СЕРОЛОГИЧЕСКИЕ ИССЛЕДОВАНИЯ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50" y="1412875"/>
            <a:ext cx="2501900" cy="4716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Иммунологические анализаторы:</a:t>
            </a:r>
          </a:p>
          <a:p>
            <a:pPr marL="371475" indent="-285750" fontAlgn="auto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b="1" dirty="0" err="1">
                <a:latin typeface="Arial" pitchFamily="34" charset="0"/>
                <a:cs typeface="Arial" pitchFamily="34" charset="0"/>
              </a:rPr>
              <a:t>Tecan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Sunrise 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полуавтоматический анализатор.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Проточный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цитофлуориметр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Epics   XL</a:t>
            </a:r>
          </a:p>
          <a:p>
            <a:pPr>
              <a:spcAft>
                <a:spcPts val="300"/>
              </a:spcAft>
              <a:defRPr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полного спектра оборудования позволит проводить полноценные исследования для создания учебных и научных программ.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00338" y="3429000"/>
            <a:ext cx="2592387" cy="577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Иммуноферментный анализатор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 Fax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Awareness inc.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Австрия</a:t>
            </a:r>
          </a:p>
          <a:p>
            <a:pPr algn="ctr">
              <a:defRPr/>
            </a:pP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525" y="3500438"/>
            <a:ext cx="25923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Иммуноферментный анализатор </a:t>
            </a:r>
            <a:r>
              <a:rPr lang="en-US" sz="10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Tecan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Sunrise</a:t>
            </a:r>
            <a:r>
              <a: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Австрия</a:t>
            </a: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17" descr="logo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7477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7" descr="P101001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86188"/>
            <a:ext cx="26177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57375" y="578643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Проточный </a:t>
            </a:r>
            <a:r>
              <a:rPr lang="ru-RU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цитофлуориметр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Epics XL, </a:t>
            </a: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Beckman Coulter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98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9688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При проведении научных исследований в НИИ возможны мастер-классы по обучению фрагментов научных исследований в зависимости от целей, задач, профиля выбранных студентами, резидентами, магистрантами.</a:t>
            </a:r>
          </a:p>
          <a:p>
            <a:pPr>
              <a:defRPr/>
            </a:pPr>
            <a:r>
              <a:rPr lang="ru-RU" sz="1900" b="1" dirty="0" err="1">
                <a:latin typeface="Arial" pitchFamily="34" charset="0"/>
                <a:cs typeface="Arial" pitchFamily="34" charset="0"/>
              </a:rPr>
              <a:t>Додипломное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и последипломное обучение  методам  современных лабораторных исследований на базе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НОЛ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Разработка учебных программ для студентов, интернов и курсантов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профильных кафедр ИПО. 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Проведение лабораторных исследований в рамках совместной работы с подразделениями здравоохранения и оказания диагностической помощи населению. </a:t>
            </a:r>
          </a:p>
          <a:p>
            <a:pPr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Проведение семинаров, конференций, специализированных курсов с целью повышения квалификации сотрудников и специалистов других учреждений на коммерческой основе.</a:t>
            </a:r>
          </a:p>
          <a:p>
            <a:pPr>
              <a:defRPr/>
            </a:pPr>
            <a:r>
              <a:rPr lang="ru-RU" sz="1900" b="1" dirty="0">
                <a:latin typeface="Arial" pitchFamily="34" charset="0"/>
                <a:cs typeface="Arial" pitchFamily="34" charset="0"/>
              </a:rPr>
              <a:t>Организация и проведение научных студенческих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конференций. 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  <a:solidFill>
            <a:srgbClr val="FF0000">
              <a:alpha val="9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на базе Научно-образовательной лаборатории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(НОЛ)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" y="692150"/>
            <a:ext cx="8229600" cy="608012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Ведутся переговоры о сотрудничестве по совместным проектам</a:t>
            </a:r>
          </a:p>
          <a:p>
            <a:pPr eaLnBrk="1" hangingPunct="1">
              <a:defRPr/>
            </a:pPr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Ariel university center of Samaria</a:t>
            </a: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(The State of Israel)</a:t>
            </a:r>
            <a:endParaRPr lang="ru-RU" sz="2200" i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2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Перуджа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Синьцзяньский</a:t>
            </a: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Медицинский Университет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Литовский Университет наук о здоровье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НИИ психического здоровья Сибирского отделения (РАМН) </a:t>
            </a:r>
            <a:endParaRPr lang="ru-RU" sz="22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Сибирский Государственный медицинский университет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kk-KZ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Белорусский Государственный Медицинский </a:t>
            </a:r>
            <a:r>
              <a:rPr lang="kk-KZ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</a:t>
            </a:r>
          </a:p>
          <a:p>
            <a:pPr eaLnBrk="1" hangingPunct="1">
              <a:defRPr/>
            </a:pPr>
            <a:r>
              <a:rPr lang="kk-KZ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Ереванский Государственный Медицинский Университет им. Мхитара Гераци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 </a:t>
            </a:r>
            <a:r>
              <a:rPr lang="ru-RU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Нагасаки, Япония</a:t>
            </a:r>
            <a:endParaRPr lang="ru-RU" sz="2200" i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США, штат Флорида, Университет Южной </a:t>
            </a:r>
            <a:r>
              <a:rPr lang="ru-RU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Флориды. </a:t>
            </a:r>
            <a:r>
              <a:rPr lang="ru-RU" sz="22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г.Тампа</a:t>
            </a:r>
            <a:endParaRPr lang="ru-RU" sz="22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88" y="28575"/>
            <a:ext cx="79803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 сотрудничество</a:t>
            </a:r>
          </a:p>
        </p:txBody>
      </p:sp>
      <p:pic>
        <p:nvPicPr>
          <p:cNvPr id="8" name="Рисунок 7" descr="419824_html_m111a1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1115" y="14729"/>
            <a:ext cx="1071546" cy="107154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995738" y="908050"/>
            <a:ext cx="50768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Секвенатор нового поколения </a:t>
            </a:r>
          </a:p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ILLUMINA</a:t>
            </a:r>
            <a:r>
              <a:rPr lang="ru-RU" b="1">
                <a:solidFill>
                  <a:schemeClr val="accent2"/>
                </a:solidFill>
              </a:rPr>
              <a:t>, работает по технологии кластеризации, «все в одной коробке», включая биоинформатику.</a:t>
            </a:r>
          </a:p>
        </p:txBody>
      </p:sp>
      <p:sp>
        <p:nvSpPr>
          <p:cNvPr id="56325" name="TextBox 9"/>
          <p:cNvSpPr txBox="1">
            <a:spLocks noChangeArrowheads="1"/>
          </p:cNvSpPr>
          <p:nvPr/>
        </p:nvSpPr>
        <p:spPr bwMode="auto">
          <a:xfrm>
            <a:off x="827088" y="2868613"/>
            <a:ext cx="8245475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/>
              <a:t> </a:t>
            </a:r>
            <a:r>
              <a:rPr lang="ru-RU" sz="1500" dirty="0" err="1"/>
              <a:t>Ресеквенирование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</a:t>
            </a:r>
            <a:r>
              <a:rPr lang="ru-RU" sz="1500" dirty="0" err="1"/>
              <a:t>Секвенирование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•Выявление редких вариантов </a:t>
            </a:r>
          </a:p>
          <a:p>
            <a:pPr algn="just">
              <a:defRPr/>
            </a:pPr>
            <a:r>
              <a:rPr lang="ru-RU" sz="1500" dirty="0"/>
              <a:t>•Цифровое изображение картин экспрессии генов </a:t>
            </a:r>
          </a:p>
          <a:p>
            <a:pPr algn="just">
              <a:defRPr/>
            </a:pPr>
            <a:r>
              <a:rPr lang="ru-RU" sz="1500" dirty="0"/>
              <a:t>•Определение </a:t>
            </a:r>
            <a:r>
              <a:rPr lang="ru-RU" sz="1500" dirty="0" err="1"/>
              <a:t>транскриптов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</a:t>
            </a:r>
            <a:r>
              <a:rPr lang="ru-RU" sz="1500" dirty="0" err="1"/>
              <a:t>Секвенирование</a:t>
            </a:r>
            <a:r>
              <a:rPr lang="ru-RU" sz="1500" dirty="0"/>
              <a:t> продуктов </a:t>
            </a:r>
            <a:r>
              <a:rPr lang="en-US" sz="1500" dirty="0" err="1"/>
              <a:t>CHiP</a:t>
            </a:r>
            <a:r>
              <a:rPr lang="en-US" sz="1500" dirty="0"/>
              <a:t> </a:t>
            </a:r>
          </a:p>
          <a:p>
            <a:pPr algn="just">
              <a:defRPr/>
            </a:pPr>
            <a:r>
              <a:rPr lang="en-US" sz="1500" dirty="0"/>
              <a:t>•M</a:t>
            </a:r>
            <a:r>
              <a:rPr lang="ru-RU" sz="1500" dirty="0" err="1"/>
              <a:t>етиллирование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•Комплексное изучение генома человека и животных </a:t>
            </a:r>
          </a:p>
          <a:p>
            <a:pPr algn="just">
              <a:defRPr/>
            </a:pPr>
            <a:r>
              <a:rPr lang="ru-RU" sz="1500" dirty="0"/>
              <a:t>•Исследование </a:t>
            </a:r>
            <a:r>
              <a:rPr lang="ru-RU" sz="1500" dirty="0" err="1"/>
              <a:t>биомаркеров</a:t>
            </a:r>
            <a:r>
              <a:rPr lang="ru-RU" sz="1500" dirty="0"/>
              <a:t> и их </a:t>
            </a:r>
            <a:r>
              <a:rPr lang="ru-RU" sz="1500" dirty="0" err="1"/>
              <a:t>валидация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•Эпигенетические исследования </a:t>
            </a:r>
          </a:p>
          <a:p>
            <a:pPr algn="just">
              <a:defRPr/>
            </a:pPr>
            <a:r>
              <a:rPr lang="ru-RU" sz="1500" dirty="0"/>
              <a:t>•Проведение клинических экспериментов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/>
              <a:t>Профиль экспрессии </a:t>
            </a:r>
          </a:p>
          <a:p>
            <a:pPr algn="just">
              <a:defRPr/>
            </a:pPr>
            <a:r>
              <a:rPr lang="ru-RU" sz="1500" dirty="0"/>
              <a:t>•Поиск </a:t>
            </a:r>
            <a:r>
              <a:rPr lang="ru-RU" sz="1500" dirty="0" err="1"/>
              <a:t>биомаркеров</a:t>
            </a:r>
            <a:r>
              <a:rPr lang="ru-RU" sz="1500" dirty="0"/>
              <a:t> и их </a:t>
            </a:r>
            <a:r>
              <a:rPr lang="ru-RU" sz="1500" dirty="0" err="1"/>
              <a:t>валидация</a:t>
            </a:r>
            <a:r>
              <a:rPr lang="ru-RU" sz="1500" dirty="0"/>
              <a:t> </a:t>
            </a:r>
          </a:p>
          <a:p>
            <a:pPr algn="just">
              <a:defRPr/>
            </a:pPr>
            <a:r>
              <a:rPr lang="ru-RU" sz="1500" dirty="0"/>
              <a:t>•Выявление ассоциированных заболеваний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/>
              <a:t>Диагностика сопутствующих заболеваний </a:t>
            </a:r>
          </a:p>
          <a:p>
            <a:pPr algn="just">
              <a:defRPr/>
            </a:pPr>
            <a:r>
              <a:rPr lang="ru-RU" sz="1500" dirty="0"/>
              <a:t>•Стандартный скрининг </a:t>
            </a:r>
          </a:p>
          <a:p>
            <a:pPr algn="just">
              <a:defRPr/>
            </a:pPr>
            <a:r>
              <a:rPr lang="ru-RU" sz="1500" dirty="0"/>
              <a:t>•Выявление инфекционных заболеваний </a:t>
            </a:r>
          </a:p>
          <a:p>
            <a:pPr>
              <a:defRPr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62050"/>
            <a:ext cx="30273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4572000" y="1460500"/>
            <a:ext cx="428625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Геномный секвенатор нового поколения GS Junior, работает по технологии высокопроизводительного параллельного секвенирования, в основе которого лежит пиросеквенирования.</a:t>
            </a: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785813" y="3995738"/>
            <a:ext cx="82867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 Прямое, клональное секвенирование ампликонов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Таргетное ресеквенирование интересующих областей человеческого генома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</a:t>
            </a:r>
            <a:r>
              <a:rPr lang="en-US"/>
              <a:t>De novo </a:t>
            </a:r>
            <a:r>
              <a:rPr lang="ru-RU"/>
              <a:t>секвенирование микробных и вирусных геномов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Метагеномное исследование</a:t>
            </a:r>
            <a:r>
              <a:rPr lang="en-US"/>
              <a:t>;</a:t>
            </a:r>
            <a:r>
              <a:rPr lang="ru-RU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Сверхглубокое секвенирование ампликонов с целью поиска редких соматических мутаций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Обнаружение минорных вариаций ВИЧ, вирусных гепатитов, гаплотипирование и др.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  <p:pic>
        <p:nvPicPr>
          <p:cNvPr id="7175" name="Picture 2" descr="C:\Users\Админ\Desktop\2013\ЦКП\ЦКП\лаборатория\DSC_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68413"/>
            <a:ext cx="380523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28" descr="1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_MG_Left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30746" y="4000504"/>
            <a:ext cx="2783932" cy="250033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929063" y="1716088"/>
            <a:ext cx="528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C00000"/>
                </a:solidFill>
              </a:rPr>
              <a:t>Высокопроизводительная чип-система </a:t>
            </a:r>
            <a:r>
              <a:rPr lang="en-US" b="1">
                <a:solidFill>
                  <a:srgbClr val="C00000"/>
                </a:solidFill>
              </a:rPr>
              <a:t>QuantStudio</a:t>
            </a:r>
            <a:r>
              <a:rPr lang="ru-RU" b="1">
                <a:solidFill>
                  <a:srgbClr val="C00000"/>
                </a:solidFill>
              </a:rPr>
              <a:t> 12</a:t>
            </a:r>
            <a:r>
              <a:rPr lang="en-US" b="1">
                <a:solidFill>
                  <a:srgbClr val="C00000"/>
                </a:solidFill>
              </a:rPr>
              <a:t>K Flex</a:t>
            </a:r>
            <a:r>
              <a:rPr lang="ru-RU" b="1">
                <a:solidFill>
                  <a:srgbClr val="C00000"/>
                </a:solidFill>
              </a:rPr>
              <a:t> с роботизированной станцией пробоподготовки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429000" y="4049713"/>
            <a:ext cx="5500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 Фрагментный анализ ДНК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</a:t>
            </a:r>
            <a:r>
              <a:rPr lang="en-US"/>
              <a:t>SNP</a:t>
            </a:r>
            <a:r>
              <a:rPr lang="ru-RU"/>
              <a:t> генетипирование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Мультиплексная детекция и анализ 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Цифровая  ПЦР, количественная и    </a:t>
            </a:r>
          </a:p>
          <a:p>
            <a:pPr eaLnBrk="1" hangingPunct="1"/>
            <a:r>
              <a:rPr lang="ru-RU"/>
              <a:t>  качественная ПЦР реального времени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Изучение экспрессии генов</a:t>
            </a:r>
            <a:r>
              <a:rPr lang="en-US"/>
              <a:t>;</a:t>
            </a:r>
            <a:endParaRPr lang="ru-RU"/>
          </a:p>
          <a:p>
            <a:pPr eaLnBrk="1" hangingPunct="1">
              <a:buFont typeface="Arial" charset="0"/>
              <a:buChar char="•"/>
            </a:pPr>
            <a:r>
              <a:rPr lang="ru-RU"/>
              <a:t>  Плашки </a:t>
            </a:r>
            <a:r>
              <a:rPr lang="en-US"/>
              <a:t>OpenArray</a:t>
            </a:r>
            <a:r>
              <a:rPr lang="ru-RU"/>
              <a:t>, в которых</a:t>
            </a:r>
            <a:r>
              <a:rPr lang="en-US"/>
              <a:t> </a:t>
            </a:r>
            <a:r>
              <a:rPr lang="ru-RU"/>
              <a:t>более 12000   </a:t>
            </a:r>
          </a:p>
          <a:p>
            <a:pPr eaLnBrk="1" hangingPunct="1"/>
            <a:r>
              <a:rPr lang="ru-RU"/>
              <a:t>   точек  детекции </a:t>
            </a:r>
            <a:r>
              <a:rPr lang="en-US"/>
              <a:t>.</a:t>
            </a:r>
            <a:endParaRPr lang="ru-RU"/>
          </a:p>
        </p:txBody>
      </p:sp>
      <p:pic>
        <p:nvPicPr>
          <p:cNvPr id="15" name="~PI1EA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0496" y="1475438"/>
            <a:ext cx="36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th_Agilent_6224_TO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754142"/>
            <a:ext cx="3143240" cy="39610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260_Infinity_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977" y="1428736"/>
            <a:ext cx="207400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500313" y="1504950"/>
            <a:ext cx="642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Высокоэффективный жидкостной хроматограф  </a:t>
            </a:r>
            <a:r>
              <a:rPr lang="en-US" sz="2000" b="1">
                <a:solidFill>
                  <a:srgbClr val="C00000"/>
                </a:solidFill>
              </a:rPr>
              <a:t>Agilent 1260</a:t>
            </a:r>
            <a:r>
              <a:rPr lang="ru-RU" sz="2000" b="1">
                <a:solidFill>
                  <a:srgbClr val="C00000"/>
                </a:solidFill>
              </a:rPr>
              <a:t> в тандеме с времяпролетным масс спектрометром </a:t>
            </a:r>
            <a:r>
              <a:rPr lang="en-US" sz="2000" b="1">
                <a:solidFill>
                  <a:srgbClr val="C00000"/>
                </a:solidFill>
              </a:rPr>
              <a:t>Agilent 6224 TOF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2428875" y="2857500"/>
            <a:ext cx="31432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/>
              <a:t>Предназначен для анализа отдельных </a:t>
            </a:r>
            <a:r>
              <a:rPr lang="en-US"/>
              <a:t> </a:t>
            </a:r>
            <a:r>
              <a:rPr lang="ru-RU"/>
              <a:t>веществ в сложных смесях</a:t>
            </a:r>
            <a:r>
              <a:rPr lang="en-US"/>
              <a:t> </a:t>
            </a:r>
            <a:r>
              <a:rPr lang="ru-RU"/>
              <a:t>органических соединений – пищевых продуктах, объектах окружающей</a:t>
            </a:r>
            <a:r>
              <a:rPr lang="en-US"/>
              <a:t> </a:t>
            </a:r>
            <a:r>
              <a:rPr lang="ru-RU"/>
              <a:t>среды, физиологических жидкостях, фармацевтических препаратах, например,</a:t>
            </a:r>
            <a:r>
              <a:rPr lang="en-US"/>
              <a:t> </a:t>
            </a:r>
            <a:r>
              <a:rPr lang="ru-RU"/>
              <a:t>некоторые аминокислоты и липиды при</a:t>
            </a:r>
            <a:r>
              <a:rPr lang="en-US"/>
              <a:t> </a:t>
            </a:r>
            <a:r>
              <a:rPr lang="ru-RU"/>
              <a:t>болезнях обмена</a:t>
            </a:r>
            <a:r>
              <a:rPr lang="en-US"/>
              <a:t> </a:t>
            </a:r>
            <a:r>
              <a:rPr lang="ru-RU"/>
              <a:t>веществ.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8" descr="1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via 7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14942" y="1142984"/>
            <a:ext cx="3600000" cy="202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39750" y="1628775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Генетический анализатор </a:t>
            </a:r>
            <a:r>
              <a:rPr lang="en-US" sz="2000" b="1">
                <a:solidFill>
                  <a:srgbClr val="C00000"/>
                </a:solidFill>
              </a:rPr>
              <a:t>ViiA7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857250" y="3298825"/>
            <a:ext cx="800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ru-RU"/>
              <a:t>Возможность выбора конфигурации</a:t>
            </a:r>
            <a:r>
              <a:rPr lang="en-US"/>
              <a:t> </a:t>
            </a:r>
            <a:r>
              <a:rPr lang="ru-RU"/>
              <a:t>термоблока: 96 лунок, 96 лунок для</a:t>
            </a:r>
            <a:r>
              <a:rPr lang="en-US"/>
              <a:t> </a:t>
            </a:r>
            <a:r>
              <a:rPr lang="ru-RU"/>
              <a:t>работы в скоростном режиме (96 Fast), 384 лунки и блок для проточных карт;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Многоцветное детектирование – 6 фильтров эмиссии и 6 фильтров детекции сигнала (возможность проведения мультиплексных исследований);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Способность детектировать 21 флуоресцентный краситель;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ПЦР в скоростном режиме – за 40 мин (блок 96 Fast);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Возможность независимого анализа кривых плавления ДНК и снятие полной кривой амплификации при типировании SNPs;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Наличие жидкокристаллического дисплея с технологией TouchScreen;</a:t>
            </a:r>
          </a:p>
          <a:p>
            <a:pPr algn="just" eaLnBrk="1" hangingPunct="1">
              <a:buFont typeface="Arial" charset="0"/>
              <a:buChar char="•"/>
            </a:pPr>
            <a:r>
              <a:rPr lang="ru-RU"/>
              <a:t>Программное обеспечение с наличием дополнительных подсказок.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714375" cy="6858000"/>
          </a:xfrm>
          <a:prstGeom prst="rect">
            <a:avLst/>
          </a:prstGeom>
          <a:gradFill flip="none" rotWithShape="1"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8" descr="1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4000"/>
            <a:ext cx="874713" cy="88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 descr="959e7fd275a54e62a92626c0d44584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857364"/>
            <a:ext cx="3804951" cy="385765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214813" y="2344738"/>
            <a:ext cx="485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</a:rPr>
              <a:t>Генетический анализатор 3500</a:t>
            </a:r>
            <a:r>
              <a:rPr lang="en-US" sz="2000" b="1">
                <a:solidFill>
                  <a:srgbClr val="C00000"/>
                </a:solidFill>
              </a:rPr>
              <a:t>XL</a:t>
            </a:r>
            <a:endParaRPr lang="ru-RU" sz="2000" b="1">
              <a:solidFill>
                <a:srgbClr val="C00000"/>
              </a:solidFill>
            </a:endParaRP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4286250" y="3128963"/>
            <a:ext cx="46434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/>
              <a:t>Секвенирование по методу Сенгера с целью поиска мутаций и </a:t>
            </a:r>
            <a:r>
              <a:rPr lang="en-US"/>
              <a:t>SNP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Целевое ресеквенирование интересующих областей генома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Анализ микросателитных маркеров ДНК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Идентификация личности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Типирование микробных и вирусных геномов </a:t>
            </a:r>
          </a:p>
          <a:p>
            <a:pPr eaLnBrk="1" hangingPunct="1">
              <a:buFont typeface="Arial" charset="0"/>
              <a:buChar char="•"/>
            </a:pPr>
            <a:r>
              <a:rPr lang="ru-RU"/>
              <a:t> Мультиплексный анализ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240549"/>
            <a:ext cx="700087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ЦЕНТР КОЛЛЕКТИВНОГО ПОЛЬЗОВАНИЯ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2171</Words>
  <Application>Microsoft Office PowerPoint</Application>
  <PresentationFormat>Экран (4:3)</PresentationFormat>
  <Paragraphs>490</Paragraphs>
  <Slides>33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 2</vt:lpstr>
      <vt:lpstr>Wingdings</vt:lpstr>
      <vt:lpstr>Тема Office</vt:lpstr>
      <vt:lpstr>Возможности лабораторий  НИИ ФПМ им. Б.Атчабарова  ДЛЯ ВЫПОЛНЕНИЯ НТП И НИРС</vt:lpstr>
      <vt:lpstr>Структура НИИ ФПМ им. Б.А. Атчабарова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Мультиплексный анализатор Luminex 200</vt:lpstr>
      <vt:lpstr>Презентация PowerPoint</vt:lpstr>
      <vt:lpstr>Цель: Внедрение инноваций и трансферта научных технологий медицинских наук в регионы РК через трансляционную лабораторию </vt:lpstr>
      <vt:lpstr>Принцип «От стола к стеклу»</vt:lpstr>
      <vt:lpstr>Презентация PowerPoint</vt:lpstr>
      <vt:lpstr>Трансляционная лаборатория</vt:lpstr>
      <vt:lpstr>Трансляционная лаборатория</vt:lpstr>
      <vt:lpstr>Трансляционная лаборатория</vt:lpstr>
      <vt:lpstr>Цель: создание современного лабораторного технопарка, необходимого для подготовки высококвалифицированных специалистов, владеющих современными методами клинической лабораторной диагностики.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на базе Научно-образовательной лаборатории (НОЛ)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Коллективного Пользования</dc:title>
  <dc:creator>smagul</dc:creator>
  <cp:lastModifiedBy>Nurzh</cp:lastModifiedBy>
  <cp:revision>121</cp:revision>
  <dcterms:created xsi:type="dcterms:W3CDTF">2012-12-06T09:12:50Z</dcterms:created>
  <dcterms:modified xsi:type="dcterms:W3CDTF">2013-04-01T11:47:44Z</dcterms:modified>
</cp:coreProperties>
</file>