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theme/themeOverride15.xml" ContentType="application/vnd.openxmlformats-officedocument.themeOverr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Override13.xml" ContentType="application/vnd.openxmlformats-officedocument.themeOverr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Override7.xml" ContentType="application/vnd.openxmlformats-officedocument.themeOverr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  <p:sldMasterId id="2147483925" r:id="rId2"/>
    <p:sldMasterId id="2147483961" r:id="rId3"/>
    <p:sldMasterId id="2147483973" r:id="rId4"/>
    <p:sldMasterId id="2147483985" r:id="rId5"/>
  </p:sldMasterIdLst>
  <p:notesMasterIdLst>
    <p:notesMasterId r:id="rId26"/>
  </p:notesMasterIdLst>
  <p:sldIdLst>
    <p:sldId id="256" r:id="rId6"/>
    <p:sldId id="257" r:id="rId7"/>
    <p:sldId id="259" r:id="rId8"/>
    <p:sldId id="261" r:id="rId9"/>
    <p:sldId id="260" r:id="rId10"/>
    <p:sldId id="262" r:id="rId11"/>
    <p:sldId id="266" r:id="rId12"/>
    <p:sldId id="263" r:id="rId13"/>
    <p:sldId id="264" r:id="rId14"/>
    <p:sldId id="265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57" autoAdjust="0"/>
    <p:restoredTop sz="94728" autoAdjust="0"/>
  </p:normalViewPr>
  <p:slideViewPr>
    <p:cSldViewPr>
      <p:cViewPr varScale="1">
        <p:scale>
          <a:sx n="79" d="100"/>
          <a:sy n="79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88AD34-C6F8-48C6-9F80-A48FB1B9C993}" type="doc">
      <dgm:prSet loTypeId="urn:microsoft.com/office/officeart/2005/8/layout/hList3" loCatId="list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4C13209-4C10-4FA4-BCF9-59D267804DF4}">
      <dgm:prSet custT="1"/>
      <dgm:spPr/>
      <dgm:t>
        <a:bodyPr/>
        <a:lstStyle/>
        <a:p>
          <a:pPr rtl="0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1. поиск сотрудников с высоким потенциалом в коллективе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AA44D4E3-23A6-43DE-86B9-0FAD75833859}" type="parTrans" cxnId="{0DA2D093-2827-4E3D-A644-81A1D32FE568}">
      <dgm:prSet/>
      <dgm:spPr/>
      <dgm:t>
        <a:bodyPr/>
        <a:lstStyle/>
        <a:p>
          <a:endParaRPr lang="ru-RU"/>
        </a:p>
      </dgm:t>
    </dgm:pt>
    <dgm:pt modelId="{506DB52D-B725-42D4-A7BE-8E20A6ECB699}" type="sibTrans" cxnId="{0DA2D093-2827-4E3D-A644-81A1D32FE568}">
      <dgm:prSet/>
      <dgm:spPr/>
      <dgm:t>
        <a:bodyPr/>
        <a:lstStyle/>
        <a:p>
          <a:endParaRPr lang="ru-RU"/>
        </a:p>
      </dgm:t>
    </dgm:pt>
    <dgm:pt modelId="{9D8C6BED-FE6F-4851-A394-DA9F055D2C61}">
      <dgm:prSet custT="1"/>
      <dgm:spPr/>
      <dgm:t>
        <a:bodyPr/>
        <a:lstStyle/>
        <a:p>
          <a:pPr rtl="0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2. реализация программы развития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64073AE1-64C3-41B1-A16F-CDAD1B7CBCD2}" type="parTrans" cxnId="{D8D96007-BF76-4FE7-B3E8-B50F2D406C1A}">
      <dgm:prSet/>
      <dgm:spPr/>
      <dgm:t>
        <a:bodyPr/>
        <a:lstStyle/>
        <a:p>
          <a:endParaRPr lang="ru-RU"/>
        </a:p>
      </dgm:t>
    </dgm:pt>
    <dgm:pt modelId="{9458307F-C603-41E7-9B16-0C5B1A92964F}" type="sibTrans" cxnId="{D8D96007-BF76-4FE7-B3E8-B50F2D406C1A}">
      <dgm:prSet/>
      <dgm:spPr/>
      <dgm:t>
        <a:bodyPr/>
        <a:lstStyle/>
        <a:p>
          <a:endParaRPr lang="ru-RU"/>
        </a:p>
      </dgm:t>
    </dgm:pt>
    <dgm:pt modelId="{26BB85C1-37C5-4EF9-8B90-771371AC68D3}">
      <dgm:prSet custT="1"/>
      <dgm:spPr/>
      <dgm:t>
        <a:bodyPr/>
        <a:lstStyle/>
        <a:p>
          <a:pPr rtl="0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3. использование и удержание этих сотрудников в организации.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F8B95CE8-FCEB-4FE4-A122-239FD48A5F00}" type="parTrans" cxnId="{5F68EECB-E19D-4985-8075-6CFEEE93ECCD}">
      <dgm:prSet/>
      <dgm:spPr/>
      <dgm:t>
        <a:bodyPr/>
        <a:lstStyle/>
        <a:p>
          <a:endParaRPr lang="ru-RU"/>
        </a:p>
      </dgm:t>
    </dgm:pt>
    <dgm:pt modelId="{E7251644-41C3-460D-9447-B45AA39126F1}" type="sibTrans" cxnId="{5F68EECB-E19D-4985-8075-6CFEEE93ECCD}">
      <dgm:prSet/>
      <dgm:spPr/>
      <dgm:t>
        <a:bodyPr/>
        <a:lstStyle/>
        <a:p>
          <a:endParaRPr lang="ru-RU"/>
        </a:p>
      </dgm:t>
    </dgm:pt>
    <dgm:pt modelId="{1271F54D-6C30-4EDD-B7C0-0073E06D77C3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rtl="0"/>
          <a:r>
            <a:rPr lang="ru-RU" sz="3200" b="1" i="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Основные этапы </a:t>
          </a:r>
          <a:r>
            <a:rPr lang="ru-RU" sz="3200" b="1" i="0" cap="none" spc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современного </a:t>
          </a:r>
          <a:r>
            <a:rPr lang="en-US" sz="3200" b="1" i="0" cap="none" spc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TALENT-</a:t>
          </a:r>
          <a:r>
            <a:rPr lang="ru-RU" sz="3200" b="1" i="0" cap="none" spc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МЕНЕДЖМЕНТА:</a:t>
          </a:r>
          <a:endParaRPr lang="ru-RU" sz="3200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F634FF7-DE7C-4DBB-9BD8-31B07B9DB836}" type="sibTrans" cxnId="{E897A530-DCA9-4029-BFE2-5C33C891E9C9}">
      <dgm:prSet/>
      <dgm:spPr/>
      <dgm:t>
        <a:bodyPr/>
        <a:lstStyle/>
        <a:p>
          <a:endParaRPr lang="ru-RU"/>
        </a:p>
      </dgm:t>
    </dgm:pt>
    <dgm:pt modelId="{621BE61F-B8CD-4507-AFB8-71D7CB4394AC}" type="parTrans" cxnId="{E897A530-DCA9-4029-BFE2-5C33C891E9C9}">
      <dgm:prSet/>
      <dgm:spPr/>
      <dgm:t>
        <a:bodyPr/>
        <a:lstStyle/>
        <a:p>
          <a:endParaRPr lang="ru-RU"/>
        </a:p>
      </dgm:t>
    </dgm:pt>
    <dgm:pt modelId="{2BCAA439-EC5D-4276-9642-649321548C33}" type="pres">
      <dgm:prSet presAssocID="{0A88AD34-C6F8-48C6-9F80-A48FB1B9C99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4CC9FA-4131-41AA-AEE9-10C344984C15}" type="pres">
      <dgm:prSet presAssocID="{1271F54D-6C30-4EDD-B7C0-0073E06D77C3}" presName="roof" presStyleLbl="dkBgShp" presStyleIdx="0" presStyleCnt="2" custLinFactNeighborX="833" custLinFactNeighborY="3788"/>
      <dgm:spPr/>
      <dgm:t>
        <a:bodyPr/>
        <a:lstStyle/>
        <a:p>
          <a:endParaRPr lang="ru-RU"/>
        </a:p>
      </dgm:t>
    </dgm:pt>
    <dgm:pt modelId="{A824663C-2A62-4C2B-BEEC-E0E9F840A0B4}" type="pres">
      <dgm:prSet presAssocID="{1271F54D-6C30-4EDD-B7C0-0073E06D77C3}" presName="pillars" presStyleCnt="0"/>
      <dgm:spPr/>
    </dgm:pt>
    <dgm:pt modelId="{3B455DED-2E48-4DD3-836E-ED4F27309562}" type="pres">
      <dgm:prSet presAssocID="{1271F54D-6C30-4EDD-B7C0-0073E06D77C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70F49-FA44-471E-AFBA-7C6F6434985F}" type="pres">
      <dgm:prSet presAssocID="{9D8C6BED-FE6F-4851-A394-DA9F055D2C6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68635-002A-46B0-9148-517F1F622DE9}" type="pres">
      <dgm:prSet presAssocID="{26BB85C1-37C5-4EF9-8B90-771371AC68D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82904-30B0-42C6-B2CA-0D4F1B14EA42}" type="pres">
      <dgm:prSet presAssocID="{1271F54D-6C30-4EDD-B7C0-0073E06D77C3}" presName="base" presStyleLbl="dkBgShp" presStyleIdx="1" presStyleCnt="2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</dgm:pt>
  </dgm:ptLst>
  <dgm:cxnLst>
    <dgm:cxn modelId="{12ECAA93-16C3-47EC-9E57-2792D715931A}" type="presOf" srcId="{9D8C6BED-FE6F-4851-A394-DA9F055D2C61}" destId="{FEC70F49-FA44-471E-AFBA-7C6F6434985F}" srcOrd="0" destOrd="0" presId="urn:microsoft.com/office/officeart/2005/8/layout/hList3"/>
    <dgm:cxn modelId="{E897A530-DCA9-4029-BFE2-5C33C891E9C9}" srcId="{0A88AD34-C6F8-48C6-9F80-A48FB1B9C993}" destId="{1271F54D-6C30-4EDD-B7C0-0073E06D77C3}" srcOrd="0" destOrd="0" parTransId="{621BE61F-B8CD-4507-AFB8-71D7CB4394AC}" sibTransId="{DF634FF7-DE7C-4DBB-9BD8-31B07B9DB836}"/>
    <dgm:cxn modelId="{5F68EECB-E19D-4985-8075-6CFEEE93ECCD}" srcId="{1271F54D-6C30-4EDD-B7C0-0073E06D77C3}" destId="{26BB85C1-37C5-4EF9-8B90-771371AC68D3}" srcOrd="2" destOrd="0" parTransId="{F8B95CE8-FCEB-4FE4-A122-239FD48A5F00}" sibTransId="{E7251644-41C3-460D-9447-B45AA39126F1}"/>
    <dgm:cxn modelId="{0DA2D093-2827-4E3D-A644-81A1D32FE568}" srcId="{1271F54D-6C30-4EDD-B7C0-0073E06D77C3}" destId="{E4C13209-4C10-4FA4-BCF9-59D267804DF4}" srcOrd="0" destOrd="0" parTransId="{AA44D4E3-23A6-43DE-86B9-0FAD75833859}" sibTransId="{506DB52D-B725-42D4-A7BE-8E20A6ECB699}"/>
    <dgm:cxn modelId="{0F859E5A-A63D-4FB0-82DB-4E4032ECC6EF}" type="presOf" srcId="{26BB85C1-37C5-4EF9-8B90-771371AC68D3}" destId="{AD368635-002A-46B0-9148-517F1F622DE9}" srcOrd="0" destOrd="0" presId="urn:microsoft.com/office/officeart/2005/8/layout/hList3"/>
    <dgm:cxn modelId="{D8D96007-BF76-4FE7-B3E8-B50F2D406C1A}" srcId="{1271F54D-6C30-4EDD-B7C0-0073E06D77C3}" destId="{9D8C6BED-FE6F-4851-A394-DA9F055D2C61}" srcOrd="1" destOrd="0" parTransId="{64073AE1-64C3-41B1-A16F-CDAD1B7CBCD2}" sibTransId="{9458307F-C603-41E7-9B16-0C5B1A92964F}"/>
    <dgm:cxn modelId="{FB5D74AB-5735-4FBF-BCEC-A892EAAEF657}" type="presOf" srcId="{1271F54D-6C30-4EDD-B7C0-0073E06D77C3}" destId="{184CC9FA-4131-41AA-AEE9-10C344984C15}" srcOrd="0" destOrd="0" presId="urn:microsoft.com/office/officeart/2005/8/layout/hList3"/>
    <dgm:cxn modelId="{CFE751B4-DCF4-4161-8DD1-6EA7D32D82E7}" type="presOf" srcId="{E4C13209-4C10-4FA4-BCF9-59D267804DF4}" destId="{3B455DED-2E48-4DD3-836E-ED4F27309562}" srcOrd="0" destOrd="0" presId="urn:microsoft.com/office/officeart/2005/8/layout/hList3"/>
    <dgm:cxn modelId="{7F7D1CBE-F65A-4845-9658-0734672C61D4}" type="presOf" srcId="{0A88AD34-C6F8-48C6-9F80-A48FB1B9C993}" destId="{2BCAA439-EC5D-4276-9642-649321548C33}" srcOrd="0" destOrd="0" presId="urn:microsoft.com/office/officeart/2005/8/layout/hList3"/>
    <dgm:cxn modelId="{EEA6EE0C-D854-4DD4-B54B-50C488D00BC4}" type="presParOf" srcId="{2BCAA439-EC5D-4276-9642-649321548C33}" destId="{184CC9FA-4131-41AA-AEE9-10C344984C15}" srcOrd="0" destOrd="0" presId="urn:microsoft.com/office/officeart/2005/8/layout/hList3"/>
    <dgm:cxn modelId="{A8351BBB-A272-49F0-9D4A-36F559E13147}" type="presParOf" srcId="{2BCAA439-EC5D-4276-9642-649321548C33}" destId="{A824663C-2A62-4C2B-BEEC-E0E9F840A0B4}" srcOrd="1" destOrd="0" presId="urn:microsoft.com/office/officeart/2005/8/layout/hList3"/>
    <dgm:cxn modelId="{7F2C15B5-5970-48B2-867C-E6215AAA2321}" type="presParOf" srcId="{A824663C-2A62-4C2B-BEEC-E0E9F840A0B4}" destId="{3B455DED-2E48-4DD3-836E-ED4F27309562}" srcOrd="0" destOrd="0" presId="urn:microsoft.com/office/officeart/2005/8/layout/hList3"/>
    <dgm:cxn modelId="{4334EEB3-73B2-499C-BBFE-72C910F1C348}" type="presParOf" srcId="{A824663C-2A62-4C2B-BEEC-E0E9F840A0B4}" destId="{FEC70F49-FA44-471E-AFBA-7C6F6434985F}" srcOrd="1" destOrd="0" presId="urn:microsoft.com/office/officeart/2005/8/layout/hList3"/>
    <dgm:cxn modelId="{46E0248D-E112-4E8A-A108-3108EB775094}" type="presParOf" srcId="{A824663C-2A62-4C2B-BEEC-E0E9F840A0B4}" destId="{AD368635-002A-46B0-9148-517F1F622DE9}" srcOrd="2" destOrd="0" presId="urn:microsoft.com/office/officeart/2005/8/layout/hList3"/>
    <dgm:cxn modelId="{33B6A361-C876-42D8-8F10-19C293FADDD4}" type="presParOf" srcId="{2BCAA439-EC5D-4276-9642-649321548C33}" destId="{F0282904-30B0-42C6-B2CA-0D4F1B14EA4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4CC9FA-4131-41AA-AEE9-10C344984C15}">
      <dsp:nvSpPr>
        <dsp:cNvPr id="0" name=""/>
        <dsp:cNvSpPr/>
      </dsp:nvSpPr>
      <dsp:spPr>
        <a:xfrm>
          <a:off x="0" y="72010"/>
          <a:ext cx="8640960" cy="1901011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0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Основные этапы </a:t>
          </a:r>
          <a:r>
            <a:rPr lang="ru-RU" sz="3200" b="1" i="0" kern="1200" cap="none" spc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современного </a:t>
          </a:r>
          <a:r>
            <a:rPr lang="en-US" sz="3200" b="1" i="0" kern="1200" cap="none" spc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TALENT-</a:t>
          </a:r>
          <a:r>
            <a:rPr lang="ru-RU" sz="3200" b="1" i="0" kern="1200" cap="none" spc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МЕНЕДЖМЕНТА:</a:t>
          </a:r>
          <a:endParaRPr lang="ru-RU" sz="3200" b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0" y="72010"/>
        <a:ext cx="8640960" cy="1901011"/>
      </dsp:txXfrm>
    </dsp:sp>
    <dsp:sp modelId="{3B455DED-2E48-4DD3-836E-ED4F27309562}">
      <dsp:nvSpPr>
        <dsp:cNvPr id="0" name=""/>
        <dsp:cNvSpPr/>
      </dsp:nvSpPr>
      <dsp:spPr>
        <a:xfrm>
          <a:off x="4219" y="1901011"/>
          <a:ext cx="2877507" cy="39921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1. поиск сотрудников с высоким потенциалом в коллективе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19" y="1901011"/>
        <a:ext cx="2877507" cy="3992123"/>
      </dsp:txXfrm>
    </dsp:sp>
    <dsp:sp modelId="{FEC70F49-FA44-471E-AFBA-7C6F6434985F}">
      <dsp:nvSpPr>
        <dsp:cNvPr id="0" name=""/>
        <dsp:cNvSpPr/>
      </dsp:nvSpPr>
      <dsp:spPr>
        <a:xfrm>
          <a:off x="2881726" y="1901011"/>
          <a:ext cx="2877507" cy="39921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2. реализация программы развития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1726" y="1901011"/>
        <a:ext cx="2877507" cy="3992123"/>
      </dsp:txXfrm>
    </dsp:sp>
    <dsp:sp modelId="{AD368635-002A-46B0-9148-517F1F622DE9}">
      <dsp:nvSpPr>
        <dsp:cNvPr id="0" name=""/>
        <dsp:cNvSpPr/>
      </dsp:nvSpPr>
      <dsp:spPr>
        <a:xfrm>
          <a:off x="5759233" y="1901011"/>
          <a:ext cx="2877507" cy="39921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3. использование и удержание этих сотрудников в организации.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59233" y="1901011"/>
        <a:ext cx="2877507" cy="3992123"/>
      </dsp:txXfrm>
    </dsp:sp>
    <dsp:sp modelId="{F0282904-30B0-42C6-B2CA-0D4F1B14EA42}">
      <dsp:nvSpPr>
        <dsp:cNvPr id="0" name=""/>
        <dsp:cNvSpPr/>
      </dsp:nvSpPr>
      <dsp:spPr>
        <a:xfrm>
          <a:off x="0" y="5893134"/>
          <a:ext cx="8640960" cy="443569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B8C7B-18AE-4033-891B-19FB3E99EB66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31168-C4A5-4B89-9A53-60BAAE762F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738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31168-C4A5-4B89-9A53-60BAAE762FA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656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31168-C4A5-4B89-9A53-60BAAE762FA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12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D8D91A-A2EE-4B54-B3C6-F6C67903BA9C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D8D91A-A2EE-4B54-B3C6-F6C67903BA9C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9A7B8-0EC4-44C9-AFEF-25E144F11C06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B47B5-C739-4DAE-AACD-CC58CA843AC4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2AE48-94E6-46E0-BE32-5F0716DE9115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84C285-8BCE-48FC-97D9-E2837AF38351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0D3E6-EF16-4488-94A4-211508FE4682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7FB3B-20DA-4D0E-BF16-8262B7156612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BB47B5-C739-4DAE-AACD-CC58CA843AC4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273C2C-6BD0-40EC-8D8D-4D51F089C5EB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377F5C-EDA7-4864-9756-35769B0E62CF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785C6-EBAF-49D5-AD4D-BABF4DFAAD59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4122-9A3A-4FD8-98B8-22631F32846C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16878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6624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32432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5330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09981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59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3904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7949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36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4803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06414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B99C93-F56F-46AB-9EB8-53614A95B15F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796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5/4/2013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" TargetMode="Externa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5.xml"/><Relationship Id="rId6" Type="http://schemas.openxmlformats.org/officeDocument/2006/relationships/hyperlink" Target="http://www.companion.ua/" TargetMode="External"/><Relationship Id="rId5" Type="http://schemas.openxmlformats.org/officeDocument/2006/relationships/hyperlink" Target="http://www.hr-portal.ru/" TargetMode="External"/><Relationship Id="rId4" Type="http://schemas.openxmlformats.org/officeDocument/2006/relationships/hyperlink" Target="http://www.trainings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3067" y="1268760"/>
            <a:ext cx="6865197" cy="415498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Таланты на службе 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университета</a:t>
            </a:r>
          </a:p>
          <a:p>
            <a:pPr algn="ctr"/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 l="-1057" r="56750"/>
          <a:stretch>
            <a:fillRect/>
          </a:stretch>
        </p:blipFill>
        <p:spPr bwMode="auto">
          <a:xfrm>
            <a:off x="6948264" y="1772816"/>
            <a:ext cx="2016224" cy="2088232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2714612" y="5857892"/>
            <a:ext cx="4071966" cy="7143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Центр МАКО и НСРМО</a:t>
            </a:r>
            <a:r>
              <a:rPr lang="ru-RU" dirty="0" smtClean="0"/>
              <a:t>, май 2013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4507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6660" y="188640"/>
            <a:ext cx="8784976" cy="59554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Третий </a:t>
            </a:r>
            <a:r>
              <a:rPr lang="ru-RU" sz="1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1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использование обученного сотрудника.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Здесь основная сложность в том, что это не рядовые сотрудники со средним уровнем возможностей. Удержать человека с высоким потенциалом можно, только предложив ему участие в интересных проектах, требующих от него использования всех его ресурсов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удержания сотрудника можно использовать различные методы.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– создание системы вовлеченности, которая является ключевым фактором в этом вопросе. </a:t>
            </a: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Так же не стоит забывать о следующих </a:t>
            </a:r>
            <a:r>
              <a:rPr lang="ru-RU" sz="19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направлениях</a:t>
            </a:r>
            <a:r>
              <a:rPr lang="ru-RU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9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  </a:t>
            </a: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поддержание возможностей для </a:t>
            </a: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обучения;</a:t>
            </a:r>
            <a:endParaRPr lang="ru-RU" sz="19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  Четкое формулирование реальных, достижимых ступеней карьерного </a:t>
            </a: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роста;</a:t>
            </a:r>
            <a:endParaRPr lang="ru-RU" sz="19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  Предложение системы льгот, отвечающих потребностям и интересам </a:t>
            </a: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сотрудников;</a:t>
            </a:r>
            <a:endParaRPr lang="ru-RU" sz="19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  Создание квалифицированной системы </a:t>
            </a: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кураторов-наставников;</a:t>
            </a:r>
            <a:endParaRPr lang="ru-RU" sz="19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  Принятие передовых принципов управления персоналом и сохранение верности этим принципам в деловой </a:t>
            </a: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практике;</a:t>
            </a:r>
            <a:endParaRPr lang="ru-RU" sz="19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  Создание рабочей среды, способствующей росту </a:t>
            </a: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организации;</a:t>
            </a:r>
            <a:endParaRPr lang="ru-RU" sz="19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  Создание правильной системы вознаграждения.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1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хотя бы в одного из этих этапов ведет к потери таланта для 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58786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4538" y="38515"/>
            <a:ext cx="3571683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Зарубежный опыт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2991" y="2564904"/>
            <a:ext cx="859100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источники привлечения талантов в GE: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бакалавры (выпускники колледжей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университетов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без опыта работы;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специалисты-гуманитарии;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инженерно-технические специалисты;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профессионалы с опытом работы, находящиеся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середине своей карьеры;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магистры ( в области финансов, бизнес-администрирования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управления персоналом);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профессионалы, проработавшие некоторое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ведущих консалтинговых компаниях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Овал 5"/>
          <p:cNvSpPr/>
          <p:nvPr/>
        </p:nvSpPr>
        <p:spPr>
          <a:xfrm>
            <a:off x="2518457" y="764704"/>
            <a:ext cx="3912285" cy="21576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Electric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одна из крупнейших корпораций в мире.</a:t>
            </a:r>
          </a:p>
          <a:p>
            <a:endParaRPr lang="ru-RU" sz="2400" dirty="0"/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845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0455" y="22527"/>
            <a:ext cx="874403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ОЦЕНКА ТАЛАНТОВ В GE 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оценки в GE известен как «Сессия С».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Этот процесс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включает: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компании;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корпоративных инициатив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стратегические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замещения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лидерских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позиций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оценки «360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градусов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результатов 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продвигаемости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promotability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подчиненных.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оценивает сотрудников по результатам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работы и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потенциалу развития (навыкам,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компетенциям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соответствию ценностям компании и пр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 по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трем категориям: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учшие (20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%, наиболее эффективные и обладающие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наибольшим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потенциалом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(70%,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хорошими результатами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работы и средним потенциалом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наименее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эффективные (10%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сотрудников 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низкими результатами и низким потенциалом).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Первая группа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является тем самым сырьем,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которого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производятся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лидеры;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Вторая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фундамент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GE, основной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производящий ресурс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ретья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кандидаты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увольнение, слабое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звено компании.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74982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24744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лучших выпускников вузов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принятых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работу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GE, предлагается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Корпоративная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лидерства, которая включает 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занятия (лекции и семинары), так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практического опыта.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наиболее ценных сотрудников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демонстрирующих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высокий управленческий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лидерский потенциал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организуются программы обучения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следующим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направлениям: инженерный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менеджмент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финансовый менеджмент,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менеджмент, операционная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деятельность, коммуникации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человеческие ресурсы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рисками. Каждая из этих программ занимает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от 1,5 до 3 лет и включает 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образовательную часть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(курсы, семинары), так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практическую (в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частности, ротацию).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Вторым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уровнем обучения являются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лидерские программы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линейных менеджеров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сотрудников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находящихся в середине карьеры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недавно нанятых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Они длятся от 2 до 5 лет и также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теоретические и практические модули.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работы на высших менеджерских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позициях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подготовки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Кротонвилле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курс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развития управленцев (в среднем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проходят около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600 сотрудников в год), курс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бизнес-менеджеров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(около 150 сотрудников в год)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курс развития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высших управленцев (около 35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сотрудников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год).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260648"/>
            <a:ext cx="3456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В GE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3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756" y="3162452"/>
            <a:ext cx="896448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качестве модели компетенций P&amp;G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использует так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называемые направляющие успеха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success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drivers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Они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базируются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целях, ценностях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принципах компании (PVP 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principles)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Направляющие успеха делятся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3 блока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сила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ума,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сила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людей,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сила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быстроты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гибкости.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661582" y="188640"/>
            <a:ext cx="3600400" cy="21328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Procter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&amp; Gamble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2577677"/>
            <a:ext cx="48138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Модель «Портрет героя»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62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0219455"/>
              </p:ext>
            </p:extLst>
          </p:nvPr>
        </p:nvGraphicFramePr>
        <p:xfrm>
          <a:off x="179513" y="188640"/>
          <a:ext cx="8784975" cy="63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7"/>
                <a:gridCol w="3673402"/>
                <a:gridCol w="3239366"/>
              </a:tblGrid>
              <a:tr h="630916">
                <a:tc>
                  <a:txBody>
                    <a:bodyPr/>
                    <a:lstStyle/>
                    <a:p>
                      <a:pPr algn="ctr"/>
                      <a:r>
                        <a:rPr lang="ru-RU" sz="2000" b="1" u="none" strike="noStrike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Направляющие</a:t>
                      </a:r>
                    </a:p>
                    <a:p>
                      <a:pPr algn="ctr"/>
                      <a:r>
                        <a:rPr lang="ru-RU" sz="2000" b="1" u="none" strike="noStrike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успеха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none" strike="noStrike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Индикаторы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none" strike="noStrike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Деструкторы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04007">
                <a:tc rowSpan="3">
                  <a:txBody>
                    <a:bodyPr/>
                    <a:lstStyle/>
                    <a:p>
                      <a:r>
                        <a:rPr kumimoji="0" lang="ru-RU" sz="2000" b="1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Сила ума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Мыслит и действует решительно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Инновации ради инноваций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без связи с потребностями бизнеса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и/или потребителей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091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Использует и совершенствует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мастерство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091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Вводит новшества и применяет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наработанный опыт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4007">
                <a:tc rowSpan="3">
                  <a:txBody>
                    <a:bodyPr/>
                    <a:lstStyle/>
                    <a:p>
                      <a:r>
                        <a:rPr kumimoji="0" lang="ru-RU" sz="2000" b="1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Сила людей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Ведет за собой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Уделяет внимание развитию возможностей, которые либо не соотносятся с реальностью, либо влекут большие затраты, либо создают у сотрудников неверные ожидания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65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Строит отношения </a:t>
                      </a:r>
                      <a:r>
                        <a:rPr kumimoji="0" lang="ru-RU" sz="1600" u="none" strike="noStrike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сотрудниче</a:t>
                      </a:r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600" u="none" strike="noStrike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ства</a:t>
                      </a:r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самыми разными людьми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организациями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626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Создает и расширяет возможности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4007">
                <a:tc rowSpan="3">
                  <a:txBody>
                    <a:bodyPr/>
                    <a:lstStyle/>
                    <a:p>
                      <a:r>
                        <a:rPr kumimoji="0" lang="ru-RU" sz="2000" b="1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Сила быстроты</a:t>
                      </a:r>
                    </a:p>
                    <a:p>
                      <a:r>
                        <a:rPr kumimoji="0" lang="ru-RU" sz="2000" b="1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гибкости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Всегда рядом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Может слишком сосредоточиться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стадиях процесса и погрязнуть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бюрократических процедурах при выполнении работы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00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Принимает перемены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549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Действует ответственно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239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93080" y="126429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Сингапуре в 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основе системы отбора кандидатов на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работу в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госсекторе лежит модель компетенций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HAIR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(Helicopter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view, Analysis, Imagination, Reality).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9430961"/>
              </p:ext>
            </p:extLst>
          </p:nvPr>
        </p:nvGraphicFramePr>
        <p:xfrm>
          <a:off x="107504" y="1412776"/>
          <a:ext cx="8974408" cy="5167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44"/>
                <a:gridCol w="6712264"/>
              </a:tblGrid>
              <a:tr h="440838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Компетенция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Описание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6707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Интеллектуальные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способности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(HAIR)</a:t>
                      </a:r>
                      <a:endParaRPr lang="ru-RU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Взгляд с высоты птичьего полета (H)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Выдающиеся аналитические способности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Воображение и креативность при создании новых подходов для решения проблемы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Чувство реальности — способность интегрировать видение и воображение с реальностью и успешно исполнять поставленные задачи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13098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Ориентация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достижение</a:t>
                      </a:r>
                      <a:endParaRPr lang="ru-RU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Мотивация достижения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и политическая чувствительность (тактичность)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Решительность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6999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Лидерство</a:t>
                      </a:r>
                      <a:endParaRPr lang="ru-RU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Способность мотивировать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Делегирование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Коммуникации и консультирование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t3.gstatic.com/images?q=tbn:ANd9GcQjz1ve6o_7hKNEySB8MRe44EcYhSaXWi2mQJoR-Xnjdv5PLO4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792" y="0"/>
            <a:ext cx="1571625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064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379" y="1225689"/>
            <a:ext cx="905171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	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Краудрекрутинг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 новая технология массового поиска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талантов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помощью которой компанией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Witology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заказу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госкорпорации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Росатом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был осуществлен уникальный проект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ТеМП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2012», позволивший добиться существенного снижения стоимости и длительности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рекрутинга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проекта было найти и отобрать 100 молодых специалистов по профильным для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Росатома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направлениям.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География: все регионы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России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краудрекрутинга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Привлечение.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Корпоративная академия ГК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Росатом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совместно 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Witology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провела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промокампанию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целью которой было информирование потенциальных кандидатов о проекте. По ее итогам были привлечены более 870 человек.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Первичный отбор.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участия в проекте все кандидаты должны были пройти тест для оценки соответствия требованиям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госкорпорации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По результатам тестирования участниками стали 526 человек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2050" name="Picture 2" descr="http://t3.gstatic.com/images?q=tbn:ANd9GcRhXDB7qAOS1m2JRoGcWIdxh_nOaxRAC_YS6XPlMXGb-9DDjYw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126" y="49559"/>
            <a:ext cx="17907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342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 Профессиональное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тестирование.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Сложность проекта заключалась в том, что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качестве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потенциальных работодателей выступали 14 предприятий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Росатома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у которых были свои требования и критерии отбора. Для оценки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индивидуальных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профессиональных возможностей специалистов каждое из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предприятий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подготовило практическое задание, отражающее специфику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деятельности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компании. В рамках проекта участники предлагали свои идеи по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решению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намеченных задач, после чего последовательно проходили стадии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отбора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оценки и командной доработки, где специалисты показали, насколько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они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состоятельны при работе в коллективе.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завершающей стадии отбора был запущен этап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«Биржа идей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задействовавший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игровой механизм для выявления лучших предложений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участников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lvl="0" indent="-342900">
              <a:buAutoNum type="arabicPeriod" startAt="5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Финальный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отбор.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итогам первого этапа турнира был сформирован список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финалистов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Каждой команде поручили подготовить презентацию с описанием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решения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 предприятия для руководства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госкорпорации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финале турнира.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  Обучение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стажировка персонала.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Отобранные участники посетили компании,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где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познакомились с их спецификой работы и пообщались с руководством. Были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проведены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профильные тренинги и онлайн-семинары.</a:t>
            </a:r>
          </a:p>
        </p:txBody>
      </p:sp>
    </p:spTree>
    <p:extLst>
      <p:ext uri="{BB962C8B-B14F-4D97-AF65-F5344CB8AC3E}">
        <p14:creationId xmlns:p14="http://schemas.microsoft.com/office/powerpoint/2010/main" xmlns="" val="426888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2285" y="476672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применении технологии 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краудрекрутинга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сроки реализации составляют около одного месяца.</a:t>
            </a:r>
            <a:b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Сокращение сроков достигается за счет следующих факторов: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минимизации временных затрат на персональное взаимодействие с каждым из кандидатов. Оценка индивидуальных возможностей и способностей осуществляется на специализированной платформе. При этом рекрутерам доступна аналитика, на основании которой можно оценить возможности интересующих кандидатов;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исключения из цепочки партнерских региональных кадровых агентств, что существенно ускоряет процесс;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сокращения времени на привлечение кандидатов, поскольку поиск осуществляется с повсеместным использованием социальных медиа и многочисленных интернет-источников.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01524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8972" y="548680"/>
            <a:ext cx="871296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	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Талант</a:t>
            </a:r>
            <a:r>
              <a:rPr lang="ru-R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высокое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природное дарование, выдающаяся способность к деятельности в какой либо области: научной, художественной, практической (политика, техника и пр.).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Характеристики талантов: 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endParaRPr lang="ru-RU" sz="2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свойственно уникальное восприятие своих профессиональных обязанностей,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независимы, обладают феноменальным количеством энергии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креативны,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настроены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постоянные улучшения,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ставят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работу превыше всего другого,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обладают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высоким интеллектом,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частью доминирующей коалиции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91620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1732" y="1700808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 Журнал «Кадры предприятия», статья «Управление талантами. Западная блажь или будущее российского бизнеса», № 7' 2008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 Журнал «Кадры предприятия», статья «Управление талантами – в числе главных приоритетов большинства компаний», № 6' 2010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Talent </a:t>
            </a:r>
            <a:r>
              <a:rPr lang="kk-KZ" sz="2000" i="1" dirty="0">
                <a:latin typeface="Times New Roman" pitchFamily="18" charset="0"/>
                <a:cs typeface="Times New Roman" pitchFamily="18" charset="0"/>
              </a:rPr>
              <a:t>Equity Special Edition, Ward Howell Talent Equity 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Institute</a:t>
            </a: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ru.wikipedia.org/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  <a:hlinkClick r:id="rId4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. http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www.trainings.ru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www.hr-portal.ru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6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www.companion.ua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41050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была составлена на основе следующих материалов:</a:t>
            </a:r>
          </a:p>
        </p:txBody>
      </p:sp>
    </p:spTree>
    <p:extLst>
      <p:ext uri="{BB962C8B-B14F-4D97-AF65-F5344CB8AC3E}">
        <p14:creationId xmlns:p14="http://schemas.microsoft.com/office/powerpoint/2010/main" xmlns="" val="277940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412776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вербально-лингвистический (отвечает за способность писать и читать, присущ журналистам, писателям и юристам, лингвистам)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цифровой (характерен для математиков, программистов)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слуховой (музыканты, лингвисты, языковеды)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пространственный (присущ дизайнерам и художникам)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физический (им наделены спортсмены и танцоры, эти люди легче обучаются на практике)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личностный (его также называют эмоциональным; отвечает за то, что человек говорит сам себе)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межличностный (люди с этим талантом часто становятся политиками, ораторами, торговцами, актёрами)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талант окружающей среды (этим талантом бывают наделены дрессировщики, земледельцы).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предпринимательский — талант (мышление нового поколения, навязанного временем и деньгами).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7114" y="188640"/>
            <a:ext cx="8331349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Современные учёные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выделяют девять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типов таланта, интеллекта:</a:t>
            </a:r>
          </a:p>
        </p:txBody>
      </p:sp>
    </p:spTree>
    <p:extLst>
      <p:ext uri="{BB962C8B-B14F-4D97-AF65-F5344CB8AC3E}">
        <p14:creationId xmlns:p14="http://schemas.microsoft.com/office/powerpoint/2010/main" xmlns="" val="234300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712968" cy="5940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любой </a:t>
            </a:r>
            <a:r>
              <a:rPr lang="ru-RU" sz="2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найти наиболее ценных сотрудников, отдача от которых в управленческой или профессиональной деятельности будет значительно больше, чем от остальных. Общеизвестно, что 20% талантливых работников обеспечивают успех </a:t>
            </a:r>
            <a:r>
              <a:rPr lang="ru-RU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 80%. </a:t>
            </a:r>
            <a:r>
              <a:rPr lang="ru-RU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Поиск и развитие талантливых людей в </a:t>
            </a:r>
            <a:r>
              <a:rPr lang="ru-RU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становится </a:t>
            </a:r>
            <a:r>
              <a:rPr lang="ru-RU" sz="22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особенно актуальной при реализации стратегии Президента РК о вхождении Казахстана в число 50-ти наиболее конкурентоспособных стран мира, где основными приоритетами выступают конкурентное преимущество университета перед другими ВУЗами и повышение имиджа университета на </a:t>
            </a:r>
            <a:r>
              <a:rPr lang="ru-RU" sz="2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международном уровне.</a:t>
            </a:r>
          </a:p>
          <a:p>
            <a:pPr algn="just"/>
            <a:r>
              <a:rPr lang="ru-RU" sz="2400" dirty="0" smtClean="0"/>
              <a:t>	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2013 года реализуется новый проект «Таланты на службе университета»</a:t>
            </a:r>
            <a:endParaRPr lang="ru-RU" sz="2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	Иметь талантливых </a:t>
            </a: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сотрудников - это не цель, а конкурентное 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преимущество</a:t>
            </a:r>
          </a:p>
        </p:txBody>
      </p:sp>
    </p:spTree>
    <p:extLst>
      <p:ext uri="{BB962C8B-B14F-4D97-AF65-F5344CB8AC3E}">
        <p14:creationId xmlns:p14="http://schemas.microsoft.com/office/powerpoint/2010/main" xmlns="" val="3012676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712968" cy="60016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	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популярной книге «Война за таланты» сказано, что </a:t>
            </a:r>
            <a:r>
              <a:rPr lang="ru-RU" sz="2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10—20% — сотрудники класса 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(то есть лучшие сотрудники, наиболее эффективные);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60—70% — работники класса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(которые показывают устойчивые средние результаты);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10—20% — класс С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(наиболее слабые кадры, еле дотягивающие до приемлемых результатов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Талантливый </a:t>
            </a: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сотрудник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это человек со способностями в той или иной сфере выходящими за среднестатистический уровень или просто выдающимися.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таланта: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нестандартное мышление и умение находить решение в любой ситуации.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Талант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учиться 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своем опыте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при этом обладает непреодолимым желанием двигаться вперед, интересом к развитию, особым «драйвом», энергией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Отличительная черта таланта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высокая мотивация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достижения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успеха и самореализация, главное чтобы у человека «горели глаза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xmlns="" val="116805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1520" y="199858"/>
            <a:ext cx="8712968" cy="56938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	Управление талантами в теории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это реализация довольно простых постулатов и идей: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надо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принимать на работу лучших;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надо искать таланты внутри своей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организации;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идентифицированные таланты надо целенаправленно «натаскивать», самый эффективный метод — наставничество;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талантам надо платить в несколько раз больше, чем остальным, потому что они эффективнее работают;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периодически надо оценивать достижения талантов и давать новые направления работы;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талант — это сотрудник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организации,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 не отдельного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подразделения.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Существует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большое количество методов — от многообразных способов оценки персонала до мониторинга результатов их работы в процессе реализации задач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2595549" y="235157"/>
            <a:ext cx="633670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гениальности 1% таланта и 99% труда. (Томас Алва Эдисон)</a:t>
            </a:r>
          </a:p>
        </p:txBody>
      </p:sp>
    </p:spTree>
    <p:extLst>
      <p:ext uri="{BB962C8B-B14F-4D97-AF65-F5344CB8AC3E}">
        <p14:creationId xmlns:p14="http://schemas.microsoft.com/office/powerpoint/2010/main" xmlns="" val="2462534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3821577630"/>
              </p:ext>
            </p:extLst>
          </p:nvPr>
        </p:nvGraphicFramePr>
        <p:xfrm>
          <a:off x="251520" y="188640"/>
          <a:ext cx="864096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734196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2127" y="188640"/>
            <a:ext cx="8784976" cy="60016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этап – поиск и идентификация таланта.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Поиск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талантов может проводиться на любом уровне: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начиная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методистов, рядовых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специалистов, заканчивая топ-менеджментом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университета. Однако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подавляющем большинстве случаев проекты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talent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-менеджменту касаются руководства.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Навыки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существенно отличаются от компетенций, в том, что навыки развиваются быстрее, чем компетенции. Компетенции либо есть у человека, либо нет, развить их можно только, если человек обучаем и видит необходимость развития.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компетенциям можно отнести: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Принятие решений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Напористость в достижение целей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Открытость новому и адаптивность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Четкость изложения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 Влияние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6. Мотивация подчиненных на достижение результата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Межфункциональное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взаимодействие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8. Корпоративность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помощью собеседований с руководителями, различных тестов определяется уровень навыков и компетенций, которыми обладают сотрудники, и среди них выявляются наиболее талантливые. </a:t>
            </a:r>
          </a:p>
        </p:txBody>
      </p:sp>
    </p:spTree>
    <p:extLst>
      <p:ext uri="{BB962C8B-B14F-4D97-AF65-F5344CB8AC3E}">
        <p14:creationId xmlns:p14="http://schemas.microsoft.com/office/powerpoint/2010/main" xmlns="" val="311983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16632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этап –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разработка и воплощение в жизнь программы обучения.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 есть мало найти талант, важно дать ему возможность реализовать свой потенциал на благо компании.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существуют два подхода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то, что является сильными сторонами сотрудника.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Такого подхода придерживается большинство компаний.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обращать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пристальное внимание на слабые стороны сотрудника.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Сторонники этого подхода считают, что невозможно получить гармоничного эффективного работника, если у него будут слабо выражены некоторые компетенции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Инструменты,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которые позволяют четко определить области для развития сотрудников с высоким потенциалом и составить программу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развития: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оценки полугодия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(оценка складывается из двух показателей: достижение поставленных целей и оценка ключевых компетенций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Зоны развития, которые определяет непосредственный руководит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ель (план развития сотрудника на полугодие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ассессмент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центра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Коучинговые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сессии с сотрудником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основе данных, полученных в процессе идентификации, составляется программа развития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39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</TotalTime>
  <Words>515</Words>
  <Application>Microsoft Office PowerPoint</Application>
  <PresentationFormat>Экран (4:3)</PresentationFormat>
  <Paragraphs>219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Сетка</vt:lpstr>
      <vt:lpstr>Аптека</vt:lpstr>
      <vt:lpstr>Открытая</vt:lpstr>
      <vt:lpstr>Тема Office</vt:lpstr>
      <vt:lpstr>Главная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Владелец</cp:lastModifiedBy>
  <cp:revision>93</cp:revision>
  <dcterms:created xsi:type="dcterms:W3CDTF">2013-04-29T05:36:41Z</dcterms:created>
  <dcterms:modified xsi:type="dcterms:W3CDTF">2013-05-04T08:34:11Z</dcterms:modified>
</cp:coreProperties>
</file>